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326" r:id="rId4"/>
    <p:sldId id="323" r:id="rId5"/>
    <p:sldId id="324" r:id="rId6"/>
    <p:sldId id="320" r:id="rId7"/>
    <p:sldId id="314" r:id="rId8"/>
    <p:sldId id="277" r:id="rId9"/>
    <p:sldId id="308" r:id="rId10"/>
    <p:sldId id="313" r:id="rId11"/>
    <p:sldId id="305" r:id="rId12"/>
    <p:sldId id="304" r:id="rId13"/>
    <p:sldId id="306" r:id="rId14"/>
    <p:sldId id="30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Tyler" initials="JT" lastIdx="2" clrIdx="0">
    <p:extLst>
      <p:ext uri="{19B8F6BF-5375-455C-9EA6-DF929625EA0E}">
        <p15:presenceInfo xmlns:p15="http://schemas.microsoft.com/office/powerpoint/2012/main" userId="bc42a95670f0f84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6636"/>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74" autoAdjust="0"/>
    <p:restoredTop sz="94660"/>
  </p:normalViewPr>
  <p:slideViewPr>
    <p:cSldViewPr snapToGrid="0">
      <p:cViewPr varScale="1">
        <p:scale>
          <a:sx n="98" d="100"/>
          <a:sy n="98" d="100"/>
        </p:scale>
        <p:origin x="84" y="2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784DF0-E414-47CE-A074-BCF054F1F226}"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E071-6494-4FF4-85B8-6C5140EC4596}" type="slidenum">
              <a:rPr lang="en-US" smtClean="0"/>
              <a:t>‹#›</a:t>
            </a:fld>
            <a:endParaRPr lang="en-US"/>
          </a:p>
        </p:txBody>
      </p:sp>
    </p:spTree>
    <p:extLst>
      <p:ext uri="{BB962C8B-B14F-4D97-AF65-F5344CB8AC3E}">
        <p14:creationId xmlns:p14="http://schemas.microsoft.com/office/powerpoint/2010/main" val="399208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84DF0-E414-47CE-A074-BCF054F1F226}"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E071-6494-4FF4-85B8-6C5140EC4596}" type="slidenum">
              <a:rPr lang="en-US" smtClean="0"/>
              <a:t>‹#›</a:t>
            </a:fld>
            <a:endParaRPr lang="en-US"/>
          </a:p>
        </p:txBody>
      </p:sp>
    </p:spTree>
    <p:extLst>
      <p:ext uri="{BB962C8B-B14F-4D97-AF65-F5344CB8AC3E}">
        <p14:creationId xmlns:p14="http://schemas.microsoft.com/office/powerpoint/2010/main" val="67873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84DF0-E414-47CE-A074-BCF054F1F226}"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E071-6494-4FF4-85B8-6C5140EC4596}" type="slidenum">
              <a:rPr lang="en-US" smtClean="0"/>
              <a:t>‹#›</a:t>
            </a:fld>
            <a:endParaRPr lang="en-US"/>
          </a:p>
        </p:txBody>
      </p:sp>
    </p:spTree>
    <p:extLst>
      <p:ext uri="{BB962C8B-B14F-4D97-AF65-F5344CB8AC3E}">
        <p14:creationId xmlns:p14="http://schemas.microsoft.com/office/powerpoint/2010/main" val="1001082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784DF0-E414-47CE-A074-BCF054F1F226}"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E071-6494-4FF4-85B8-6C5140EC4596}" type="slidenum">
              <a:rPr lang="en-US" smtClean="0"/>
              <a:t>‹#›</a:t>
            </a:fld>
            <a:endParaRPr lang="en-US"/>
          </a:p>
        </p:txBody>
      </p:sp>
    </p:spTree>
    <p:extLst>
      <p:ext uri="{BB962C8B-B14F-4D97-AF65-F5344CB8AC3E}">
        <p14:creationId xmlns:p14="http://schemas.microsoft.com/office/powerpoint/2010/main" val="408675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784DF0-E414-47CE-A074-BCF054F1F226}"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4E071-6494-4FF4-85B8-6C5140EC4596}" type="slidenum">
              <a:rPr lang="en-US" smtClean="0"/>
              <a:t>‹#›</a:t>
            </a:fld>
            <a:endParaRPr lang="en-US"/>
          </a:p>
        </p:txBody>
      </p:sp>
    </p:spTree>
    <p:extLst>
      <p:ext uri="{BB962C8B-B14F-4D97-AF65-F5344CB8AC3E}">
        <p14:creationId xmlns:p14="http://schemas.microsoft.com/office/powerpoint/2010/main" val="3191782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784DF0-E414-47CE-A074-BCF054F1F226}"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E071-6494-4FF4-85B8-6C5140EC4596}" type="slidenum">
              <a:rPr lang="en-US" smtClean="0"/>
              <a:t>‹#›</a:t>
            </a:fld>
            <a:endParaRPr lang="en-US"/>
          </a:p>
        </p:txBody>
      </p:sp>
    </p:spTree>
    <p:extLst>
      <p:ext uri="{BB962C8B-B14F-4D97-AF65-F5344CB8AC3E}">
        <p14:creationId xmlns:p14="http://schemas.microsoft.com/office/powerpoint/2010/main" val="239032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784DF0-E414-47CE-A074-BCF054F1F226}"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4E071-6494-4FF4-85B8-6C5140EC4596}" type="slidenum">
              <a:rPr lang="en-US" smtClean="0"/>
              <a:t>‹#›</a:t>
            </a:fld>
            <a:endParaRPr lang="en-US"/>
          </a:p>
        </p:txBody>
      </p:sp>
    </p:spTree>
    <p:extLst>
      <p:ext uri="{BB962C8B-B14F-4D97-AF65-F5344CB8AC3E}">
        <p14:creationId xmlns:p14="http://schemas.microsoft.com/office/powerpoint/2010/main" val="1377467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784DF0-E414-47CE-A074-BCF054F1F226}"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4E071-6494-4FF4-85B8-6C5140EC4596}" type="slidenum">
              <a:rPr lang="en-US" smtClean="0"/>
              <a:t>‹#›</a:t>
            </a:fld>
            <a:endParaRPr lang="en-US"/>
          </a:p>
        </p:txBody>
      </p:sp>
    </p:spTree>
    <p:extLst>
      <p:ext uri="{BB962C8B-B14F-4D97-AF65-F5344CB8AC3E}">
        <p14:creationId xmlns:p14="http://schemas.microsoft.com/office/powerpoint/2010/main" val="271171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84DF0-E414-47CE-A074-BCF054F1F226}"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4E071-6494-4FF4-85B8-6C5140EC4596}" type="slidenum">
              <a:rPr lang="en-US" smtClean="0"/>
              <a:t>‹#›</a:t>
            </a:fld>
            <a:endParaRPr lang="en-US"/>
          </a:p>
        </p:txBody>
      </p:sp>
    </p:spTree>
    <p:extLst>
      <p:ext uri="{BB962C8B-B14F-4D97-AF65-F5344CB8AC3E}">
        <p14:creationId xmlns:p14="http://schemas.microsoft.com/office/powerpoint/2010/main" val="392101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84DF0-E414-47CE-A074-BCF054F1F226}"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E071-6494-4FF4-85B8-6C5140EC4596}" type="slidenum">
              <a:rPr lang="en-US" smtClean="0"/>
              <a:t>‹#›</a:t>
            </a:fld>
            <a:endParaRPr lang="en-US"/>
          </a:p>
        </p:txBody>
      </p:sp>
    </p:spTree>
    <p:extLst>
      <p:ext uri="{BB962C8B-B14F-4D97-AF65-F5344CB8AC3E}">
        <p14:creationId xmlns:p14="http://schemas.microsoft.com/office/powerpoint/2010/main" val="354404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784DF0-E414-47CE-A074-BCF054F1F226}"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4E071-6494-4FF4-85B8-6C5140EC4596}" type="slidenum">
              <a:rPr lang="en-US" smtClean="0"/>
              <a:t>‹#›</a:t>
            </a:fld>
            <a:endParaRPr lang="en-US"/>
          </a:p>
        </p:txBody>
      </p:sp>
    </p:spTree>
    <p:extLst>
      <p:ext uri="{BB962C8B-B14F-4D97-AF65-F5344CB8AC3E}">
        <p14:creationId xmlns:p14="http://schemas.microsoft.com/office/powerpoint/2010/main" val="201295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rgbClr val="0F6636">
                <a:lumMod val="100000"/>
              </a:srgbClr>
            </a:gs>
            <a:gs pos="27000">
              <a:schemeClr val="accent6">
                <a:lumMod val="89000"/>
              </a:schemeClr>
            </a:gs>
            <a:gs pos="53000">
              <a:schemeClr val="accent6">
                <a:lumMod val="75000"/>
              </a:schemeClr>
            </a:gs>
            <a:gs pos="77000">
              <a:schemeClr val="accent6">
                <a:lumMod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784DF0-E414-47CE-A074-BCF054F1F226}" type="datetimeFigureOut">
              <a:rPr lang="en-US" smtClean="0"/>
              <a:t>9/28/2020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4E071-6494-4FF4-85B8-6C5140EC4596}" type="slidenum">
              <a:rPr lang="en-US" smtClean="0"/>
              <a:t>‹#›</a:t>
            </a:fld>
            <a:endParaRPr lang="en-US"/>
          </a:p>
        </p:txBody>
      </p:sp>
    </p:spTree>
    <p:extLst>
      <p:ext uri="{BB962C8B-B14F-4D97-AF65-F5344CB8AC3E}">
        <p14:creationId xmlns:p14="http://schemas.microsoft.com/office/powerpoint/2010/main" val="3072603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rgbClr val="0F6636">
                <a:lumMod val="100000"/>
              </a:srgbClr>
            </a:gs>
            <a:gs pos="32000">
              <a:schemeClr val="accent6">
                <a:lumMod val="89000"/>
              </a:schemeClr>
            </a:gs>
            <a:gs pos="53000">
              <a:schemeClr val="accent6">
                <a:lumMod val="75000"/>
              </a:schemeClr>
            </a:gs>
            <a:gs pos="77000">
              <a:schemeClr val="accent6">
                <a:lumMod val="70000"/>
              </a:schemeClr>
            </a:gs>
          </a:gsLst>
          <a:lin ang="5400000" scaled="1"/>
          <a:tileRect/>
        </a:gradFill>
        <a:effectLst/>
      </p:bgPr>
    </p:bg>
    <p:spTree>
      <p:nvGrpSpPr>
        <p:cNvPr id="1" name=""/>
        <p:cNvGrpSpPr/>
        <p:nvPr/>
      </p:nvGrpSpPr>
      <p:grpSpPr>
        <a:xfrm>
          <a:off x="0" y="0"/>
          <a:ext cx="0" cy="0"/>
          <a:chOff x="0" y="0"/>
          <a:chExt cx="0" cy="0"/>
        </a:xfrm>
      </p:grpSpPr>
      <p:pic>
        <p:nvPicPr>
          <p:cNvPr id="1026" name="Picture 2" descr="https://science.energy.gov/~/media/_/images/about/resources/logos/png/high-res/RGB_Color-Seal_White-Mark_SC_Horizont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9867" y="167767"/>
            <a:ext cx="7484533" cy="12563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1676"/>
          <a:stretch/>
        </p:blipFill>
        <p:spPr>
          <a:xfrm>
            <a:off x="0" y="1845733"/>
            <a:ext cx="12192000" cy="5012267"/>
          </a:xfrm>
          <a:prstGeom prst="rect">
            <a:avLst/>
          </a:prstGeom>
        </p:spPr>
      </p:pic>
      <p:sp>
        <p:nvSpPr>
          <p:cNvPr id="12" name="Title 3"/>
          <p:cNvSpPr txBox="1">
            <a:spLocks/>
          </p:cNvSpPr>
          <p:nvPr/>
        </p:nvSpPr>
        <p:spPr>
          <a:xfrm>
            <a:off x="0" y="1845733"/>
            <a:ext cx="12192000" cy="5012267"/>
          </a:xfrm>
          <a:prstGeom prst="rect">
            <a:avLst/>
          </a:prstGeom>
          <a:solidFill>
            <a:srgbClr val="0F6636">
              <a:alpha val="56000"/>
            </a:srgbClr>
          </a:solidFill>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800" b="1" dirty="0">
              <a:solidFill>
                <a:schemeClr val="bg1"/>
              </a:solidFill>
            </a:endParaRPr>
          </a:p>
          <a:p>
            <a:r>
              <a:rPr lang="en-US" sz="6600" b="1" dirty="0">
                <a:solidFill>
                  <a:schemeClr val="bg1"/>
                </a:solidFill>
              </a:rPr>
              <a:t>Overview of Volunteer Roles</a:t>
            </a:r>
          </a:p>
          <a:p>
            <a:r>
              <a:rPr lang="en-US" sz="6600" b="1" dirty="0">
                <a:solidFill>
                  <a:schemeClr val="bg1"/>
                </a:solidFill>
              </a:rPr>
              <a:t>2021 Virtual NSB (</a:t>
            </a:r>
            <a:r>
              <a:rPr lang="en-US" sz="6600" b="1" dirty="0" err="1">
                <a:solidFill>
                  <a:schemeClr val="bg1"/>
                </a:solidFill>
              </a:rPr>
              <a:t>vNSB</a:t>
            </a:r>
            <a:r>
              <a:rPr lang="en-US" sz="6600" b="1" dirty="0">
                <a:solidFill>
                  <a:schemeClr val="bg1"/>
                </a:solidFill>
              </a:rPr>
              <a:t>)</a:t>
            </a:r>
          </a:p>
        </p:txBody>
      </p:sp>
      <p:pic>
        <p:nvPicPr>
          <p:cNvPr id="2" name="Picture 1">
            <a:extLst>
              <a:ext uri="{FF2B5EF4-FFF2-40B4-BE49-F238E27FC236}">
                <a16:creationId xmlns:a16="http://schemas.microsoft.com/office/drawing/2014/main" id="{447E9228-F4E1-4876-A995-0163895443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981" y="5067030"/>
            <a:ext cx="3094037" cy="1623203"/>
          </a:xfrm>
          <a:prstGeom prst="rect">
            <a:avLst/>
          </a:prstGeom>
        </p:spPr>
      </p:pic>
    </p:spTree>
    <p:extLst>
      <p:ext uri="{BB962C8B-B14F-4D97-AF65-F5344CB8AC3E}">
        <p14:creationId xmlns:p14="http://schemas.microsoft.com/office/powerpoint/2010/main" val="120916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49" y="1187919"/>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2000" b="1"/>
              <a:t>Read slower than you normally would!</a:t>
            </a:r>
          </a:p>
          <a:p>
            <a:pPr marL="914400" lvl="1" indent="-457200">
              <a:buFont typeface="Arial" panose="020B0604020202020204" pitchFamily="34" charset="0"/>
              <a:buChar char="•"/>
            </a:pPr>
            <a:r>
              <a:rPr lang="en-US" sz="2000"/>
              <a:t>Speak clearly and articulate</a:t>
            </a:r>
          </a:p>
          <a:p>
            <a:pPr marL="914400" lvl="1" indent="-457200">
              <a:buFont typeface="Arial" panose="020B0604020202020204" pitchFamily="34" charset="0"/>
              <a:buChar char="•"/>
            </a:pPr>
            <a:r>
              <a:rPr lang="en-US" sz="2000"/>
              <a:t>Give students every advantage, </a:t>
            </a:r>
            <a:r>
              <a:rPr lang="en-US" sz="2000" i="1"/>
              <a:t>within the rules</a:t>
            </a:r>
            <a:r>
              <a:rPr lang="en-US" sz="2000"/>
              <a:t>, to hear you</a:t>
            </a:r>
          </a:p>
          <a:p>
            <a:pPr marL="914400" lvl="1" indent="-457200">
              <a:buFont typeface="Arial" panose="020B0604020202020204" pitchFamily="34" charset="0"/>
              <a:buChar char="•"/>
            </a:pPr>
            <a:r>
              <a:rPr lang="en-US" sz="2000"/>
              <a:t>If you see or hear</a:t>
            </a:r>
            <a:endParaRPr lang="en-US" dirty="0">
              <a:solidFill>
                <a:prstClr val="white"/>
              </a:solidFill>
            </a:endParaRPr>
          </a:p>
        </p:txBody>
      </p:sp>
      <p:sp>
        <p:nvSpPr>
          <p:cNvPr id="16" name="TextBox 15">
            <a:extLst>
              <a:ext uri="{FF2B5EF4-FFF2-40B4-BE49-F238E27FC236}">
                <a16:creationId xmlns:a16="http://schemas.microsoft.com/office/drawing/2014/main" id="{0BB4C850-5541-4EF4-AA5C-2A271835F488}"/>
              </a:ext>
            </a:extLst>
          </p:cNvPr>
          <p:cNvSpPr txBox="1"/>
          <p:nvPr/>
        </p:nvSpPr>
        <p:spPr>
          <a:xfrm>
            <a:off x="7726012" y="5324475"/>
            <a:ext cx="1171575" cy="923330"/>
          </a:xfrm>
          <a:prstGeom prst="rect">
            <a:avLst/>
          </a:prstGeom>
          <a:noFill/>
        </p:spPr>
        <p:txBody>
          <a:bodyPr wrap="square" rtlCol="0">
            <a:spAutoFit/>
          </a:bodyPr>
          <a:lstStyle/>
          <a:p>
            <a:r>
              <a:rPr lang="en-US" dirty="0">
                <a:solidFill>
                  <a:schemeClr val="bg1"/>
                </a:solidFill>
              </a:rPr>
              <a:t>Perfect 2</a:t>
            </a:r>
            <a:r>
              <a:rPr lang="en-US" baseline="30000" dirty="0">
                <a:solidFill>
                  <a:schemeClr val="bg1"/>
                </a:solidFill>
              </a:rPr>
              <a:t>nd</a:t>
            </a:r>
            <a:r>
              <a:rPr lang="en-US" dirty="0">
                <a:solidFill>
                  <a:schemeClr val="bg1"/>
                </a:solidFill>
              </a:rPr>
              <a:t> device set-up</a:t>
            </a:r>
          </a:p>
        </p:txBody>
      </p:sp>
      <p:sp>
        <p:nvSpPr>
          <p:cNvPr id="20" name="TextBox 19">
            <a:extLst>
              <a:ext uri="{FF2B5EF4-FFF2-40B4-BE49-F238E27FC236}">
                <a16:creationId xmlns:a16="http://schemas.microsoft.com/office/drawing/2014/main" id="{C5E3B8D9-16C7-4A29-9F31-664450E7FE49}"/>
              </a:ext>
            </a:extLst>
          </p:cNvPr>
          <p:cNvSpPr txBox="1"/>
          <p:nvPr/>
        </p:nvSpPr>
        <p:spPr>
          <a:xfrm>
            <a:off x="1913467" y="98467"/>
            <a:ext cx="8297333" cy="923330"/>
          </a:xfrm>
          <a:prstGeom prst="rect">
            <a:avLst/>
          </a:prstGeom>
          <a:noFill/>
        </p:spPr>
        <p:txBody>
          <a:bodyPr wrap="square" rtlCol="0">
            <a:spAutoFit/>
          </a:bodyPr>
          <a:lstStyle/>
          <a:p>
            <a:pPr algn="ctr"/>
            <a:r>
              <a:rPr lang="en-US" sz="5400" b="1" dirty="0">
                <a:solidFill>
                  <a:schemeClr val="bg1"/>
                </a:solidFill>
              </a:rPr>
              <a:t>Moderator/</a:t>
            </a:r>
            <a:r>
              <a:rPr lang="en-US" sz="5400" b="1" dirty="0">
                <a:solidFill>
                  <a:prstClr val="white"/>
                </a:solidFill>
              </a:rPr>
              <a:t>Timer’s Screen</a:t>
            </a:r>
          </a:p>
        </p:txBody>
      </p:sp>
      <p:pic>
        <p:nvPicPr>
          <p:cNvPr id="9" name="Picture 8">
            <a:extLst>
              <a:ext uri="{FF2B5EF4-FFF2-40B4-BE49-F238E27FC236}">
                <a16:creationId xmlns:a16="http://schemas.microsoft.com/office/drawing/2014/main" id="{CFAF9002-BE58-47B8-A9DA-5BBB5FC1C017}"/>
              </a:ext>
            </a:extLst>
          </p:cNvPr>
          <p:cNvPicPr>
            <a:picLocks noChangeAspect="1"/>
          </p:cNvPicPr>
          <p:nvPr/>
        </p:nvPicPr>
        <p:blipFill rotWithShape="1">
          <a:blip r:embed="rId2"/>
          <a:srcRect l="371" t="2298" r="52193" b="2922"/>
          <a:stretch/>
        </p:blipFill>
        <p:spPr>
          <a:xfrm>
            <a:off x="2684437" y="1316864"/>
            <a:ext cx="9428086" cy="5298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240ACC19-70B1-4676-A6A0-C044B0B0B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3" name="Picture 2">
            <a:extLst>
              <a:ext uri="{FF2B5EF4-FFF2-40B4-BE49-F238E27FC236}">
                <a16:creationId xmlns:a16="http://schemas.microsoft.com/office/drawing/2014/main" id="{6CF3F130-0149-482A-9299-722F13CB5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
        <p:nvSpPr>
          <p:cNvPr id="10" name="TextBox 9">
            <a:extLst>
              <a:ext uri="{FF2B5EF4-FFF2-40B4-BE49-F238E27FC236}">
                <a16:creationId xmlns:a16="http://schemas.microsoft.com/office/drawing/2014/main" id="{72ED7F85-A532-46E7-841E-4F06FA1E721B}"/>
              </a:ext>
            </a:extLst>
          </p:cNvPr>
          <p:cNvSpPr txBox="1"/>
          <p:nvPr/>
        </p:nvSpPr>
        <p:spPr>
          <a:xfrm>
            <a:off x="44349" y="1290541"/>
            <a:ext cx="2494172" cy="4093428"/>
          </a:xfrm>
          <a:prstGeom prst="rect">
            <a:avLst/>
          </a:prstGeom>
          <a:noFill/>
        </p:spPr>
        <p:txBody>
          <a:bodyPr wrap="square">
            <a:spAutoFit/>
          </a:bodyPr>
          <a:lstStyle/>
          <a:p>
            <a:r>
              <a:rPr lang="en-US" sz="2000" dirty="0"/>
              <a:t>Sample screen set-up</a:t>
            </a:r>
          </a:p>
          <a:p>
            <a:pPr marL="342900" indent="-342900">
              <a:buFontTx/>
              <a:buChar char="-"/>
            </a:pPr>
            <a:r>
              <a:rPr lang="en-US" sz="2000" dirty="0"/>
              <a:t>Script/questions on the left of the screen</a:t>
            </a:r>
          </a:p>
          <a:p>
            <a:pPr marL="342900" indent="-342900">
              <a:buFontTx/>
              <a:buChar char="-"/>
            </a:pPr>
            <a:r>
              <a:rPr lang="en-US" sz="2000" dirty="0"/>
              <a:t>Online timer on the top right of screen</a:t>
            </a:r>
          </a:p>
          <a:p>
            <a:pPr marL="342900" indent="-342900">
              <a:buFontTx/>
              <a:buChar char="-"/>
            </a:pPr>
            <a:r>
              <a:rPr lang="en-US" sz="2000" dirty="0"/>
              <a:t>Zoom screen on the bottom left</a:t>
            </a:r>
          </a:p>
          <a:p>
            <a:pPr marL="342900" indent="-342900">
              <a:buFontTx/>
              <a:buChar char="-"/>
            </a:pPr>
            <a:r>
              <a:rPr lang="en-US" sz="2000" dirty="0"/>
              <a:t>You can also use a stopwatch or your cell phone as a timer</a:t>
            </a:r>
            <a:endParaRPr lang="en-US" dirty="0"/>
          </a:p>
        </p:txBody>
      </p:sp>
    </p:spTree>
    <p:extLst>
      <p:ext uri="{BB962C8B-B14F-4D97-AF65-F5344CB8AC3E}">
        <p14:creationId xmlns:p14="http://schemas.microsoft.com/office/powerpoint/2010/main" val="387181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49" y="1187919"/>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a:extLst>
              <a:ext uri="{FF2B5EF4-FFF2-40B4-BE49-F238E27FC236}">
                <a16:creationId xmlns:a16="http://schemas.microsoft.com/office/drawing/2014/main" id="{0BB4C850-5541-4EF4-AA5C-2A271835F488}"/>
              </a:ext>
            </a:extLst>
          </p:cNvPr>
          <p:cNvSpPr txBox="1"/>
          <p:nvPr/>
        </p:nvSpPr>
        <p:spPr>
          <a:xfrm>
            <a:off x="7726012" y="5324475"/>
            <a:ext cx="1171575" cy="923330"/>
          </a:xfrm>
          <a:prstGeom prst="rect">
            <a:avLst/>
          </a:prstGeom>
          <a:noFill/>
        </p:spPr>
        <p:txBody>
          <a:bodyPr wrap="square" rtlCol="0">
            <a:spAutoFit/>
          </a:bodyPr>
          <a:lstStyle/>
          <a:p>
            <a:r>
              <a:rPr lang="en-US" dirty="0">
                <a:solidFill>
                  <a:schemeClr val="bg1"/>
                </a:solidFill>
              </a:rPr>
              <a:t>Perfect 2</a:t>
            </a:r>
            <a:r>
              <a:rPr lang="en-US" baseline="30000" dirty="0">
                <a:solidFill>
                  <a:schemeClr val="bg1"/>
                </a:solidFill>
              </a:rPr>
              <a:t>nd</a:t>
            </a:r>
            <a:r>
              <a:rPr lang="en-US" dirty="0">
                <a:solidFill>
                  <a:schemeClr val="bg1"/>
                </a:solidFill>
              </a:rPr>
              <a:t> device set-up</a:t>
            </a:r>
          </a:p>
        </p:txBody>
      </p:sp>
      <p:sp>
        <p:nvSpPr>
          <p:cNvPr id="20" name="TextBox 19">
            <a:extLst>
              <a:ext uri="{FF2B5EF4-FFF2-40B4-BE49-F238E27FC236}">
                <a16:creationId xmlns:a16="http://schemas.microsoft.com/office/drawing/2014/main" id="{C5E3B8D9-16C7-4A29-9F31-664450E7FE49}"/>
              </a:ext>
            </a:extLst>
          </p:cNvPr>
          <p:cNvSpPr txBox="1"/>
          <p:nvPr/>
        </p:nvSpPr>
        <p:spPr>
          <a:xfrm>
            <a:off x="1913467" y="98467"/>
            <a:ext cx="8297333" cy="923330"/>
          </a:xfrm>
          <a:prstGeom prst="rect">
            <a:avLst/>
          </a:prstGeom>
          <a:noFill/>
        </p:spPr>
        <p:txBody>
          <a:bodyPr wrap="square" rtlCol="0">
            <a:spAutoFit/>
          </a:bodyPr>
          <a:lstStyle/>
          <a:p>
            <a:pPr algn="ctr"/>
            <a:r>
              <a:rPr lang="en-US" sz="5400" b="1" dirty="0">
                <a:solidFill>
                  <a:prstClr val="white"/>
                </a:solidFill>
              </a:rPr>
              <a:t>Recognizer/Official Scorer</a:t>
            </a:r>
          </a:p>
        </p:txBody>
      </p:sp>
      <p:sp>
        <p:nvSpPr>
          <p:cNvPr id="11" name="TextBox 10">
            <a:extLst>
              <a:ext uri="{FF2B5EF4-FFF2-40B4-BE49-F238E27FC236}">
                <a16:creationId xmlns:a16="http://schemas.microsoft.com/office/drawing/2014/main" id="{070FF3BA-82CF-4820-AAF3-699E68E65E7B}"/>
              </a:ext>
            </a:extLst>
          </p:cNvPr>
          <p:cNvSpPr txBox="1"/>
          <p:nvPr/>
        </p:nvSpPr>
        <p:spPr>
          <a:xfrm>
            <a:off x="44350" y="1236284"/>
            <a:ext cx="11823800" cy="4401205"/>
          </a:xfrm>
          <a:prstGeom prst="rect">
            <a:avLst/>
          </a:prstGeom>
          <a:noFill/>
        </p:spPr>
        <p:txBody>
          <a:bodyPr wrap="square" rtlCol="0">
            <a:spAutoFit/>
          </a:bodyPr>
          <a:lstStyle/>
          <a:p>
            <a:r>
              <a:rPr lang="en-US" sz="2800" b="1" dirty="0">
                <a:solidFill>
                  <a:srgbClr val="0F6636"/>
                </a:solidFill>
              </a:rPr>
              <a:t>Calls on students, by name, to answer the questions</a:t>
            </a:r>
          </a:p>
          <a:p>
            <a:pPr marL="457200" indent="-457200">
              <a:buFont typeface="Arial" panose="020B0604020202020204" pitchFamily="34" charset="0"/>
              <a:buChar char="•"/>
            </a:pPr>
            <a:r>
              <a:rPr lang="en-US" sz="2800" dirty="0"/>
              <a:t>Should be watching the screen while question is being read</a:t>
            </a:r>
          </a:p>
          <a:p>
            <a:pPr marL="457200" indent="-457200">
              <a:buFont typeface="Arial" panose="020B0604020202020204" pitchFamily="34" charset="0"/>
              <a:buChar char="•"/>
            </a:pPr>
            <a:r>
              <a:rPr lang="en-US" sz="2800" dirty="0"/>
              <a:t>Call on the first student to raise their hand, and do so </a:t>
            </a:r>
            <a:r>
              <a:rPr lang="en-US" sz="2800" b="1" dirty="0">
                <a:solidFill>
                  <a:srgbClr val="FF0000"/>
                </a:solidFill>
              </a:rPr>
              <a:t>immediately</a:t>
            </a:r>
          </a:p>
          <a:p>
            <a:pPr marL="457200" indent="-457200">
              <a:buFont typeface="Arial" panose="020B0604020202020204" pitchFamily="34" charset="0"/>
              <a:buChar char="•"/>
            </a:pPr>
            <a:r>
              <a:rPr lang="en-US" sz="2800" dirty="0"/>
              <a:t>If time is called and no one has raised their hand, say “No Answer”</a:t>
            </a:r>
          </a:p>
          <a:p>
            <a:pPr marL="914400" lvl="1" indent="-457200">
              <a:buFont typeface="Arial" panose="020B0604020202020204" pitchFamily="34" charset="0"/>
              <a:buChar char="•"/>
            </a:pPr>
            <a:r>
              <a:rPr lang="en-US" sz="2800" dirty="0"/>
              <a:t>This alerts other officials that the Moderator is preparing to give the correct answer</a:t>
            </a:r>
          </a:p>
          <a:p>
            <a:pPr marL="914400" lvl="1" indent="-457200">
              <a:buFont typeface="Arial" panose="020B0604020202020204" pitchFamily="34" charset="0"/>
              <a:buChar char="•"/>
            </a:pPr>
            <a:r>
              <a:rPr lang="en-US" sz="2800" dirty="0"/>
              <a:t>Other officials can interrupt if they see someone’s hand before or when the Moderator says “TIME” – but they must be quick!</a:t>
            </a:r>
          </a:p>
          <a:p>
            <a:pPr marL="457200" indent="-457200">
              <a:buFont typeface="Arial" panose="020B0604020202020204" pitchFamily="34" charset="0"/>
              <a:buChar char="•"/>
            </a:pPr>
            <a:r>
              <a:rPr lang="en-US" sz="2800" b="1" dirty="0">
                <a:solidFill>
                  <a:srgbClr val="FF0000"/>
                </a:solidFill>
              </a:rPr>
              <a:t>Students win all ties </a:t>
            </a:r>
            <a:r>
              <a:rPr lang="en-US" sz="2800" dirty="0"/>
              <a:t>with the word “TIME” – please do not give the teams a reason to have a bad experience</a:t>
            </a:r>
          </a:p>
        </p:txBody>
      </p:sp>
      <p:sp>
        <p:nvSpPr>
          <p:cNvPr id="8" name="Rectangle 7">
            <a:extLst>
              <a:ext uri="{FF2B5EF4-FFF2-40B4-BE49-F238E27FC236}">
                <a16:creationId xmlns:a16="http://schemas.microsoft.com/office/drawing/2014/main" id="{4BC02962-F708-44E0-9680-A60DC31476C6}"/>
              </a:ext>
            </a:extLst>
          </p:cNvPr>
          <p:cNvSpPr/>
          <p:nvPr/>
        </p:nvSpPr>
        <p:spPr>
          <a:xfrm rot="507459">
            <a:off x="7278987" y="5306608"/>
            <a:ext cx="4333424" cy="1323439"/>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Consistency is Key to a Successful NSB</a:t>
            </a:r>
          </a:p>
        </p:txBody>
      </p:sp>
      <p:pic>
        <p:nvPicPr>
          <p:cNvPr id="2" name="Picture 1">
            <a:extLst>
              <a:ext uri="{FF2B5EF4-FFF2-40B4-BE49-F238E27FC236}">
                <a16:creationId xmlns:a16="http://schemas.microsoft.com/office/drawing/2014/main" id="{BBBEDFFD-B0C3-4521-B06C-1699D5AA81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3" name="Picture 2">
            <a:extLst>
              <a:ext uri="{FF2B5EF4-FFF2-40B4-BE49-F238E27FC236}">
                <a16:creationId xmlns:a16="http://schemas.microsoft.com/office/drawing/2014/main" id="{F69C9B6C-1048-4E8E-BAFB-08D413F51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3149116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097" y="1187919"/>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C00000"/>
                </a:solidFill>
              </a:rPr>
              <a:t>Sample High School Official Scoring Form:</a:t>
            </a:r>
          </a:p>
          <a:p>
            <a:r>
              <a:rPr lang="en-US" dirty="0">
                <a:solidFill>
                  <a:srgbClr val="C00000"/>
                </a:solidFill>
              </a:rPr>
              <a:t>https://docs.google.com/forms/d/e/1FAIpQLSdqxByf2R2Rs1Zafo5AMyNctSJktMPmL-HtzSGS6Ty93RcDSA/viewform?usp=sf_link</a:t>
            </a:r>
          </a:p>
          <a:p>
            <a:endParaRPr lang="en-US" dirty="0">
              <a:solidFill>
                <a:srgbClr val="C00000"/>
              </a:solidFill>
            </a:endParaRPr>
          </a:p>
          <a:p>
            <a:r>
              <a:rPr lang="en-US" dirty="0">
                <a:solidFill>
                  <a:srgbClr val="C00000"/>
                </a:solidFill>
              </a:rPr>
              <a:t>Sample Middle School Official Scoring Form : </a:t>
            </a:r>
          </a:p>
          <a:p>
            <a:r>
              <a:rPr lang="en-US" dirty="0">
                <a:solidFill>
                  <a:srgbClr val="C00000"/>
                </a:solidFill>
              </a:rPr>
              <a:t>https://docs.google.com/forms/d/e/1FAIpQLSdUMoHqMVg9Ku17osVBKAJSKnuAQDOhwYZekNZ-OXYUFhltQg/viewform?usp=sf_link</a:t>
            </a:r>
          </a:p>
          <a:p>
            <a:endParaRPr lang="en-US" dirty="0">
              <a:solidFill>
                <a:schemeClr val="tx1"/>
              </a:solidFill>
            </a:endParaRPr>
          </a:p>
          <a:p>
            <a:pPr marL="285750" indent="-285750">
              <a:buFont typeface="Arial" panose="020B0604020202020204" pitchFamily="34" charset="0"/>
              <a:buChar char="•"/>
            </a:pPr>
            <a:r>
              <a:rPr lang="en-US" sz="2800" dirty="0">
                <a:solidFill>
                  <a:schemeClr val="tx1"/>
                </a:solidFill>
              </a:rPr>
              <a:t>Official scorer should enter score after each question without consulting the chat box</a:t>
            </a:r>
          </a:p>
          <a:p>
            <a:pPr marL="285750" indent="-285750">
              <a:buFont typeface="Arial" panose="020B0604020202020204" pitchFamily="34" charset="0"/>
              <a:buChar char="•"/>
            </a:pPr>
            <a:r>
              <a:rPr lang="en-US" sz="2800" dirty="0">
                <a:solidFill>
                  <a:schemeClr val="tx1"/>
                </a:solidFill>
              </a:rPr>
              <a:t>After entering the score, then check to see that the chat box agrees</a:t>
            </a:r>
          </a:p>
          <a:p>
            <a:pPr marL="742950" lvl="1" indent="-285750">
              <a:buFont typeface="Arial" panose="020B0604020202020204" pitchFamily="34" charset="0"/>
              <a:buChar char="•"/>
            </a:pPr>
            <a:r>
              <a:rPr lang="en-US" sz="2800" dirty="0">
                <a:solidFill>
                  <a:schemeClr val="tx1"/>
                </a:solidFill>
              </a:rPr>
              <a:t>If not, correct the wrong one immediately, stopping the game if necessary. </a:t>
            </a:r>
          </a:p>
          <a:p>
            <a:pPr marL="742950" lvl="1" indent="-285750">
              <a:buFont typeface="Arial" panose="020B0604020202020204" pitchFamily="34" charset="0"/>
              <a:buChar char="•"/>
            </a:pPr>
            <a:r>
              <a:rPr lang="en-US" sz="2800" dirty="0">
                <a:solidFill>
                  <a:schemeClr val="tx1"/>
                </a:solidFill>
              </a:rPr>
              <a:t>If the chat is obviously wrong, such as </a:t>
            </a:r>
            <a:r>
              <a:rPr lang="en-US" sz="2800" dirty="0" err="1">
                <a:solidFill>
                  <a:schemeClr val="tx1"/>
                </a:solidFill>
              </a:rPr>
              <a:t>misaddition</a:t>
            </a:r>
            <a:r>
              <a:rPr lang="en-US" sz="2800" dirty="0">
                <a:solidFill>
                  <a:schemeClr val="tx1"/>
                </a:solidFill>
              </a:rPr>
              <a:t>, the Official Scorer can enter the correct score in the chat without stopping the game</a:t>
            </a:r>
          </a:p>
          <a:p>
            <a:endParaRPr lang="en-US" dirty="0">
              <a:solidFill>
                <a:srgbClr val="C00000"/>
              </a:solidFill>
            </a:endParaRPr>
          </a:p>
        </p:txBody>
      </p:sp>
      <p:sp>
        <p:nvSpPr>
          <p:cNvPr id="20" name="TextBox 19">
            <a:extLst>
              <a:ext uri="{FF2B5EF4-FFF2-40B4-BE49-F238E27FC236}">
                <a16:creationId xmlns:a16="http://schemas.microsoft.com/office/drawing/2014/main" id="{C5E3B8D9-16C7-4A29-9F31-664450E7FE49}"/>
              </a:ext>
            </a:extLst>
          </p:cNvPr>
          <p:cNvSpPr txBox="1"/>
          <p:nvPr/>
        </p:nvSpPr>
        <p:spPr>
          <a:xfrm>
            <a:off x="1913467" y="98467"/>
            <a:ext cx="8297333" cy="923330"/>
          </a:xfrm>
          <a:prstGeom prst="rect">
            <a:avLst/>
          </a:prstGeom>
          <a:noFill/>
        </p:spPr>
        <p:txBody>
          <a:bodyPr wrap="square" rtlCol="0">
            <a:spAutoFit/>
          </a:bodyPr>
          <a:lstStyle/>
          <a:p>
            <a:pPr algn="ctr"/>
            <a:r>
              <a:rPr lang="en-US" sz="5400" b="1" dirty="0">
                <a:solidFill>
                  <a:prstClr val="white"/>
                </a:solidFill>
              </a:rPr>
              <a:t>Recognizer/Official Scorer</a:t>
            </a:r>
          </a:p>
        </p:txBody>
      </p:sp>
      <p:pic>
        <p:nvPicPr>
          <p:cNvPr id="2" name="Picture 1">
            <a:extLst>
              <a:ext uri="{FF2B5EF4-FFF2-40B4-BE49-F238E27FC236}">
                <a16:creationId xmlns:a16="http://schemas.microsoft.com/office/drawing/2014/main" id="{42D763FA-B78E-4A82-ABE3-3A2A9A29D5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3" name="Picture 2">
            <a:extLst>
              <a:ext uri="{FF2B5EF4-FFF2-40B4-BE49-F238E27FC236}">
                <a16:creationId xmlns:a16="http://schemas.microsoft.com/office/drawing/2014/main" id="{5FEEF643-87BE-4E71-B3B1-935DF81D10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4215686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49" y="1187919"/>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a:extLst>
              <a:ext uri="{FF2B5EF4-FFF2-40B4-BE49-F238E27FC236}">
                <a16:creationId xmlns:a16="http://schemas.microsoft.com/office/drawing/2014/main" id="{0BB4C850-5541-4EF4-AA5C-2A271835F488}"/>
              </a:ext>
            </a:extLst>
          </p:cNvPr>
          <p:cNvSpPr txBox="1"/>
          <p:nvPr/>
        </p:nvSpPr>
        <p:spPr>
          <a:xfrm>
            <a:off x="7726012" y="5324475"/>
            <a:ext cx="1171575" cy="923330"/>
          </a:xfrm>
          <a:prstGeom prst="rect">
            <a:avLst/>
          </a:prstGeom>
          <a:noFill/>
        </p:spPr>
        <p:txBody>
          <a:bodyPr wrap="square" rtlCol="0">
            <a:spAutoFit/>
          </a:bodyPr>
          <a:lstStyle/>
          <a:p>
            <a:r>
              <a:rPr lang="en-US" dirty="0">
                <a:solidFill>
                  <a:schemeClr val="bg1"/>
                </a:solidFill>
              </a:rPr>
              <a:t>Perfect 2</a:t>
            </a:r>
            <a:r>
              <a:rPr lang="en-US" baseline="30000" dirty="0">
                <a:solidFill>
                  <a:schemeClr val="bg1"/>
                </a:solidFill>
              </a:rPr>
              <a:t>nd</a:t>
            </a:r>
            <a:r>
              <a:rPr lang="en-US" dirty="0">
                <a:solidFill>
                  <a:schemeClr val="bg1"/>
                </a:solidFill>
              </a:rPr>
              <a:t> device set-up</a:t>
            </a:r>
          </a:p>
        </p:txBody>
      </p:sp>
      <p:sp>
        <p:nvSpPr>
          <p:cNvPr id="20" name="TextBox 19">
            <a:extLst>
              <a:ext uri="{FF2B5EF4-FFF2-40B4-BE49-F238E27FC236}">
                <a16:creationId xmlns:a16="http://schemas.microsoft.com/office/drawing/2014/main" id="{C5E3B8D9-16C7-4A29-9F31-664450E7FE49}"/>
              </a:ext>
            </a:extLst>
          </p:cNvPr>
          <p:cNvSpPr txBox="1"/>
          <p:nvPr/>
        </p:nvSpPr>
        <p:spPr>
          <a:xfrm>
            <a:off x="1633492" y="98467"/>
            <a:ext cx="8883917" cy="830997"/>
          </a:xfrm>
          <a:prstGeom prst="rect">
            <a:avLst/>
          </a:prstGeom>
          <a:noFill/>
        </p:spPr>
        <p:txBody>
          <a:bodyPr wrap="square" rtlCol="0">
            <a:spAutoFit/>
          </a:bodyPr>
          <a:lstStyle/>
          <a:p>
            <a:pPr algn="ctr"/>
            <a:r>
              <a:rPr lang="en-US" sz="4800" b="1" dirty="0">
                <a:solidFill>
                  <a:prstClr val="white"/>
                </a:solidFill>
              </a:rPr>
              <a:t>Question Judge/Chat Box Scorer</a:t>
            </a:r>
          </a:p>
        </p:txBody>
      </p:sp>
      <p:sp>
        <p:nvSpPr>
          <p:cNvPr id="11" name="TextBox 10">
            <a:extLst>
              <a:ext uri="{FF2B5EF4-FFF2-40B4-BE49-F238E27FC236}">
                <a16:creationId xmlns:a16="http://schemas.microsoft.com/office/drawing/2014/main" id="{070FF3BA-82CF-4820-AAF3-699E68E65E7B}"/>
              </a:ext>
            </a:extLst>
          </p:cNvPr>
          <p:cNvSpPr txBox="1"/>
          <p:nvPr/>
        </p:nvSpPr>
        <p:spPr>
          <a:xfrm>
            <a:off x="44349" y="1206208"/>
            <a:ext cx="12103301" cy="4524315"/>
          </a:xfrm>
          <a:prstGeom prst="rect">
            <a:avLst/>
          </a:prstGeom>
          <a:noFill/>
        </p:spPr>
        <p:txBody>
          <a:bodyPr wrap="square" rtlCol="0">
            <a:spAutoFit/>
          </a:bodyPr>
          <a:lstStyle/>
          <a:p>
            <a:r>
              <a:rPr lang="en-US" sz="2400" b="1" dirty="0">
                <a:solidFill>
                  <a:srgbClr val="0F6636"/>
                </a:solidFill>
              </a:rPr>
              <a:t>Follow every question, word-for-word, as the Moderator is reading</a:t>
            </a:r>
          </a:p>
          <a:p>
            <a:pPr marL="457200" indent="-457200">
              <a:buFont typeface="Arial" panose="020B0604020202020204" pitchFamily="34" charset="0"/>
              <a:buChar char="•"/>
            </a:pPr>
            <a:r>
              <a:rPr lang="en-US" sz="2400" dirty="0"/>
              <a:t>Should be prepared to interrupt the moderator if they begin to give an answer when they shouldn’t</a:t>
            </a:r>
          </a:p>
          <a:p>
            <a:pPr marL="457200" indent="-457200">
              <a:buFont typeface="Arial" panose="020B0604020202020204" pitchFamily="34" charset="0"/>
              <a:buChar char="•"/>
            </a:pPr>
            <a:r>
              <a:rPr lang="en-US" sz="2400" dirty="0"/>
              <a:t>Correct the Moderator </a:t>
            </a:r>
            <a:r>
              <a:rPr lang="en-US" sz="2400" b="1" dirty="0">
                <a:solidFill>
                  <a:srgbClr val="FF0000"/>
                </a:solidFill>
              </a:rPr>
              <a:t>immediately</a:t>
            </a:r>
            <a:r>
              <a:rPr lang="en-US" sz="2400" dirty="0"/>
              <a:t> if important words in the question are misread or not read</a:t>
            </a:r>
          </a:p>
          <a:p>
            <a:pPr marL="457200" indent="-457200">
              <a:buFont typeface="Arial" panose="020B0604020202020204" pitchFamily="34" charset="0"/>
              <a:buChar char="•"/>
            </a:pPr>
            <a:r>
              <a:rPr lang="en-US" sz="2400" b="1" dirty="0">
                <a:solidFill>
                  <a:srgbClr val="FF0000"/>
                </a:solidFill>
              </a:rPr>
              <a:t>Stop</a:t>
            </a:r>
            <a:r>
              <a:rPr lang="en-US" sz="2400" dirty="0"/>
              <a:t> the Moderator from reading the bonus question when the toss-up question was not answered correctly</a:t>
            </a:r>
          </a:p>
          <a:p>
            <a:pPr marL="457200" indent="-457200">
              <a:buFont typeface="Arial" panose="020B0604020202020204" pitchFamily="34" charset="0"/>
              <a:buChar char="•"/>
            </a:pPr>
            <a:r>
              <a:rPr lang="en-US" sz="2400" dirty="0"/>
              <a:t>Ensure the Moderator is reading the CORRECT set of questions</a:t>
            </a:r>
          </a:p>
          <a:p>
            <a:pPr marL="457200" indent="-457200">
              <a:buFont typeface="Arial" panose="020B0604020202020204" pitchFamily="34" charset="0"/>
              <a:buChar char="•"/>
            </a:pPr>
            <a:r>
              <a:rPr lang="en-US" sz="2400" dirty="0"/>
              <a:t>Stop the moderator if they accept numerical or scientific answers that are not listed without calling them in</a:t>
            </a:r>
          </a:p>
          <a:p>
            <a:pPr marL="457200" indent="-457200">
              <a:buFont typeface="Arial" panose="020B0604020202020204" pitchFamily="34" charset="0"/>
              <a:buChar char="•"/>
            </a:pPr>
            <a:r>
              <a:rPr lang="en-US" sz="2400" dirty="0"/>
              <a:t>Be prepared to re-read an unfinished question in case the Moderator drops out of the Zoom call</a:t>
            </a:r>
          </a:p>
        </p:txBody>
      </p:sp>
      <p:sp>
        <p:nvSpPr>
          <p:cNvPr id="8" name="Rectangle 7">
            <a:extLst>
              <a:ext uri="{FF2B5EF4-FFF2-40B4-BE49-F238E27FC236}">
                <a16:creationId xmlns:a16="http://schemas.microsoft.com/office/drawing/2014/main" id="{8905221A-E1E3-4D01-9562-D5DA68FE266A}"/>
              </a:ext>
            </a:extLst>
          </p:cNvPr>
          <p:cNvSpPr/>
          <p:nvPr/>
        </p:nvSpPr>
        <p:spPr>
          <a:xfrm>
            <a:off x="2440247" y="5893862"/>
            <a:ext cx="9707403" cy="707886"/>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Consistency is Key to a Successful NSB</a:t>
            </a:r>
          </a:p>
        </p:txBody>
      </p:sp>
      <p:sp>
        <p:nvSpPr>
          <p:cNvPr id="2" name="&quot;Not Allowed&quot; Symbol 1">
            <a:extLst>
              <a:ext uri="{FF2B5EF4-FFF2-40B4-BE49-F238E27FC236}">
                <a16:creationId xmlns:a16="http://schemas.microsoft.com/office/drawing/2014/main" id="{3E307154-F9E7-4A3D-8E1B-8661C04015EC}"/>
              </a:ext>
            </a:extLst>
          </p:cNvPr>
          <p:cNvSpPr/>
          <p:nvPr/>
        </p:nvSpPr>
        <p:spPr>
          <a:xfrm>
            <a:off x="151002" y="1610687"/>
            <a:ext cx="435278" cy="394282"/>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quot;Not Allowed&quot; Symbol 12">
            <a:extLst>
              <a:ext uri="{FF2B5EF4-FFF2-40B4-BE49-F238E27FC236}">
                <a16:creationId xmlns:a16="http://schemas.microsoft.com/office/drawing/2014/main" id="{BF39B66A-A27D-42DF-A332-6F8230A33C96}"/>
              </a:ext>
            </a:extLst>
          </p:cNvPr>
          <p:cNvSpPr/>
          <p:nvPr/>
        </p:nvSpPr>
        <p:spPr>
          <a:xfrm>
            <a:off x="44348" y="4213621"/>
            <a:ext cx="435278" cy="394282"/>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2175C2ED-BDC6-44DE-9DF4-0524A79940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5" name="Picture 4">
            <a:extLst>
              <a:ext uri="{FF2B5EF4-FFF2-40B4-BE49-F238E27FC236}">
                <a16:creationId xmlns:a16="http://schemas.microsoft.com/office/drawing/2014/main" id="{6A0707F8-D571-460F-92BF-F45469023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3581779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49" y="1187919"/>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a:extLst>
              <a:ext uri="{FF2B5EF4-FFF2-40B4-BE49-F238E27FC236}">
                <a16:creationId xmlns:a16="http://schemas.microsoft.com/office/drawing/2014/main" id="{0BB4C850-5541-4EF4-AA5C-2A271835F488}"/>
              </a:ext>
            </a:extLst>
          </p:cNvPr>
          <p:cNvSpPr txBox="1"/>
          <p:nvPr/>
        </p:nvSpPr>
        <p:spPr>
          <a:xfrm>
            <a:off x="7726012" y="5324475"/>
            <a:ext cx="1171575" cy="923330"/>
          </a:xfrm>
          <a:prstGeom prst="rect">
            <a:avLst/>
          </a:prstGeom>
          <a:noFill/>
        </p:spPr>
        <p:txBody>
          <a:bodyPr wrap="square" rtlCol="0">
            <a:spAutoFit/>
          </a:bodyPr>
          <a:lstStyle/>
          <a:p>
            <a:r>
              <a:rPr lang="en-US" dirty="0">
                <a:solidFill>
                  <a:schemeClr val="bg1"/>
                </a:solidFill>
              </a:rPr>
              <a:t>Perfect 2</a:t>
            </a:r>
            <a:r>
              <a:rPr lang="en-US" baseline="30000" dirty="0">
                <a:solidFill>
                  <a:schemeClr val="bg1"/>
                </a:solidFill>
              </a:rPr>
              <a:t>nd</a:t>
            </a:r>
            <a:r>
              <a:rPr lang="en-US" dirty="0">
                <a:solidFill>
                  <a:schemeClr val="bg1"/>
                </a:solidFill>
              </a:rPr>
              <a:t> device set-up</a:t>
            </a:r>
          </a:p>
        </p:txBody>
      </p:sp>
      <p:sp>
        <p:nvSpPr>
          <p:cNvPr id="14" name="TextBox 13">
            <a:extLst>
              <a:ext uri="{FF2B5EF4-FFF2-40B4-BE49-F238E27FC236}">
                <a16:creationId xmlns:a16="http://schemas.microsoft.com/office/drawing/2014/main" id="{6CC6F6D7-BCC3-4390-AC95-F2D6E4411470}"/>
              </a:ext>
            </a:extLst>
          </p:cNvPr>
          <p:cNvSpPr txBox="1"/>
          <p:nvPr/>
        </p:nvSpPr>
        <p:spPr>
          <a:xfrm>
            <a:off x="4449412" y="1216944"/>
            <a:ext cx="4448175" cy="5632311"/>
          </a:xfrm>
          <a:prstGeom prst="rect">
            <a:avLst/>
          </a:prstGeom>
          <a:noFill/>
        </p:spPr>
        <p:txBody>
          <a:bodyPr wrap="square" rtlCol="0">
            <a:spAutoFit/>
          </a:bodyPr>
          <a:lstStyle/>
          <a:p>
            <a:r>
              <a:rPr lang="en-US" sz="1200" dirty="0"/>
              <a:t>14:00:38	 From  </a:t>
            </a:r>
            <a:r>
              <a:rPr lang="en-US" sz="1200" dirty="0" err="1"/>
              <a:t>Preeti</a:t>
            </a:r>
            <a:r>
              <a:rPr lang="en-US" sz="1200" dirty="0"/>
              <a:t> : We have everyone</a:t>
            </a:r>
          </a:p>
          <a:p>
            <a:r>
              <a:rPr lang="en-US" sz="1200" dirty="0">
                <a:highlight>
                  <a:srgbClr val="FFFF00"/>
                </a:highlight>
              </a:rPr>
              <a:t>14:07:50	 From  Mary Lou O'Donnell : 1-0</a:t>
            </a:r>
          </a:p>
          <a:p>
            <a:r>
              <a:rPr lang="en-US" sz="1200" dirty="0">
                <a:highlight>
                  <a:srgbClr val="FFFF00"/>
                </a:highlight>
              </a:rPr>
              <a:t>14:07:51	 From  Mary Lou O'Donnell : 0</a:t>
            </a:r>
          </a:p>
          <a:p>
            <a:r>
              <a:rPr lang="en-US" sz="1200" dirty="0"/>
              <a:t>14:08:00	 From  Melissa : </a:t>
            </a:r>
            <a:r>
              <a:rPr lang="en-US" sz="1200" dirty="0" err="1"/>
              <a:t>ntp</a:t>
            </a:r>
            <a:r>
              <a:rPr lang="en-US" sz="1200" dirty="0"/>
              <a:t>?</a:t>
            </a:r>
          </a:p>
          <a:p>
            <a:r>
              <a:rPr lang="en-US" sz="1200" dirty="0"/>
              <a:t>14:08:09	 From  </a:t>
            </a:r>
            <a:r>
              <a:rPr lang="en-US" sz="1200" dirty="0" err="1"/>
              <a:t>Preeti</a:t>
            </a:r>
            <a:r>
              <a:rPr lang="en-US" sz="1200" dirty="0"/>
              <a:t> : all?</a:t>
            </a:r>
          </a:p>
          <a:p>
            <a:r>
              <a:rPr lang="en-US" sz="1200" dirty="0">
                <a:highlight>
                  <a:srgbClr val="FFFF00"/>
                </a:highlight>
              </a:rPr>
              <a:t>14:08:17	 From  Mary Lou O'Donnell : 2-0</a:t>
            </a:r>
          </a:p>
          <a:p>
            <a:r>
              <a:rPr lang="en-US" sz="1200" dirty="0">
                <a:highlight>
                  <a:srgbClr val="FFFF00"/>
                </a:highlight>
              </a:rPr>
              <a:t>14:08:19	 From  Mary Lou O'Donnell : 0</a:t>
            </a:r>
          </a:p>
          <a:p>
            <a:r>
              <a:rPr lang="en-US" sz="1200" dirty="0"/>
              <a:t>14:08:43	 From  Melissa : What was the question</a:t>
            </a:r>
          </a:p>
          <a:p>
            <a:r>
              <a:rPr lang="en-US" sz="1200" dirty="0"/>
              <a:t>14:08:47	 From  </a:t>
            </a:r>
            <a:r>
              <a:rPr lang="en-US" sz="1200" dirty="0" err="1"/>
              <a:t>Preeti</a:t>
            </a:r>
            <a:r>
              <a:rPr lang="en-US" sz="1200" dirty="0"/>
              <a:t> : True?</a:t>
            </a:r>
          </a:p>
          <a:p>
            <a:r>
              <a:rPr lang="en-US" sz="1200" dirty="0">
                <a:highlight>
                  <a:srgbClr val="FFFF00"/>
                </a:highlight>
              </a:rPr>
              <a:t>14:08:52	 From  Mary Lou O'Donnell : 3-0</a:t>
            </a:r>
          </a:p>
          <a:p>
            <a:r>
              <a:rPr lang="en-US" sz="1200" dirty="0">
                <a:highlight>
                  <a:srgbClr val="FFFF00"/>
                </a:highlight>
              </a:rPr>
              <a:t>14:08:54	 From  Mary Lou O'Donnell : 0</a:t>
            </a:r>
          </a:p>
          <a:p>
            <a:r>
              <a:rPr lang="en-US" sz="1200" dirty="0"/>
              <a:t>14:09:04	 From  </a:t>
            </a:r>
            <a:r>
              <a:rPr lang="en-US" sz="1200" dirty="0" err="1"/>
              <a:t>Preeti</a:t>
            </a:r>
            <a:r>
              <a:rPr lang="en-US" sz="1200" dirty="0"/>
              <a:t> : isosceles</a:t>
            </a:r>
          </a:p>
          <a:p>
            <a:r>
              <a:rPr lang="en-US" sz="1200" dirty="0"/>
              <a:t>14:09:09	 From  </a:t>
            </a:r>
            <a:r>
              <a:rPr lang="en-US" sz="1200" dirty="0" err="1"/>
              <a:t>Preeti</a:t>
            </a:r>
            <a:r>
              <a:rPr lang="en-US" sz="1200" dirty="0"/>
              <a:t> : Vertex is 7x</a:t>
            </a:r>
          </a:p>
          <a:p>
            <a:r>
              <a:rPr lang="en-US" sz="1200" dirty="0"/>
              <a:t>14:09:20	 From  </a:t>
            </a:r>
            <a:r>
              <a:rPr lang="en-US" sz="1200" dirty="0" err="1"/>
              <a:t>Preeti</a:t>
            </a:r>
            <a:r>
              <a:rPr lang="en-US" sz="1200" dirty="0"/>
              <a:t> : two dice</a:t>
            </a:r>
          </a:p>
          <a:p>
            <a:r>
              <a:rPr lang="en-US" sz="1200" dirty="0"/>
              <a:t>14:09:23	 From  </a:t>
            </a:r>
            <a:r>
              <a:rPr lang="en-US" sz="1200" dirty="0" err="1"/>
              <a:t>Preeti</a:t>
            </a:r>
            <a:r>
              <a:rPr lang="en-US" sz="1200" dirty="0"/>
              <a:t> : Sum is prime</a:t>
            </a:r>
          </a:p>
          <a:p>
            <a:r>
              <a:rPr lang="en-US" sz="1200" dirty="0"/>
              <a:t>14:09:44	 From  Melissa : nice</a:t>
            </a:r>
          </a:p>
          <a:p>
            <a:r>
              <a:rPr lang="en-US" sz="1200" dirty="0">
                <a:highlight>
                  <a:srgbClr val="FFFF00"/>
                </a:highlight>
              </a:rPr>
              <a:t>14:09:46	 From  Mary Lou O'Donnell </a:t>
            </a:r>
            <a:r>
              <a:rPr lang="en-US" sz="1200" b="1" dirty="0">
                <a:solidFill>
                  <a:srgbClr val="C00000"/>
                </a:solidFill>
                <a:highlight>
                  <a:srgbClr val="FFFF00"/>
                </a:highlight>
              </a:rPr>
              <a:t>: 4-4/10</a:t>
            </a:r>
          </a:p>
          <a:p>
            <a:r>
              <a:rPr lang="en-US" sz="1200" dirty="0">
                <a:highlight>
                  <a:srgbClr val="FFFF00"/>
                </a:highlight>
              </a:rPr>
              <a:t>14:09:47	 From  Mary Lou O'Donnell : </a:t>
            </a:r>
            <a:r>
              <a:rPr lang="en-US" sz="1200" b="1" dirty="0">
                <a:solidFill>
                  <a:srgbClr val="C00000"/>
                </a:solidFill>
                <a:highlight>
                  <a:srgbClr val="FFFF00"/>
                </a:highlight>
              </a:rPr>
              <a:t>14</a:t>
            </a:r>
          </a:p>
          <a:p>
            <a:r>
              <a:rPr lang="en-US" sz="1200" dirty="0"/>
              <a:t>14:10:00	 From  </a:t>
            </a:r>
            <a:r>
              <a:rPr lang="en-US" sz="1200" dirty="0" err="1"/>
              <a:t>Preeti</a:t>
            </a:r>
            <a:r>
              <a:rPr lang="en-US" sz="1200" dirty="0"/>
              <a:t> : boiling</a:t>
            </a:r>
          </a:p>
          <a:p>
            <a:r>
              <a:rPr lang="en-US" sz="1200" dirty="0"/>
              <a:t>14:10:14	 From  Benjamin  : titanium</a:t>
            </a:r>
          </a:p>
          <a:p>
            <a:r>
              <a:rPr lang="en-US" sz="1200" dirty="0"/>
              <a:t>14:10:14	 From  Benjamin  : iron</a:t>
            </a:r>
          </a:p>
          <a:p>
            <a:r>
              <a:rPr lang="en-US" sz="1200" dirty="0"/>
              <a:t>14:10:18	 From  </a:t>
            </a:r>
            <a:r>
              <a:rPr lang="en-US" sz="1200" dirty="0" err="1"/>
              <a:t>Preeti</a:t>
            </a:r>
            <a:r>
              <a:rPr lang="en-US" sz="1200" dirty="0"/>
              <a:t> : </a:t>
            </a:r>
            <a:r>
              <a:rPr lang="en-US" sz="1200" dirty="0" err="1"/>
              <a:t>Ti</a:t>
            </a:r>
            <a:r>
              <a:rPr lang="en-US" sz="1200" dirty="0"/>
              <a:t>, </a:t>
            </a:r>
            <a:r>
              <a:rPr lang="en-US" sz="1200" dirty="0" err="1"/>
              <a:t>fe</a:t>
            </a:r>
            <a:r>
              <a:rPr lang="en-US" sz="1200" dirty="0"/>
              <a:t>, </a:t>
            </a:r>
            <a:r>
              <a:rPr lang="en-US" sz="1200" dirty="0" err="1"/>
              <a:t>zn</a:t>
            </a:r>
            <a:r>
              <a:rPr lang="en-US" sz="1200" dirty="0"/>
              <a:t>, </a:t>
            </a:r>
            <a:r>
              <a:rPr lang="en-US" sz="1200" dirty="0" err="1"/>
              <a:t>mn</a:t>
            </a:r>
            <a:endParaRPr lang="en-US" sz="1200" dirty="0"/>
          </a:p>
          <a:p>
            <a:r>
              <a:rPr lang="en-US" sz="1200" dirty="0"/>
              <a:t>14:10:23	 From  Alvin : greatest yea</a:t>
            </a:r>
          </a:p>
          <a:p>
            <a:r>
              <a:rPr lang="en-US" sz="1200" dirty="0">
                <a:highlight>
                  <a:srgbClr val="FFFF00"/>
                </a:highlight>
              </a:rPr>
              <a:t>14:10:41	 From  Mary Lou O'Donnell : </a:t>
            </a:r>
            <a:r>
              <a:rPr lang="en-US" sz="1200" b="1" dirty="0">
                <a:solidFill>
                  <a:srgbClr val="C00000"/>
                </a:solidFill>
                <a:highlight>
                  <a:srgbClr val="FFFF00"/>
                </a:highlight>
              </a:rPr>
              <a:t>5-4/10</a:t>
            </a:r>
          </a:p>
          <a:p>
            <a:r>
              <a:rPr lang="en-US" sz="1200" dirty="0">
                <a:highlight>
                  <a:srgbClr val="FFFF00"/>
                </a:highlight>
              </a:rPr>
              <a:t>14:10:48	 From  Mary Lou O'Donnell : </a:t>
            </a:r>
            <a:r>
              <a:rPr lang="en-US" sz="1200" b="1" dirty="0">
                <a:solidFill>
                  <a:srgbClr val="C00000"/>
                </a:solidFill>
                <a:highlight>
                  <a:srgbClr val="FFFF00"/>
                </a:highlight>
              </a:rPr>
              <a:t>28</a:t>
            </a:r>
          </a:p>
          <a:p>
            <a:r>
              <a:rPr lang="en-US" sz="1200" dirty="0"/>
              <a:t>14:10:53	 From  Melissa : Electron diffraction</a:t>
            </a:r>
          </a:p>
          <a:p>
            <a:r>
              <a:rPr lang="en-US" sz="1200" dirty="0"/>
              <a:t>14:11:12	 From  Melissa : phonons</a:t>
            </a:r>
          </a:p>
          <a:p>
            <a:r>
              <a:rPr lang="en-US" sz="1200" dirty="0">
                <a:highlight>
                  <a:srgbClr val="FFFF00"/>
                </a:highlight>
              </a:rPr>
              <a:t>14:11:30	 From  Mary Lou O'Donnell : </a:t>
            </a:r>
            <a:r>
              <a:rPr lang="en-US" sz="1200" b="1" dirty="0">
                <a:solidFill>
                  <a:srgbClr val="C00000"/>
                </a:solidFill>
                <a:highlight>
                  <a:srgbClr val="FFFF00"/>
                </a:highlight>
              </a:rPr>
              <a:t>6-4/10</a:t>
            </a:r>
          </a:p>
          <a:p>
            <a:r>
              <a:rPr lang="en-US" sz="1200" dirty="0">
                <a:highlight>
                  <a:srgbClr val="FFFF00"/>
                </a:highlight>
              </a:rPr>
              <a:t>14:11:31	 From  Mary Lou O'Donnell : </a:t>
            </a:r>
            <a:r>
              <a:rPr lang="en-US" sz="1200" b="1" dirty="0">
                <a:solidFill>
                  <a:srgbClr val="C00000"/>
                </a:solidFill>
                <a:highlight>
                  <a:srgbClr val="FFFF00"/>
                </a:highlight>
              </a:rPr>
              <a:t>42</a:t>
            </a:r>
          </a:p>
        </p:txBody>
      </p:sp>
      <p:sp>
        <p:nvSpPr>
          <p:cNvPr id="19" name="TextBox 18">
            <a:extLst>
              <a:ext uri="{FF2B5EF4-FFF2-40B4-BE49-F238E27FC236}">
                <a16:creationId xmlns:a16="http://schemas.microsoft.com/office/drawing/2014/main" id="{DEC8AC2C-3361-494C-A9A0-DE7DDD319AB9}"/>
              </a:ext>
            </a:extLst>
          </p:cNvPr>
          <p:cNvSpPr txBox="1"/>
          <p:nvPr/>
        </p:nvSpPr>
        <p:spPr>
          <a:xfrm>
            <a:off x="308103" y="1225689"/>
            <a:ext cx="4448175" cy="5632311"/>
          </a:xfrm>
          <a:prstGeom prst="rect">
            <a:avLst/>
          </a:prstGeom>
          <a:noFill/>
        </p:spPr>
        <p:txBody>
          <a:bodyPr wrap="square" rtlCol="0">
            <a:spAutoFit/>
          </a:bodyPr>
          <a:lstStyle/>
          <a:p>
            <a:r>
              <a:rPr lang="en-US" sz="1200" dirty="0"/>
              <a:t>14:00:38	 From  </a:t>
            </a:r>
            <a:r>
              <a:rPr lang="en-US" sz="1200" dirty="0" err="1"/>
              <a:t>Preeti</a:t>
            </a:r>
            <a:r>
              <a:rPr lang="en-US" sz="1200" dirty="0"/>
              <a:t> : We have everyone</a:t>
            </a:r>
          </a:p>
          <a:p>
            <a:r>
              <a:rPr lang="en-US" sz="1200" dirty="0"/>
              <a:t>14:07:50	 From  Mary Lou O'Donnell : 1-0</a:t>
            </a:r>
          </a:p>
          <a:p>
            <a:r>
              <a:rPr lang="en-US" sz="1200" dirty="0"/>
              <a:t>14:07:51	 From  Mary Lou O'Donnell : 0</a:t>
            </a:r>
          </a:p>
          <a:p>
            <a:r>
              <a:rPr lang="en-US" sz="1200" dirty="0"/>
              <a:t>14:08:00	 From  Melissa : </a:t>
            </a:r>
            <a:r>
              <a:rPr lang="en-US" sz="1200" dirty="0" err="1"/>
              <a:t>ntp</a:t>
            </a:r>
            <a:r>
              <a:rPr lang="en-US" sz="1200" dirty="0"/>
              <a:t>?</a:t>
            </a:r>
          </a:p>
          <a:p>
            <a:r>
              <a:rPr lang="en-US" sz="1200" dirty="0"/>
              <a:t>14:08:09	 From  </a:t>
            </a:r>
            <a:r>
              <a:rPr lang="en-US" sz="1200" dirty="0" err="1"/>
              <a:t>Preeti</a:t>
            </a:r>
            <a:r>
              <a:rPr lang="en-US" sz="1200" dirty="0"/>
              <a:t> : all?</a:t>
            </a:r>
          </a:p>
          <a:p>
            <a:r>
              <a:rPr lang="en-US" sz="1200" dirty="0"/>
              <a:t>14:08:17	 From  Mary Lou O'Donnell : 2-0</a:t>
            </a:r>
          </a:p>
          <a:p>
            <a:r>
              <a:rPr lang="en-US" sz="1200" dirty="0"/>
              <a:t>14:08:19	 From  Mary Lou O'Donnell : 0</a:t>
            </a:r>
          </a:p>
          <a:p>
            <a:r>
              <a:rPr lang="en-US" sz="1200" dirty="0"/>
              <a:t>14:08:43	 From  Melissa : What was the question</a:t>
            </a:r>
          </a:p>
          <a:p>
            <a:r>
              <a:rPr lang="en-US" sz="1200" dirty="0"/>
              <a:t>14:08:47	 From  </a:t>
            </a:r>
            <a:r>
              <a:rPr lang="en-US" sz="1200" dirty="0" err="1"/>
              <a:t>Preeti</a:t>
            </a:r>
            <a:r>
              <a:rPr lang="en-US" sz="1200" dirty="0"/>
              <a:t> : True?</a:t>
            </a:r>
          </a:p>
          <a:p>
            <a:r>
              <a:rPr lang="en-US" sz="1200" dirty="0"/>
              <a:t>14:08:52	 From  Mary Lou O'Donnell : 3-0</a:t>
            </a:r>
          </a:p>
          <a:p>
            <a:r>
              <a:rPr lang="en-US" sz="1200" dirty="0"/>
              <a:t>14:08:54	 From  Mary Lou O'Donnell : 0</a:t>
            </a:r>
          </a:p>
          <a:p>
            <a:r>
              <a:rPr lang="en-US" sz="1200" dirty="0"/>
              <a:t>14:09:04	 From  </a:t>
            </a:r>
            <a:r>
              <a:rPr lang="en-US" sz="1200" dirty="0" err="1"/>
              <a:t>Preeti</a:t>
            </a:r>
            <a:r>
              <a:rPr lang="en-US" sz="1200" dirty="0"/>
              <a:t> : isosceles</a:t>
            </a:r>
          </a:p>
          <a:p>
            <a:r>
              <a:rPr lang="en-US" sz="1200" dirty="0"/>
              <a:t>14:09:09	 From  </a:t>
            </a:r>
            <a:r>
              <a:rPr lang="en-US" sz="1200" dirty="0" err="1"/>
              <a:t>Preeti</a:t>
            </a:r>
            <a:r>
              <a:rPr lang="en-US" sz="1200" dirty="0"/>
              <a:t> : Vertex is 7x</a:t>
            </a:r>
          </a:p>
          <a:p>
            <a:r>
              <a:rPr lang="en-US" sz="1200" dirty="0"/>
              <a:t>14:09:20	 From  </a:t>
            </a:r>
            <a:r>
              <a:rPr lang="en-US" sz="1200" dirty="0" err="1"/>
              <a:t>Preeti</a:t>
            </a:r>
            <a:r>
              <a:rPr lang="en-US" sz="1200" dirty="0"/>
              <a:t> : two dice</a:t>
            </a:r>
          </a:p>
          <a:p>
            <a:r>
              <a:rPr lang="en-US" sz="1200" dirty="0"/>
              <a:t>14:09:23	 From  </a:t>
            </a:r>
            <a:r>
              <a:rPr lang="en-US" sz="1200" dirty="0" err="1"/>
              <a:t>Preeti</a:t>
            </a:r>
            <a:r>
              <a:rPr lang="en-US" sz="1200" dirty="0"/>
              <a:t> : Sum is prime</a:t>
            </a:r>
          </a:p>
          <a:p>
            <a:r>
              <a:rPr lang="en-US" sz="1200" dirty="0"/>
              <a:t>14:09:44	 From  Melissa : nice</a:t>
            </a:r>
          </a:p>
          <a:p>
            <a:r>
              <a:rPr lang="en-US" sz="1200" dirty="0"/>
              <a:t>14:09:46	 From  Mary Lou O'Donnell : 4-4/10</a:t>
            </a:r>
          </a:p>
          <a:p>
            <a:r>
              <a:rPr lang="en-US" sz="1200" dirty="0"/>
              <a:t>14:09:47	 From  Mary Lou O'Donnell : 14</a:t>
            </a:r>
          </a:p>
          <a:p>
            <a:r>
              <a:rPr lang="en-US" sz="1200" dirty="0"/>
              <a:t>14:10:00	 From  </a:t>
            </a:r>
            <a:r>
              <a:rPr lang="en-US" sz="1200" dirty="0" err="1"/>
              <a:t>Preeti</a:t>
            </a:r>
            <a:r>
              <a:rPr lang="en-US" sz="1200" dirty="0"/>
              <a:t> : boiling</a:t>
            </a:r>
          </a:p>
          <a:p>
            <a:r>
              <a:rPr lang="en-US" sz="1200" dirty="0"/>
              <a:t>14:10:14	 From  Benjamin  : titanium</a:t>
            </a:r>
          </a:p>
          <a:p>
            <a:r>
              <a:rPr lang="en-US" sz="1200" dirty="0"/>
              <a:t>14:10:14	 From  Benjamin  : iron</a:t>
            </a:r>
          </a:p>
          <a:p>
            <a:r>
              <a:rPr lang="en-US" sz="1200" dirty="0"/>
              <a:t>14:10:18	 From  </a:t>
            </a:r>
            <a:r>
              <a:rPr lang="en-US" sz="1200" dirty="0" err="1"/>
              <a:t>Preeti</a:t>
            </a:r>
            <a:r>
              <a:rPr lang="en-US" sz="1200" dirty="0"/>
              <a:t> : </a:t>
            </a:r>
            <a:r>
              <a:rPr lang="en-US" sz="1200" dirty="0" err="1"/>
              <a:t>Ti</a:t>
            </a:r>
            <a:r>
              <a:rPr lang="en-US" sz="1200" dirty="0"/>
              <a:t>, </a:t>
            </a:r>
            <a:r>
              <a:rPr lang="en-US" sz="1200" dirty="0" err="1"/>
              <a:t>fe</a:t>
            </a:r>
            <a:r>
              <a:rPr lang="en-US" sz="1200" dirty="0"/>
              <a:t>, </a:t>
            </a:r>
            <a:r>
              <a:rPr lang="en-US" sz="1200" dirty="0" err="1"/>
              <a:t>zn</a:t>
            </a:r>
            <a:r>
              <a:rPr lang="en-US" sz="1200" dirty="0"/>
              <a:t>, </a:t>
            </a:r>
            <a:r>
              <a:rPr lang="en-US" sz="1200" dirty="0" err="1"/>
              <a:t>mn</a:t>
            </a:r>
            <a:endParaRPr lang="en-US" sz="1200" dirty="0"/>
          </a:p>
          <a:p>
            <a:r>
              <a:rPr lang="en-US" sz="1200" dirty="0"/>
              <a:t>14:10:23	 From  Alvin : greatest yea</a:t>
            </a:r>
          </a:p>
          <a:p>
            <a:r>
              <a:rPr lang="en-US" sz="1200" dirty="0"/>
              <a:t>14:10:41	 From  Mary Lou O'Donnell : 5-4/10</a:t>
            </a:r>
          </a:p>
          <a:p>
            <a:r>
              <a:rPr lang="en-US" sz="1200" dirty="0"/>
              <a:t>14:10:48	 From  Mary Lou O'Donnell : 28</a:t>
            </a:r>
          </a:p>
          <a:p>
            <a:r>
              <a:rPr lang="en-US" sz="1200" dirty="0"/>
              <a:t>14:10:53	 From  Melissa : Electron diffraction</a:t>
            </a:r>
          </a:p>
          <a:p>
            <a:r>
              <a:rPr lang="en-US" sz="1200" dirty="0"/>
              <a:t>14:11:12	 From  Melissa : phonons</a:t>
            </a:r>
          </a:p>
          <a:p>
            <a:r>
              <a:rPr lang="en-US" sz="1200" dirty="0"/>
              <a:t>14:11:30	 From  Mary Lou O'Donnell : 6-4/10</a:t>
            </a:r>
          </a:p>
          <a:p>
            <a:r>
              <a:rPr lang="en-US" sz="1200" dirty="0"/>
              <a:t>14:11:31	 From  Mary Lou O'Donnell : 42</a:t>
            </a:r>
          </a:p>
        </p:txBody>
      </p:sp>
      <p:sp>
        <p:nvSpPr>
          <p:cNvPr id="20" name="TextBox 19">
            <a:extLst>
              <a:ext uri="{FF2B5EF4-FFF2-40B4-BE49-F238E27FC236}">
                <a16:creationId xmlns:a16="http://schemas.microsoft.com/office/drawing/2014/main" id="{C5E3B8D9-16C7-4A29-9F31-664450E7FE49}"/>
              </a:ext>
            </a:extLst>
          </p:cNvPr>
          <p:cNvSpPr txBox="1"/>
          <p:nvPr/>
        </p:nvSpPr>
        <p:spPr>
          <a:xfrm>
            <a:off x="1633493" y="98467"/>
            <a:ext cx="8883918" cy="830997"/>
          </a:xfrm>
          <a:prstGeom prst="rect">
            <a:avLst/>
          </a:prstGeom>
          <a:noFill/>
        </p:spPr>
        <p:txBody>
          <a:bodyPr wrap="square" rtlCol="0">
            <a:spAutoFit/>
          </a:bodyPr>
          <a:lstStyle/>
          <a:p>
            <a:pPr algn="ctr"/>
            <a:r>
              <a:rPr lang="en-US" sz="4800" b="1" dirty="0">
                <a:solidFill>
                  <a:prstClr val="white"/>
                </a:solidFill>
              </a:rPr>
              <a:t>Question Judge/Chat Box Scorer</a:t>
            </a:r>
          </a:p>
        </p:txBody>
      </p:sp>
      <p:sp>
        <p:nvSpPr>
          <p:cNvPr id="2" name="TextBox 1">
            <a:extLst>
              <a:ext uri="{FF2B5EF4-FFF2-40B4-BE49-F238E27FC236}">
                <a16:creationId xmlns:a16="http://schemas.microsoft.com/office/drawing/2014/main" id="{F60DF86D-A8AC-4AFC-9C52-A7608947F255}"/>
              </a:ext>
            </a:extLst>
          </p:cNvPr>
          <p:cNvSpPr txBox="1"/>
          <p:nvPr/>
        </p:nvSpPr>
        <p:spPr>
          <a:xfrm>
            <a:off x="7743827" y="1225689"/>
            <a:ext cx="4448174" cy="4247317"/>
          </a:xfrm>
          <a:prstGeom prst="rect">
            <a:avLst/>
          </a:prstGeom>
          <a:solidFill>
            <a:schemeClr val="accent2">
              <a:lumMod val="40000"/>
              <a:lumOff val="60000"/>
            </a:schemeClr>
          </a:solidFill>
          <a:ln w="12700">
            <a:solidFill>
              <a:srgbClr val="C00000"/>
            </a:solidFill>
          </a:ln>
        </p:spPr>
        <p:txBody>
          <a:bodyPr wrap="square" rtlCol="0">
            <a:spAutoFit/>
          </a:bodyPr>
          <a:lstStyle/>
          <a:p>
            <a:r>
              <a:rPr lang="en-US" dirty="0"/>
              <a:t>Question 4 – Toss-up correct; Bonus correct;  Score after Question 3 was 0</a:t>
            </a:r>
          </a:p>
          <a:p>
            <a:r>
              <a:rPr lang="en-US" dirty="0"/>
              <a:t>4-4/10</a:t>
            </a:r>
          </a:p>
          <a:p>
            <a:r>
              <a:rPr lang="en-US" dirty="0"/>
              <a:t>14</a:t>
            </a:r>
          </a:p>
          <a:p>
            <a:endParaRPr lang="en-US" dirty="0"/>
          </a:p>
          <a:p>
            <a:r>
              <a:rPr lang="en-US" dirty="0"/>
              <a:t>Question 5 – Toss-up correct; Bonus correct</a:t>
            </a:r>
          </a:p>
          <a:p>
            <a:r>
              <a:rPr lang="en-US" dirty="0"/>
              <a:t>5-4/10</a:t>
            </a:r>
          </a:p>
          <a:p>
            <a:r>
              <a:rPr lang="en-US" dirty="0"/>
              <a:t>28 </a:t>
            </a:r>
          </a:p>
          <a:p>
            <a:endParaRPr lang="en-US" dirty="0"/>
          </a:p>
          <a:p>
            <a:r>
              <a:rPr lang="en-US" b="1" dirty="0">
                <a:highlight>
                  <a:srgbClr val="FFFF00"/>
                </a:highlight>
              </a:rPr>
              <a:t>For 2021:</a:t>
            </a:r>
          </a:p>
          <a:p>
            <a:r>
              <a:rPr lang="en-US" b="1" dirty="0">
                <a:highlight>
                  <a:srgbClr val="FFFF00"/>
                </a:highlight>
              </a:rPr>
              <a:t>Ques#</a:t>
            </a:r>
            <a:r>
              <a:rPr lang="en-US" b="1" dirty="0">
                <a:solidFill>
                  <a:srgbClr val="C00000"/>
                </a:solidFill>
                <a:highlight>
                  <a:srgbClr val="FFFF00"/>
                </a:highlight>
              </a:rPr>
              <a:t>-Total Score for Question  </a:t>
            </a:r>
            <a:r>
              <a:rPr lang="en-US" b="1" dirty="0">
                <a:highlight>
                  <a:srgbClr val="FFFF00"/>
                </a:highlight>
              </a:rPr>
              <a:t>Cumulative Score</a:t>
            </a:r>
          </a:p>
          <a:p>
            <a:endParaRPr lang="en-US" b="1" dirty="0">
              <a:highlight>
                <a:srgbClr val="FFFF00"/>
              </a:highlight>
            </a:endParaRPr>
          </a:p>
          <a:p>
            <a:r>
              <a:rPr lang="en-US" b="1" dirty="0">
                <a:highlight>
                  <a:srgbClr val="FFFF00"/>
                </a:highlight>
              </a:rPr>
              <a:t>4-14  14</a:t>
            </a:r>
          </a:p>
          <a:p>
            <a:r>
              <a:rPr lang="en-US" b="1" dirty="0">
                <a:highlight>
                  <a:srgbClr val="FFFF00"/>
                </a:highlight>
              </a:rPr>
              <a:t>5-14  28</a:t>
            </a:r>
            <a:endParaRPr lang="en-US" dirty="0">
              <a:highlight>
                <a:srgbClr val="FFFF00"/>
              </a:highlight>
            </a:endParaRPr>
          </a:p>
        </p:txBody>
      </p:sp>
      <p:pic>
        <p:nvPicPr>
          <p:cNvPr id="3" name="Picture 2">
            <a:extLst>
              <a:ext uri="{FF2B5EF4-FFF2-40B4-BE49-F238E27FC236}">
                <a16:creationId xmlns:a16="http://schemas.microsoft.com/office/drawing/2014/main" id="{92C69A9F-C35C-41EE-9461-06F70C23C1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5" name="Picture 4">
            <a:extLst>
              <a:ext uri="{FF2B5EF4-FFF2-40B4-BE49-F238E27FC236}">
                <a16:creationId xmlns:a16="http://schemas.microsoft.com/office/drawing/2014/main" id="{96020451-DB7D-4390-A1F6-48B9776145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176526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67" y="98467"/>
            <a:ext cx="8297333" cy="923330"/>
          </a:xfrm>
          <a:prstGeom prst="rect">
            <a:avLst/>
          </a:prstGeom>
          <a:noFill/>
        </p:spPr>
        <p:txBody>
          <a:bodyPr wrap="square" rtlCol="0">
            <a:spAutoFit/>
          </a:bodyPr>
          <a:lstStyle/>
          <a:p>
            <a:pPr algn="ctr"/>
            <a:r>
              <a:rPr lang="en-US" sz="5400" b="1" dirty="0">
                <a:solidFill>
                  <a:prstClr val="white"/>
                </a:solidFill>
              </a:rPr>
              <a:t>Tournament Structure</a:t>
            </a:r>
          </a:p>
        </p:txBody>
      </p:sp>
      <p:sp>
        <p:nvSpPr>
          <p:cNvPr id="4" name="Rectangle 3"/>
          <p:cNvSpPr/>
          <p:nvPr/>
        </p:nvSpPr>
        <p:spPr>
          <a:xfrm>
            <a:off x="0" y="1234435"/>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FD9DA2DB-98D9-4EDC-82EF-3B3D8B4253AE}"/>
              </a:ext>
            </a:extLst>
          </p:cNvPr>
          <p:cNvSpPr txBox="1"/>
          <p:nvPr/>
        </p:nvSpPr>
        <p:spPr>
          <a:xfrm>
            <a:off x="17190" y="1194672"/>
            <a:ext cx="12191999" cy="5909310"/>
          </a:xfrm>
          <a:prstGeom prst="rect">
            <a:avLst/>
          </a:prstGeom>
          <a:noFill/>
        </p:spPr>
        <p:txBody>
          <a:bodyPr wrap="square" rtlCol="0">
            <a:spAutoFit/>
          </a:bodyPr>
          <a:lstStyle/>
          <a:p>
            <a:pPr marL="571500" marR="0" indent="-571500">
              <a:spcBef>
                <a:spcPts val="0"/>
              </a:spcBef>
              <a:spcAft>
                <a:spcPts val="0"/>
              </a:spcAft>
              <a:tabLst>
                <a:tab pos="571500" algn="l"/>
              </a:tabLs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2. Competition Structure</a:t>
            </a:r>
            <a:endParaRPr lang="en-US" sz="1400" dirty="0">
              <a:effectLst/>
              <a:latin typeface="Courier"/>
              <a:ea typeface="Times New Roman" panose="02020603050405020304" pitchFamily="18" charset="0"/>
              <a:cs typeface="Times New Roman" panose="02020603050405020304" pitchFamily="18" charset="0"/>
            </a:endParaRPr>
          </a:p>
          <a:p>
            <a:pPr marL="571500" marR="0" indent="-34290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2-1.	Regional competitions will all be virtual events in 2021. Teams will not play head-to-head matches in the virtual regional competitions.  Instead, teams are competing against all of the other teams in the competition. Each competition will have at least 2 preliminary rounds, in which each individual team with be read the same set of questions during each round.  The teams with the highest combined point totals from all preliminary rounds will advance to the Elimination Tournament.  The number of teams advancing to the Elimination Tournament will be decided by each Regional Tournament Director, but will be no more than 32 and no fewer than 8 teams.  (See Rules 8 – 10 below regarding the breaking of ties.)</a:t>
            </a:r>
            <a:endParaRPr lang="en-US" sz="1200" dirty="0">
              <a:effectLst/>
              <a:latin typeface="Courier"/>
              <a:ea typeface="Times New Roman" panose="02020603050405020304" pitchFamily="18" charset="0"/>
              <a:cs typeface="Times New Roman" panose="02020603050405020304" pitchFamily="18" charset="0"/>
            </a:endParaRPr>
          </a:p>
          <a:p>
            <a:pPr marL="571500" marR="0" indent="-34290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ourier"/>
              <a:ea typeface="Times New Roman" panose="02020603050405020304" pitchFamily="18" charset="0"/>
              <a:cs typeface="Times New Roman" panose="02020603050405020304" pitchFamily="18" charset="0"/>
            </a:endParaRPr>
          </a:p>
          <a:p>
            <a:pPr marL="571500" marR="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The assumption is that each student and coach will be in their individual homes, but if local and state guidelines permit a team to gather together, it may do so. Due to these unusual circumstances, teams must agree to the following requirements:</a:t>
            </a:r>
            <a:endParaRPr lang="en-US" sz="1400" dirty="0">
              <a:effectLst/>
              <a:latin typeface="Courier"/>
              <a:ea typeface="Times New Roman" panose="02020603050405020304" pitchFamily="18" charset="0"/>
              <a:cs typeface="Times New Roman" panose="02020603050405020304" pitchFamily="18" charset="0"/>
            </a:endParaRPr>
          </a:p>
          <a:p>
            <a:pPr marL="457200" marR="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ourier"/>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Each student must be available via computer with web camera or smartphone for a Zoom meeting (which will be password protected with hidden meeting IDs)</a:t>
            </a:r>
            <a:endParaRPr lang="en-US" sz="1400" dirty="0">
              <a:effectLst/>
              <a:latin typeface="Courier"/>
              <a:ea typeface="Times New Roman" panose="02020603050405020304" pitchFamily="18" charset="0"/>
              <a:cs typeface="Times New Roman" panose="02020603050405020304" pitchFamily="18" charset="0"/>
            </a:endParaRPr>
          </a:p>
          <a:p>
            <a:pPr marL="0" marR="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ourier"/>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In addition,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another</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device with a camera must also be on the Zoom call via the Zoom app, to show the student’s workspace and surrounding area during the competition, to help the officials ensure the students and coaches are not breaking any rules. If multiple students are in one location, additional cameras for each student may be required to ensure the workspace of each student can be monitored.</a:t>
            </a:r>
            <a:endParaRPr lang="en-US" sz="1400" dirty="0">
              <a:effectLst/>
              <a:latin typeface="Courier"/>
              <a:ea typeface="Times New Roman" panose="02020603050405020304" pitchFamily="18" charset="0"/>
              <a:cs typeface="Times New Roman" panose="02020603050405020304" pitchFamily="18" charset="0"/>
            </a:endParaRPr>
          </a:p>
          <a:p>
            <a:pPr marL="0" marR="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ourier"/>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Each coach and co-coach may also be in the Zoom meeting. For each coach,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another</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device with a camera must also be on the Zoom call via the Zoom app, to show the coach’s entire person from the side.  Any other adults in the same room with the students should also have a camera facing them.</a:t>
            </a:r>
            <a:endParaRPr lang="en-US" sz="1400" dirty="0">
              <a:effectLst/>
              <a:latin typeface="Courier"/>
              <a:ea typeface="Times New Roman" panose="02020603050405020304" pitchFamily="18" charset="0"/>
              <a:cs typeface="Times New Roman" panose="02020603050405020304" pitchFamily="18" charset="0"/>
            </a:endParaRPr>
          </a:p>
          <a:p>
            <a:pPr marL="914400" marR="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ourier"/>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No one should be recording any part of the questions – via audio, video, or writing.  After the competition is complete, the questions will be shared online. </a:t>
            </a:r>
            <a:endParaRPr lang="en-US" sz="1400" dirty="0">
              <a:effectLst/>
              <a:latin typeface="Courier"/>
              <a:ea typeface="Times New Roman" panose="02020603050405020304" pitchFamily="18" charset="0"/>
              <a:cs typeface="Times New Roman" panose="02020603050405020304" pitchFamily="18" charset="0"/>
            </a:endParaRPr>
          </a:p>
          <a:p>
            <a:pPr marL="914400" marR="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ourier"/>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After play of the tournament, players, coaches, and spectators must not communicate about the questions with anyone outside their team, other than National Science Bowl® officials, until the questions are shared on the NSB website.</a:t>
            </a:r>
            <a:endParaRPr lang="en-US" sz="1400" dirty="0">
              <a:effectLst/>
              <a:latin typeface="Courier"/>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0C92221-07BD-4CA1-A984-0196DA1F8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8" name="Picture 7">
            <a:extLst>
              <a:ext uri="{FF2B5EF4-FFF2-40B4-BE49-F238E27FC236}">
                <a16:creationId xmlns:a16="http://schemas.microsoft.com/office/drawing/2014/main" id="{40D067AB-F3DD-4D5E-95B4-9C4B43B552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111647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67" y="98467"/>
            <a:ext cx="8297333" cy="923330"/>
          </a:xfrm>
          <a:prstGeom prst="rect">
            <a:avLst/>
          </a:prstGeom>
          <a:noFill/>
        </p:spPr>
        <p:txBody>
          <a:bodyPr wrap="square" rtlCol="0">
            <a:spAutoFit/>
          </a:bodyPr>
          <a:lstStyle/>
          <a:p>
            <a:pPr algn="ctr"/>
            <a:r>
              <a:rPr lang="en-US" sz="5400" b="1" dirty="0">
                <a:solidFill>
                  <a:prstClr val="white"/>
                </a:solidFill>
              </a:rPr>
              <a:t>Tournament Rules</a:t>
            </a:r>
          </a:p>
        </p:txBody>
      </p:sp>
      <p:sp>
        <p:nvSpPr>
          <p:cNvPr id="4" name="Rectangle 3"/>
          <p:cNvSpPr/>
          <p:nvPr/>
        </p:nvSpPr>
        <p:spPr>
          <a:xfrm>
            <a:off x="0" y="1234435"/>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FD9DA2DB-98D9-4EDC-82EF-3B3D8B4253AE}"/>
              </a:ext>
            </a:extLst>
          </p:cNvPr>
          <p:cNvSpPr txBox="1"/>
          <p:nvPr/>
        </p:nvSpPr>
        <p:spPr>
          <a:xfrm>
            <a:off x="17190" y="1189371"/>
            <a:ext cx="12130461" cy="6309420"/>
          </a:xfrm>
          <a:prstGeom prst="rect">
            <a:avLst/>
          </a:prstGeom>
          <a:noFill/>
        </p:spPr>
        <p:txBody>
          <a:bodyPr wrap="square" rtlCol="0">
            <a:spAutoFit/>
          </a:bodyPr>
          <a:lstStyle/>
          <a:p>
            <a:pPr marL="0" marR="0">
              <a:spcBef>
                <a:spcPts val="0"/>
              </a:spcBef>
              <a:spcAft>
                <a:spcPts val="0"/>
              </a:spcAft>
              <a:tabLst>
                <a:tab pos="571500" algn="l"/>
              </a:tabLst>
            </a:pPr>
            <a:r>
              <a:rPr lang="en-US" sz="1600" b="1" dirty="0">
                <a:effectLst/>
                <a:latin typeface="Arial" panose="020B0604020202020204" pitchFamily="34" charset="0"/>
                <a:ea typeface="Times New Roman" panose="02020603050405020304" pitchFamily="18" charset="0"/>
                <a:cs typeface="Arial" panose="020B0604020202020204" pitchFamily="34" charset="0"/>
              </a:rPr>
              <a:t>3. The Questions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48640">
              <a:spcBef>
                <a:spcPts val="0"/>
              </a:spcBef>
              <a:spcAft>
                <a:spcPts val="0"/>
              </a:spcAft>
              <a:tabLst>
                <a:tab pos="5715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3-1.	Two types of questions will be used: toss-up questions, worth 4 points, and bonus questions, worth 10 points. A toss-up question may be answered by </a:t>
            </a:r>
            <a:r>
              <a:rPr lang="en-US" sz="1600" b="1" dirty="0">
                <a:effectLst/>
                <a:latin typeface="Arial" panose="020B0604020202020204" pitchFamily="34" charset="0"/>
                <a:ea typeface="Times New Roman" panose="02020603050405020304" pitchFamily="18" charset="0"/>
                <a:cs typeface="Arial" panose="020B0604020202020204" pitchFamily="34" charset="0"/>
              </a:rPr>
              <a:t>any of the 4 or 5 members </a:t>
            </a:r>
            <a:r>
              <a:rPr lang="en-US" sz="1600" dirty="0">
                <a:effectLst/>
                <a:latin typeface="Arial" panose="020B0604020202020204" pitchFamily="34" charset="0"/>
                <a:ea typeface="Times New Roman" panose="02020603050405020304" pitchFamily="18" charset="0"/>
                <a:cs typeface="Arial" panose="020B0604020202020204" pitchFamily="34" charset="0"/>
              </a:rPr>
              <a:t>of the team by the student raising their hand so that the moderator can see. A team answering a toss-up question correctly will always get a chance to answer a bonus question. </a:t>
            </a:r>
            <a:r>
              <a:rPr lang="en-US" sz="1600" b="1" dirty="0">
                <a:effectLst/>
                <a:latin typeface="Arial" panose="020B0604020202020204" pitchFamily="34" charset="0"/>
                <a:ea typeface="Times New Roman" panose="02020603050405020304" pitchFamily="18" charset="0"/>
                <a:cs typeface="Arial" panose="020B0604020202020204" pitchFamily="34" charset="0"/>
              </a:rPr>
              <a:t>Communication among team members is allowed on both toss-up and bonus questions</a:t>
            </a:r>
            <a:r>
              <a:rPr lang="en-US" sz="1600" dirty="0">
                <a:effectLst/>
                <a:latin typeface="Arial" panose="020B0604020202020204" pitchFamily="34" charset="0"/>
                <a:ea typeface="Times New Roman" panose="02020603050405020304" pitchFamily="18" charset="0"/>
                <a:cs typeface="Arial" panose="020B0604020202020204" pitchFamily="34" charset="0"/>
              </a:rPr>
              <a:t>; this communication may be verbal, visual, or written in the Zoom chat box. The high school question categories are: Biology, Chemistry, Earth and Space Science, Energy, Mathematics, and Physics. The middle school question categories are: Life Science, Physical Science, Earth and Space Science, Energy, and Mathematics.</a:t>
            </a:r>
          </a:p>
          <a:p>
            <a:pPr marL="571500" marR="0" indent="-548640">
              <a:spcBef>
                <a:spcPts val="0"/>
              </a:spcBef>
              <a:spcAft>
                <a:spcPts val="0"/>
              </a:spcAft>
              <a:tabLst>
                <a:tab pos="571500"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640080">
              <a:spcBef>
                <a:spcPts val="0"/>
              </a:spcBef>
              <a:spcAft>
                <a:spcPts val="0"/>
              </a:spcAft>
              <a:tabLst>
                <a:tab pos="5715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3-5.	For toss-up questions, the first player seen by the officials to raise their hand earns the right to answer the question. This player will be verbally recognized before the answer is given, but there are no penalties for blurting. Answers will only be accepted from the student recognized by the official. Other players should remain quiet while an answer is being given.</a:t>
            </a:r>
          </a:p>
          <a:p>
            <a:pPr marL="571500" marR="0" indent="-342900">
              <a:spcBef>
                <a:spcPts val="0"/>
              </a:spcBef>
              <a:spcAft>
                <a:spcPts val="0"/>
              </a:spcAft>
              <a:tabLst>
                <a:tab pos="5715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640080">
              <a:spcBef>
                <a:spcPts val="0"/>
              </a:spcBef>
              <a:spcAft>
                <a:spcPts val="0"/>
              </a:spcAft>
              <a:tabLst>
                <a:tab pos="5715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3-6.	On any toss-up or bonus question, the first response given, as determined by the officials, is the only one that counts. However, if a participant gives both a letter answer and a scientific answer to a multiple-choice question, both parts must be correct. Any prefacing remarks that do not directly answer the question, such as “my answer is” or repeating the question, will be considered delaying the game and counted as an incorrect answer. (Note: a very short “um”, “</a:t>
            </a:r>
            <a:r>
              <a:rPr lang="en-US" sz="1600" dirty="0" err="1">
                <a:effectLst/>
                <a:latin typeface="Arial" panose="020B0604020202020204" pitchFamily="34" charset="0"/>
                <a:ea typeface="Times New Roman" panose="02020603050405020304" pitchFamily="18" charset="0"/>
                <a:cs typeface="Arial" panose="020B0604020202020204" pitchFamily="34" charset="0"/>
              </a:rPr>
              <a:t>er</a:t>
            </a:r>
            <a:r>
              <a:rPr lang="en-US" sz="1600" dirty="0">
                <a:effectLst/>
                <a:latin typeface="Arial" panose="020B0604020202020204" pitchFamily="34" charset="0"/>
                <a:ea typeface="Times New Roman" panose="02020603050405020304" pitchFamily="18" charset="0"/>
                <a:cs typeface="Arial" panose="020B0604020202020204" pitchFamily="34" charset="0"/>
              </a:rPr>
              <a:t>”, or vocal stumble is acceptable, provided the officials do not consider it delaying the game.) The moderator may interrupt a player in the process of giving an incorrect answer at any time, so as to continue the flow of the game.</a:t>
            </a:r>
          </a:p>
          <a:p>
            <a:pPr marL="571500" marR="0" indent="-571500">
              <a:spcBef>
                <a:spcPts val="0"/>
              </a:spcBef>
              <a:spcAft>
                <a:spcPts val="0"/>
              </a:spcAft>
              <a:tabLst>
                <a:tab pos="5715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571500" marR="0" indent="-640080">
              <a:spcBef>
                <a:spcPts val="0"/>
              </a:spcBef>
              <a:spcAft>
                <a:spcPts val="0"/>
              </a:spcAft>
              <a:tabLst>
                <a:tab pos="57150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3-7.	The answer to a bonus question may come from any of the team members. The player who will answer the question should raise their hand and wait for the moderator to recognize them. Answers will only be accepted from the student recognized by the moderator.</a:t>
            </a:r>
          </a:p>
          <a:p>
            <a:pPr marL="571500" marR="0" indent="-548640">
              <a:spcBef>
                <a:spcPts val="0"/>
              </a:spcBef>
              <a:spcAft>
                <a:spcPts val="0"/>
              </a:spcAft>
              <a:tabLst>
                <a:tab pos="571500" algn="l"/>
              </a:tabLst>
            </a:pPr>
            <a:endParaRPr lang="en-US" sz="1800" dirty="0">
              <a:effectLst/>
              <a:latin typeface="Courier"/>
              <a:ea typeface="Times New Roman" panose="02020603050405020304" pitchFamily="18" charset="0"/>
              <a:cs typeface="Times New Roman" panose="02020603050405020304" pitchFamily="18" charset="0"/>
            </a:endParaRPr>
          </a:p>
          <a:p>
            <a:endParaRPr lang="en-US" dirty="0"/>
          </a:p>
        </p:txBody>
      </p:sp>
      <p:pic>
        <p:nvPicPr>
          <p:cNvPr id="6" name="Picture 5">
            <a:extLst>
              <a:ext uri="{FF2B5EF4-FFF2-40B4-BE49-F238E27FC236}">
                <a16:creationId xmlns:a16="http://schemas.microsoft.com/office/drawing/2014/main" id="{CCA7147E-CC9F-459A-B92C-5F4C977DEC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8" name="Picture 7">
            <a:extLst>
              <a:ext uri="{FF2B5EF4-FFF2-40B4-BE49-F238E27FC236}">
                <a16:creationId xmlns:a16="http://schemas.microsoft.com/office/drawing/2014/main" id="{5339A438-7188-41A5-BFE6-7688B7FF60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2514613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67" y="98467"/>
            <a:ext cx="8297333" cy="923330"/>
          </a:xfrm>
          <a:prstGeom prst="rect">
            <a:avLst/>
          </a:prstGeom>
          <a:noFill/>
        </p:spPr>
        <p:txBody>
          <a:bodyPr wrap="square" rtlCol="0">
            <a:spAutoFit/>
          </a:bodyPr>
          <a:lstStyle/>
          <a:p>
            <a:pPr algn="ctr"/>
            <a:r>
              <a:rPr lang="en-US" sz="5400" b="1" dirty="0">
                <a:solidFill>
                  <a:prstClr val="white"/>
                </a:solidFill>
              </a:rPr>
              <a:t>Timing Rules</a:t>
            </a:r>
          </a:p>
        </p:txBody>
      </p:sp>
      <p:sp>
        <p:nvSpPr>
          <p:cNvPr id="4" name="Rectangle 3"/>
          <p:cNvSpPr/>
          <p:nvPr/>
        </p:nvSpPr>
        <p:spPr>
          <a:xfrm>
            <a:off x="0" y="1234435"/>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FD9DA2DB-98D9-4EDC-82EF-3B3D8B4253AE}"/>
              </a:ext>
            </a:extLst>
          </p:cNvPr>
          <p:cNvSpPr txBox="1"/>
          <p:nvPr/>
        </p:nvSpPr>
        <p:spPr>
          <a:xfrm>
            <a:off x="78377" y="1241625"/>
            <a:ext cx="11504023" cy="5693866"/>
          </a:xfrm>
          <a:prstGeom prst="rect">
            <a:avLst/>
          </a:prstGeom>
          <a:noFill/>
        </p:spPr>
        <p:txBody>
          <a:bodyPr wrap="square" rtlCol="0">
            <a:spAutoFit/>
          </a:bodyPr>
          <a:lstStyle/>
          <a:p>
            <a:pPr marL="571500" marR="0" indent="-571500">
              <a:spcBef>
                <a:spcPts val="0"/>
              </a:spcBef>
              <a:spcAft>
                <a:spcPts val="0"/>
              </a:spcAft>
              <a:tabLst>
                <a:tab pos="571500" algn="l"/>
              </a:tabLs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4. Timing </a:t>
            </a:r>
            <a:endParaRPr lang="en-US" sz="1400" dirty="0">
              <a:effectLst/>
              <a:latin typeface="Courier"/>
              <a:ea typeface="Times New Roman" panose="02020603050405020304" pitchFamily="18" charset="0"/>
              <a:cs typeface="Times New Roman" panose="02020603050405020304" pitchFamily="18" charset="0"/>
            </a:endParaRPr>
          </a:p>
          <a:p>
            <a:pPr marL="571500" marR="0" indent="-54864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4-1.	The match is played until all of the toss-up questions (and earned bonuses for correct toss-ups) have been read (15 toss-up questions for middle school and 18 toss-up questions for high school). </a:t>
            </a:r>
            <a:endParaRPr lang="en-US" sz="1400" dirty="0">
              <a:effectLst/>
              <a:latin typeface="Courier"/>
              <a:ea typeface="Times New Roman" panose="02020603050405020304" pitchFamily="18" charset="0"/>
              <a:cs typeface="Times New Roman" panose="02020603050405020304" pitchFamily="18" charset="0"/>
            </a:endParaRPr>
          </a:p>
          <a:p>
            <a:pPr marL="571500" marR="0" indent="-57150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ourier"/>
              <a:ea typeface="Times New Roman" panose="02020603050405020304" pitchFamily="18" charset="0"/>
              <a:cs typeface="Times New Roman" panose="02020603050405020304" pitchFamily="18" charset="0"/>
            </a:endParaRPr>
          </a:p>
          <a:p>
            <a:pPr marL="571500" marR="0" indent="-54864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4-2.	After reading a toss-up question, the moderator will allow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7 seconds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for the team to respond. Timing begins after the moderator has completed reading the toss-up question, including all choices on a multiple-choice question.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Note:</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The 7 seconds is based on the moderator’s timing, which begins upon completion of the question. One of the officials must see someone’s raised hand BEFORE 7 seconds has elapsed on the moderator’s timer. (Teams should be aware that they will most likely NOT have the complete 7 seconds due to a variety of factors, including internet bandwidth.) If no player raises their hand before the 7 seconds elapses, the moderator will announce that time has expired, and proceed to the next toss-up question.</a:t>
            </a:r>
            <a:endParaRPr lang="en-US" sz="1400" dirty="0">
              <a:effectLst/>
              <a:latin typeface="Courier"/>
              <a:ea typeface="Times New Roman" panose="02020603050405020304" pitchFamily="18" charset="0"/>
              <a:cs typeface="Times New Roman" panose="02020603050405020304" pitchFamily="18" charset="0"/>
            </a:endParaRPr>
          </a:p>
          <a:p>
            <a:pPr marL="571500" marR="0" indent="-57150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ourier"/>
              <a:ea typeface="Times New Roman" panose="02020603050405020304" pitchFamily="18" charset="0"/>
              <a:cs typeface="Times New Roman" panose="02020603050405020304" pitchFamily="18" charset="0"/>
            </a:endParaRPr>
          </a:p>
          <a:p>
            <a:pPr marL="571500" marR="0" indent="-54864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4-3.	After a team member has answered a toss-up question correctly, the team is given the opportunity to answer a bonus question. The team will have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22 seconds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for a team member to raise their hand to give an answer to the bonus question</a:t>
            </a:r>
            <a:r>
              <a:rPr lang="en-US" sz="1400" b="1" dirty="0">
                <a:solidFill>
                  <a:srgbClr val="008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timing begins by the moderator after the moderator has completed reading the bonus question, including all choices on a multiple-choice question.</a:t>
            </a:r>
            <a:r>
              <a:rPr lang="en-US" sz="14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Note:</a:t>
            </a:r>
            <a:r>
              <a:rPr lang="en-US" sz="1400" dirty="0">
                <a:effectLst/>
                <a:latin typeface="Arial" panose="020B0604020202020204" pitchFamily="34" charset="0"/>
                <a:ea typeface="Times New Roman" panose="02020603050405020304" pitchFamily="18" charset="0"/>
                <a:cs typeface="Times New Roman" panose="02020603050405020304" pitchFamily="18" charset="0"/>
              </a:rPr>
              <a:t> the 22 seconds is based on the moderator’s timing, which begins upon completion of the question. One of the officials must see someone’s raised hand BEFORE 22 seconds has elapsed on the moderator’s timer. (Teams should be aware that they will most likely NOT have the complete 22 seconds due to a variety of factors, including internet bandwidth.) </a:t>
            </a:r>
            <a:endParaRPr lang="en-US" sz="1400" dirty="0">
              <a:effectLst/>
              <a:latin typeface="Courier"/>
              <a:ea typeface="Times New Roman" panose="02020603050405020304" pitchFamily="18" charset="0"/>
              <a:cs typeface="Times New Roman" panose="02020603050405020304" pitchFamily="18" charset="0"/>
            </a:endParaRPr>
          </a:p>
          <a:p>
            <a:pPr marL="571500" marR="0" indent="-34290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ourier"/>
              <a:ea typeface="Times New Roman" panose="02020603050405020304" pitchFamily="18" charset="0"/>
              <a:cs typeface="Times New Roman" panose="02020603050405020304" pitchFamily="18" charset="0"/>
            </a:endParaRPr>
          </a:p>
          <a:p>
            <a:pPr marL="571500" marR="0" indent="-54864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4-4.	On a bonus question, the signal “5 SECONDS” will be given by the moderator after 17 of the allowed 22 seconds have elapsed. If no player raises their hand before the 22 seconds elapses, the moderator will announce that time has expired, and proceed to the next toss-up question.</a:t>
            </a:r>
            <a:endParaRPr lang="en-US" sz="1400" dirty="0">
              <a:effectLst/>
              <a:latin typeface="Courier"/>
              <a:ea typeface="Times New Roman" panose="02020603050405020304" pitchFamily="18" charset="0"/>
              <a:cs typeface="Times New Roman" panose="02020603050405020304" pitchFamily="18" charset="0"/>
            </a:endParaRPr>
          </a:p>
          <a:p>
            <a:pPr marL="571500" marR="0" indent="-34290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ourier"/>
              <a:ea typeface="Times New Roman" panose="02020603050405020304" pitchFamily="18" charset="0"/>
              <a:cs typeface="Times New Roman" panose="02020603050405020304" pitchFamily="18" charset="0"/>
            </a:endParaRPr>
          </a:p>
          <a:p>
            <a:pPr marL="571500" marR="0" indent="-548640">
              <a:spcBef>
                <a:spcPts val="0"/>
              </a:spcBef>
              <a:spcAft>
                <a:spcPts val="0"/>
              </a:spcAft>
              <a:tabLst>
                <a:tab pos="571500" algn="l"/>
              </a:tabLs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4-5.	A participant who raises their hand on a toss-up or bonus question must answer the question promptly after being verbally recognized by the moderator. After recognizing a participant, the moderator will allow for a natural pause (up to 2 seconds), but if the moderator determines that stalling has occurred, it will be treated as a wrong answer.</a:t>
            </a:r>
            <a:endParaRPr lang="en-US" sz="1400" dirty="0">
              <a:effectLst/>
              <a:latin typeface="Courier"/>
              <a:ea typeface="Times New Roman" panose="02020603050405020304" pitchFamily="18" charset="0"/>
              <a:cs typeface="Times New Roman" panose="02020603050405020304" pitchFamily="18" charset="0"/>
            </a:endParaRPr>
          </a:p>
          <a:p>
            <a:endParaRPr lang="en-US" sz="1400" dirty="0"/>
          </a:p>
        </p:txBody>
      </p:sp>
      <p:pic>
        <p:nvPicPr>
          <p:cNvPr id="6" name="Picture 5">
            <a:extLst>
              <a:ext uri="{FF2B5EF4-FFF2-40B4-BE49-F238E27FC236}">
                <a16:creationId xmlns:a16="http://schemas.microsoft.com/office/drawing/2014/main" id="{305CE2C2-77FC-4B76-9A41-1086D84F59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8" name="Picture 7">
            <a:extLst>
              <a:ext uri="{FF2B5EF4-FFF2-40B4-BE49-F238E27FC236}">
                <a16:creationId xmlns:a16="http://schemas.microsoft.com/office/drawing/2014/main" id="{1B05E182-9B1F-431D-9045-48852A26CC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269684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67" y="98467"/>
            <a:ext cx="8297333" cy="923330"/>
          </a:xfrm>
          <a:prstGeom prst="rect">
            <a:avLst/>
          </a:prstGeom>
          <a:noFill/>
        </p:spPr>
        <p:txBody>
          <a:bodyPr wrap="square" rtlCol="0">
            <a:spAutoFit/>
          </a:bodyPr>
          <a:lstStyle/>
          <a:p>
            <a:pPr algn="ctr"/>
            <a:r>
              <a:rPr lang="en-US" sz="5400" b="1" dirty="0">
                <a:solidFill>
                  <a:prstClr val="white"/>
                </a:solidFill>
              </a:rPr>
              <a:t>Ties</a:t>
            </a:r>
          </a:p>
        </p:txBody>
      </p:sp>
      <p:sp>
        <p:nvSpPr>
          <p:cNvPr id="4" name="Rectangle 3"/>
          <p:cNvSpPr/>
          <p:nvPr/>
        </p:nvSpPr>
        <p:spPr>
          <a:xfrm>
            <a:off x="0" y="1234435"/>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a:extLst>
              <a:ext uri="{FF2B5EF4-FFF2-40B4-BE49-F238E27FC236}">
                <a16:creationId xmlns:a16="http://schemas.microsoft.com/office/drawing/2014/main" id="{FD9DA2DB-98D9-4EDC-82EF-3B3D8B4253AE}"/>
              </a:ext>
            </a:extLst>
          </p:cNvPr>
          <p:cNvSpPr txBox="1"/>
          <p:nvPr/>
        </p:nvSpPr>
        <p:spPr>
          <a:xfrm>
            <a:off x="8704" y="1246926"/>
            <a:ext cx="12191999" cy="5847755"/>
          </a:xfrm>
          <a:prstGeom prst="rect">
            <a:avLst/>
          </a:prstGeom>
          <a:noFill/>
        </p:spPr>
        <p:txBody>
          <a:bodyPr wrap="square" rtlCol="0">
            <a:spAutoFit/>
          </a:bodyPr>
          <a:lstStyle/>
          <a:p>
            <a:pPr marL="457200" marR="0" indent="-457200">
              <a:spcBef>
                <a:spcPts val="0"/>
              </a:spcBef>
              <a:spcAft>
                <a:spcPts val="0"/>
              </a:spcAft>
              <a:tabLst>
                <a:tab pos="51435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8. Rules for Breaking Ties to Determine the Top X Teams Advancing to the Elimination Tournament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Middle school teams: In case of a tie, the first tie-breaker will be the combined score on questions 11 – 15 from all of the Preliminary Rounds. The second tie-breaker will be the score on question #15 (combined toss-up and bonus) from all of the Preliminary Rounds. The third tie-breaker will be the score on question #14 from all of the Preliminary Rounds, etc., with further tie-breakers using the questions in reverse order until the tie is broken.</a:t>
            </a:r>
          </a:p>
          <a:p>
            <a:pPr marL="342900" marR="0" lvl="0" indent="-342900">
              <a:spcBef>
                <a:spcPts val="0"/>
              </a:spcBef>
              <a:spcAft>
                <a:spcPts val="0"/>
              </a:spcAft>
              <a:buFont typeface="Symbol" panose="05050102010706020507" pitchFamily="18" charset="2"/>
              <a:buChar char=""/>
              <a:tabLst>
                <a:tab pos="57150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High school teams: In case of a tie, the first tie-breaker will be the combined score on questions 13 – 18 from all of the Preliminary Rounds. The second tie-breaker will be the score on question #18 (combined toss-up and bonus) from all of the Preliminary Rounds. The third tie-breaker will be the score on question #17 from all of the Preliminary Rounds, etc., with further tie-breakers using the questions in reverse order until the tie is broken.</a:t>
            </a:r>
          </a:p>
          <a:p>
            <a:pPr marL="0" marR="0">
              <a:spcBef>
                <a:spcPts val="0"/>
              </a:spcBef>
              <a:spcAft>
                <a:spcPts val="0"/>
              </a:spcAft>
              <a:tabLst>
                <a:tab pos="5715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457200" marR="0" indent="-457200">
              <a:spcBef>
                <a:spcPts val="0"/>
              </a:spcBef>
              <a:spcAft>
                <a:spcPts val="0"/>
              </a:spcAft>
              <a:tabLst>
                <a:tab pos="457200" algn="l"/>
              </a:tabLst>
            </a:pPr>
            <a:r>
              <a:rPr lang="en-US" sz="1400" b="1" dirty="0">
                <a:effectLst/>
                <a:latin typeface="Arial" panose="020B0604020202020204" pitchFamily="34" charset="0"/>
                <a:ea typeface="Times New Roman" panose="02020603050405020304" pitchFamily="18" charset="0"/>
                <a:cs typeface="Arial" panose="020B0604020202020204" pitchFamily="34" charset="0"/>
              </a:rPr>
              <a:t>9. Rules for Breaking Ties to Determine the Top X Teams Advancing to the Next Round of the Elimination Tournament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Middle school teams: In case of a tie, the first tie-breaker will be the combined score on questions 11 – 15. The second tie-breaker will be the score on question #15 (combined toss-up and bonus). The third tie-breaker will be the score on question #14, etc., with further tie-breakers using the questions in reverse order until the tie is broken.</a:t>
            </a:r>
          </a:p>
          <a:p>
            <a:pPr marL="342900" marR="0" lvl="0" indent="-342900">
              <a:spcBef>
                <a:spcPts val="0"/>
              </a:spcBef>
              <a:spcAft>
                <a:spcPts val="0"/>
              </a:spcAft>
              <a:buFont typeface="Symbol" panose="05050102010706020507" pitchFamily="18" charset="2"/>
              <a:buChar char=""/>
              <a:tabLst>
                <a:tab pos="57150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High school teams: In case of a tie, the first tie-breaker will be the combined score on questions 13 – 18. The second tie-breaker will be the score on question #18 (combined toss-up and bonus). The third tie-breaker will be the score on question #17, etc., with further tie-breakers using the questions in reverse order until the tie is broken.</a:t>
            </a:r>
          </a:p>
          <a:p>
            <a:pPr marL="0" marR="0">
              <a:spcBef>
                <a:spcPts val="0"/>
              </a:spcBef>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400" b="1" dirty="0">
                <a:effectLst/>
                <a:latin typeface="Arial" panose="020B0604020202020204" pitchFamily="34" charset="0"/>
                <a:ea typeface="Times New Roman" panose="02020603050405020304" pitchFamily="18" charset="0"/>
                <a:cs typeface="Arial" panose="020B0604020202020204" pitchFamily="34" charset="0"/>
              </a:rPr>
              <a:t>10. Rules for Breaking Ties at the End of the Championship Round</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Middle school teams: To break any ties between two teams competing in the Championship Round, each team will be given the same series of five toss-up questions (no bonus questions will be used during this segment of the competition). The usual timing and scoring rules for the virtual competition are in effect.</a:t>
            </a:r>
          </a:p>
          <a:p>
            <a:pPr marL="342900" marR="0" lvl="0" indent="-342900">
              <a:spcBef>
                <a:spcPts val="0"/>
              </a:spcBef>
              <a:spcAft>
                <a:spcPts val="0"/>
              </a:spcAft>
              <a:buFont typeface="Symbol" panose="05050102010706020507" pitchFamily="18" charset="2"/>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High school teams: To break any ties between two teams competing in the Championship Round, each team will be given the same series of six toss-up questions (no bonus questions will be used during this segment of the competition). The usual timing and scoring rules for the virtual competition are in effect.</a:t>
            </a:r>
          </a:p>
          <a:p>
            <a:pPr marL="457200" marR="0">
              <a:spcBef>
                <a:spcPts val="0"/>
              </a:spcBef>
              <a:spcAft>
                <a:spcPts val="0"/>
              </a:spcAft>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200" dirty="0">
              <a:effectLst/>
              <a:latin typeface="Courier"/>
              <a:ea typeface="Times New Roman" panose="02020603050405020304" pitchFamily="18" charset="0"/>
              <a:cs typeface="Times New Roman" panose="02020603050405020304" pitchFamily="18" charset="0"/>
            </a:endParaRPr>
          </a:p>
          <a:p>
            <a:endParaRPr lang="en-US" sz="1200" dirty="0"/>
          </a:p>
        </p:txBody>
      </p:sp>
      <p:pic>
        <p:nvPicPr>
          <p:cNvPr id="6" name="Picture 5">
            <a:extLst>
              <a:ext uri="{FF2B5EF4-FFF2-40B4-BE49-F238E27FC236}">
                <a16:creationId xmlns:a16="http://schemas.microsoft.com/office/drawing/2014/main" id="{B5335686-2A56-4F6D-9446-4A940A21CF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8" name="Picture 7">
            <a:extLst>
              <a:ext uri="{FF2B5EF4-FFF2-40B4-BE49-F238E27FC236}">
                <a16:creationId xmlns:a16="http://schemas.microsoft.com/office/drawing/2014/main" id="{C324DD74-2630-4BE7-B228-7B51D3BAD0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2098140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67" y="98467"/>
            <a:ext cx="8297333" cy="923330"/>
          </a:xfrm>
          <a:prstGeom prst="rect">
            <a:avLst/>
          </a:prstGeom>
          <a:noFill/>
        </p:spPr>
        <p:txBody>
          <a:bodyPr wrap="square" rtlCol="0">
            <a:spAutoFit/>
          </a:bodyPr>
          <a:lstStyle/>
          <a:p>
            <a:pPr algn="ctr"/>
            <a:r>
              <a:rPr lang="en-US" sz="5400" b="1" dirty="0">
                <a:solidFill>
                  <a:prstClr val="white"/>
                </a:solidFill>
              </a:rPr>
              <a:t>What to expect to see… </a:t>
            </a:r>
          </a:p>
        </p:txBody>
      </p:sp>
      <p:sp>
        <p:nvSpPr>
          <p:cNvPr id="4" name="Rectangle 3"/>
          <p:cNvSpPr/>
          <p:nvPr/>
        </p:nvSpPr>
        <p:spPr>
          <a:xfrm>
            <a:off x="0" y="1234435"/>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a:extLst>
              <a:ext uri="{FF2B5EF4-FFF2-40B4-BE49-F238E27FC236}">
                <a16:creationId xmlns:a16="http://schemas.microsoft.com/office/drawing/2014/main" id="{296B64E0-7841-493F-9461-E2251A3A5663}"/>
              </a:ext>
            </a:extLst>
          </p:cNvPr>
          <p:cNvPicPr>
            <a:picLocks noChangeAspect="1"/>
          </p:cNvPicPr>
          <p:nvPr/>
        </p:nvPicPr>
        <p:blipFill rotWithShape="1">
          <a:blip r:embed="rId2">
            <a:extLst>
              <a:ext uri="{28A0092B-C50C-407E-A947-70E740481C1C}">
                <a14:useLocalDpi xmlns:a14="http://schemas.microsoft.com/office/drawing/2010/main" val="0"/>
              </a:ext>
            </a:extLst>
          </a:blip>
          <a:srcRect l="24163" t="9267" r="20818" b="62640"/>
          <a:stretch/>
        </p:blipFill>
        <p:spPr>
          <a:xfrm>
            <a:off x="867082" y="1276184"/>
            <a:ext cx="10546426" cy="5528111"/>
          </a:xfrm>
          <a:prstGeom prst="rect">
            <a:avLst/>
          </a:prstGeom>
          <a:ln>
            <a:noFill/>
          </a:ln>
          <a:effectLst>
            <a:softEdge rad="112500"/>
          </a:effectLst>
        </p:spPr>
      </p:pic>
      <p:pic>
        <p:nvPicPr>
          <p:cNvPr id="3" name="Picture 2">
            <a:extLst>
              <a:ext uri="{FF2B5EF4-FFF2-40B4-BE49-F238E27FC236}">
                <a16:creationId xmlns:a16="http://schemas.microsoft.com/office/drawing/2014/main" id="{C362D398-241F-4491-9282-5A2C2BC238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6" name="Picture 5">
            <a:extLst>
              <a:ext uri="{FF2B5EF4-FFF2-40B4-BE49-F238E27FC236}">
                <a16:creationId xmlns:a16="http://schemas.microsoft.com/office/drawing/2014/main" id="{78D37F77-A953-44AF-9ED3-5B0F6D5A71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2298802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49" y="1187919"/>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a:extLst>
              <a:ext uri="{FF2B5EF4-FFF2-40B4-BE49-F238E27FC236}">
                <a16:creationId xmlns:a16="http://schemas.microsoft.com/office/drawing/2014/main" id="{0BB4C850-5541-4EF4-AA5C-2A271835F488}"/>
              </a:ext>
            </a:extLst>
          </p:cNvPr>
          <p:cNvSpPr txBox="1"/>
          <p:nvPr/>
        </p:nvSpPr>
        <p:spPr>
          <a:xfrm>
            <a:off x="7726012" y="5324475"/>
            <a:ext cx="1171575" cy="923330"/>
          </a:xfrm>
          <a:prstGeom prst="rect">
            <a:avLst/>
          </a:prstGeom>
          <a:noFill/>
        </p:spPr>
        <p:txBody>
          <a:bodyPr wrap="square" rtlCol="0">
            <a:spAutoFit/>
          </a:bodyPr>
          <a:lstStyle/>
          <a:p>
            <a:r>
              <a:rPr lang="en-US" dirty="0">
                <a:solidFill>
                  <a:schemeClr val="bg1"/>
                </a:solidFill>
              </a:rPr>
              <a:t>Perfect 2</a:t>
            </a:r>
            <a:r>
              <a:rPr lang="en-US" baseline="30000" dirty="0">
                <a:solidFill>
                  <a:schemeClr val="bg1"/>
                </a:solidFill>
              </a:rPr>
              <a:t>nd</a:t>
            </a:r>
            <a:r>
              <a:rPr lang="en-US" dirty="0">
                <a:solidFill>
                  <a:schemeClr val="bg1"/>
                </a:solidFill>
              </a:rPr>
              <a:t> device set-up</a:t>
            </a:r>
          </a:p>
        </p:txBody>
      </p:sp>
      <p:sp>
        <p:nvSpPr>
          <p:cNvPr id="20" name="TextBox 19">
            <a:extLst>
              <a:ext uri="{FF2B5EF4-FFF2-40B4-BE49-F238E27FC236}">
                <a16:creationId xmlns:a16="http://schemas.microsoft.com/office/drawing/2014/main" id="{C5E3B8D9-16C7-4A29-9F31-664450E7FE49}"/>
              </a:ext>
            </a:extLst>
          </p:cNvPr>
          <p:cNvSpPr txBox="1"/>
          <p:nvPr/>
        </p:nvSpPr>
        <p:spPr>
          <a:xfrm>
            <a:off x="1913467" y="98467"/>
            <a:ext cx="8297333" cy="923330"/>
          </a:xfrm>
          <a:prstGeom prst="rect">
            <a:avLst/>
          </a:prstGeom>
          <a:noFill/>
        </p:spPr>
        <p:txBody>
          <a:bodyPr wrap="square" rtlCol="0">
            <a:spAutoFit/>
          </a:bodyPr>
          <a:lstStyle/>
          <a:p>
            <a:pPr algn="ctr"/>
            <a:r>
              <a:rPr lang="en-US" sz="5400" b="1" dirty="0">
                <a:solidFill>
                  <a:prstClr val="white"/>
                </a:solidFill>
              </a:rPr>
              <a:t>What to expect to see… </a:t>
            </a:r>
          </a:p>
        </p:txBody>
      </p:sp>
      <p:pic>
        <p:nvPicPr>
          <p:cNvPr id="2" name="Picture 1">
            <a:extLst>
              <a:ext uri="{FF2B5EF4-FFF2-40B4-BE49-F238E27FC236}">
                <a16:creationId xmlns:a16="http://schemas.microsoft.com/office/drawing/2014/main" id="{9F71D41C-5913-4233-9411-BBF6C573A6B1}"/>
              </a:ext>
            </a:extLst>
          </p:cNvPr>
          <p:cNvPicPr>
            <a:picLocks noChangeAspect="1"/>
          </p:cNvPicPr>
          <p:nvPr/>
        </p:nvPicPr>
        <p:blipFill rotWithShape="1">
          <a:blip r:embed="rId2"/>
          <a:srcRect l="12327" t="25668" r="54899" b="25006"/>
          <a:stretch/>
        </p:blipFill>
        <p:spPr>
          <a:xfrm>
            <a:off x="-44349" y="1402672"/>
            <a:ext cx="12236349" cy="5149048"/>
          </a:xfrm>
          <a:prstGeom prst="rect">
            <a:avLst/>
          </a:prstGeom>
        </p:spPr>
      </p:pic>
      <p:pic>
        <p:nvPicPr>
          <p:cNvPr id="3" name="Picture 2">
            <a:extLst>
              <a:ext uri="{FF2B5EF4-FFF2-40B4-BE49-F238E27FC236}">
                <a16:creationId xmlns:a16="http://schemas.microsoft.com/office/drawing/2014/main" id="{93AFB5B4-013A-45B6-85E1-94824783C4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5" name="Picture 4">
            <a:extLst>
              <a:ext uri="{FF2B5EF4-FFF2-40B4-BE49-F238E27FC236}">
                <a16:creationId xmlns:a16="http://schemas.microsoft.com/office/drawing/2014/main" id="{1D44B38E-4CB7-458B-895D-25EFE8AEAF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275465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67" y="98467"/>
            <a:ext cx="8297333" cy="923330"/>
          </a:xfrm>
          <a:prstGeom prst="rect">
            <a:avLst/>
          </a:prstGeom>
          <a:noFill/>
        </p:spPr>
        <p:txBody>
          <a:bodyPr wrap="square" rtlCol="0">
            <a:spAutoFit/>
          </a:bodyPr>
          <a:lstStyle/>
          <a:p>
            <a:pPr algn="ctr"/>
            <a:r>
              <a:rPr lang="en-US" sz="5400" b="1" dirty="0">
                <a:solidFill>
                  <a:prstClr val="white"/>
                </a:solidFill>
              </a:rPr>
              <a:t>Volunteer Roles</a:t>
            </a:r>
          </a:p>
        </p:txBody>
      </p:sp>
      <p:sp>
        <p:nvSpPr>
          <p:cNvPr id="4" name="Rectangle 3"/>
          <p:cNvSpPr/>
          <p:nvPr/>
        </p:nvSpPr>
        <p:spPr>
          <a:xfrm>
            <a:off x="0" y="1234435"/>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1" name="Picture 2" descr="https://science.energy.gov/~/media/_/images/about/resources/logos/jpg/high-res/RGB_Color-Seal_Green-Mark_SC_Horizont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631" y="5861089"/>
            <a:ext cx="4845612" cy="8133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7155" y="1342725"/>
            <a:ext cx="10777267" cy="4524315"/>
          </a:xfrm>
          <a:prstGeom prst="rect">
            <a:avLst/>
          </a:prstGeom>
          <a:noFill/>
        </p:spPr>
        <p:txBody>
          <a:bodyPr wrap="square" rtlCol="0">
            <a:spAutoFit/>
          </a:bodyPr>
          <a:lstStyle/>
          <a:p>
            <a:r>
              <a:rPr lang="en-US" sz="4000" b="1" dirty="0">
                <a:solidFill>
                  <a:srgbClr val="0F6636"/>
                </a:solidFill>
              </a:rPr>
              <a:t>Three officials per “room”</a:t>
            </a:r>
          </a:p>
          <a:p>
            <a:pPr marL="457200" indent="-457200">
              <a:buFont typeface="Arial" panose="020B0604020202020204" pitchFamily="34" charset="0"/>
              <a:buChar char="•"/>
            </a:pPr>
            <a:r>
              <a:rPr lang="en-US" sz="4000" dirty="0"/>
              <a:t>Moderator/Timer</a:t>
            </a:r>
          </a:p>
          <a:p>
            <a:pPr marL="457200" indent="-457200">
              <a:buFont typeface="Arial" panose="020B0604020202020204" pitchFamily="34" charset="0"/>
              <a:buChar char="•"/>
            </a:pPr>
            <a:r>
              <a:rPr lang="en-US" sz="4000" dirty="0"/>
              <a:t>Recognizer/Official Scorer (Google Form)</a:t>
            </a:r>
          </a:p>
          <a:p>
            <a:pPr marL="457200" indent="-457200">
              <a:buFont typeface="Arial" panose="020B0604020202020204" pitchFamily="34" charset="0"/>
              <a:buChar char="•"/>
            </a:pPr>
            <a:r>
              <a:rPr lang="en-US" sz="4000" dirty="0"/>
              <a:t>Question Judge/Chat Box Scorer*</a:t>
            </a:r>
          </a:p>
          <a:p>
            <a:r>
              <a:rPr lang="en-US" sz="3200" dirty="0"/>
              <a:t>*Moderator must wait for the Question Judge to complete the Chat Box scoring before proceeding to the next toss-up question</a:t>
            </a:r>
          </a:p>
          <a:p>
            <a:pPr indent="-457200">
              <a:buFont typeface="Arial" panose="020B0604020202020204" pitchFamily="34" charset="0"/>
              <a:buChar char="•"/>
            </a:pPr>
            <a:endParaRPr lang="en-US" sz="3200" b="1" dirty="0">
              <a:solidFill>
                <a:srgbClr val="0F6636"/>
              </a:solidFill>
            </a:endParaRPr>
          </a:p>
          <a:p>
            <a:endParaRPr lang="en-US" sz="3200" dirty="0"/>
          </a:p>
        </p:txBody>
      </p:sp>
      <p:pic>
        <p:nvPicPr>
          <p:cNvPr id="3" name="Picture 2">
            <a:extLst>
              <a:ext uri="{FF2B5EF4-FFF2-40B4-BE49-F238E27FC236}">
                <a16:creationId xmlns:a16="http://schemas.microsoft.com/office/drawing/2014/main" id="{D2455C22-72F6-4B70-A488-0CF561001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5" name="Picture 4">
            <a:extLst>
              <a:ext uri="{FF2B5EF4-FFF2-40B4-BE49-F238E27FC236}">
                <a16:creationId xmlns:a16="http://schemas.microsoft.com/office/drawing/2014/main" id="{FAB84ADA-A360-4817-ADCF-32D563BED7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127882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349" y="1187919"/>
            <a:ext cx="12192000" cy="56235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TextBox 15">
            <a:extLst>
              <a:ext uri="{FF2B5EF4-FFF2-40B4-BE49-F238E27FC236}">
                <a16:creationId xmlns:a16="http://schemas.microsoft.com/office/drawing/2014/main" id="{0BB4C850-5541-4EF4-AA5C-2A271835F488}"/>
              </a:ext>
            </a:extLst>
          </p:cNvPr>
          <p:cNvSpPr txBox="1"/>
          <p:nvPr/>
        </p:nvSpPr>
        <p:spPr>
          <a:xfrm>
            <a:off x="7726012" y="5324475"/>
            <a:ext cx="1171575" cy="923330"/>
          </a:xfrm>
          <a:prstGeom prst="rect">
            <a:avLst/>
          </a:prstGeom>
          <a:noFill/>
        </p:spPr>
        <p:txBody>
          <a:bodyPr wrap="square" rtlCol="0">
            <a:spAutoFit/>
          </a:bodyPr>
          <a:lstStyle/>
          <a:p>
            <a:r>
              <a:rPr lang="en-US" dirty="0">
                <a:solidFill>
                  <a:schemeClr val="bg1"/>
                </a:solidFill>
              </a:rPr>
              <a:t>Perfect 2</a:t>
            </a:r>
            <a:r>
              <a:rPr lang="en-US" baseline="30000" dirty="0">
                <a:solidFill>
                  <a:schemeClr val="bg1"/>
                </a:solidFill>
              </a:rPr>
              <a:t>nd</a:t>
            </a:r>
            <a:r>
              <a:rPr lang="en-US" dirty="0">
                <a:solidFill>
                  <a:schemeClr val="bg1"/>
                </a:solidFill>
              </a:rPr>
              <a:t> device set-up</a:t>
            </a:r>
          </a:p>
        </p:txBody>
      </p:sp>
      <p:sp>
        <p:nvSpPr>
          <p:cNvPr id="20" name="TextBox 19">
            <a:extLst>
              <a:ext uri="{FF2B5EF4-FFF2-40B4-BE49-F238E27FC236}">
                <a16:creationId xmlns:a16="http://schemas.microsoft.com/office/drawing/2014/main" id="{C5E3B8D9-16C7-4A29-9F31-664450E7FE49}"/>
              </a:ext>
            </a:extLst>
          </p:cNvPr>
          <p:cNvSpPr txBox="1"/>
          <p:nvPr/>
        </p:nvSpPr>
        <p:spPr>
          <a:xfrm>
            <a:off x="1913467" y="98467"/>
            <a:ext cx="8297333" cy="923330"/>
          </a:xfrm>
          <a:prstGeom prst="rect">
            <a:avLst/>
          </a:prstGeom>
          <a:noFill/>
        </p:spPr>
        <p:txBody>
          <a:bodyPr wrap="square" rtlCol="0">
            <a:spAutoFit/>
          </a:bodyPr>
          <a:lstStyle/>
          <a:p>
            <a:pPr algn="ctr"/>
            <a:r>
              <a:rPr lang="en-US" sz="5400" b="1" dirty="0">
                <a:solidFill>
                  <a:prstClr val="white"/>
                </a:solidFill>
              </a:rPr>
              <a:t>Moderator/</a:t>
            </a:r>
            <a:r>
              <a:rPr lang="en-US" sz="5400" b="1" dirty="0">
                <a:solidFill>
                  <a:schemeClr val="bg1"/>
                </a:solidFill>
              </a:rPr>
              <a:t>Timer</a:t>
            </a:r>
          </a:p>
        </p:txBody>
      </p:sp>
      <p:sp>
        <p:nvSpPr>
          <p:cNvPr id="11" name="TextBox 10">
            <a:extLst>
              <a:ext uri="{FF2B5EF4-FFF2-40B4-BE49-F238E27FC236}">
                <a16:creationId xmlns:a16="http://schemas.microsoft.com/office/drawing/2014/main" id="{070FF3BA-82CF-4820-AAF3-699E68E65E7B}"/>
              </a:ext>
            </a:extLst>
          </p:cNvPr>
          <p:cNvSpPr txBox="1"/>
          <p:nvPr/>
        </p:nvSpPr>
        <p:spPr>
          <a:xfrm>
            <a:off x="44350" y="1160084"/>
            <a:ext cx="11957150" cy="7294305"/>
          </a:xfrm>
          <a:prstGeom prst="rect">
            <a:avLst/>
          </a:prstGeom>
          <a:noFill/>
        </p:spPr>
        <p:txBody>
          <a:bodyPr wrap="square" rtlCol="0">
            <a:spAutoFit/>
          </a:bodyPr>
          <a:lstStyle/>
          <a:p>
            <a:r>
              <a:rPr lang="en-US" sz="3200" b="1" dirty="0">
                <a:solidFill>
                  <a:srgbClr val="0F6636"/>
                </a:solidFill>
              </a:rPr>
              <a:t>A script will be provided for each round </a:t>
            </a:r>
          </a:p>
          <a:p>
            <a:r>
              <a:rPr lang="en-US" sz="2000" dirty="0"/>
              <a:t>“Toss-up Number XY is in CATEGORY, </a:t>
            </a:r>
            <a:r>
              <a:rPr lang="en-US" sz="2000" dirty="0" err="1"/>
              <a:t>ShortAnswer</a:t>
            </a:r>
            <a:r>
              <a:rPr lang="en-US" sz="2000" dirty="0"/>
              <a:t>/</a:t>
            </a:r>
            <a:r>
              <a:rPr lang="en-US" sz="2000" dirty="0" err="1"/>
              <a:t>MultipleChoice</a:t>
            </a:r>
            <a:r>
              <a:rPr lang="en-US" sz="2000" dirty="0"/>
              <a:t>”</a:t>
            </a:r>
          </a:p>
          <a:p>
            <a:pPr marL="914400" lvl="1" indent="-457200">
              <a:buFont typeface="Arial" panose="020B0604020202020204" pitchFamily="34" charset="0"/>
              <a:buChar char="•"/>
            </a:pPr>
            <a:r>
              <a:rPr lang="en-US" sz="2000" dirty="0"/>
              <a:t>After you finish reading the question, </a:t>
            </a:r>
            <a:r>
              <a:rPr lang="en-US" sz="2000" b="1" dirty="0"/>
              <a:t>start your timer </a:t>
            </a:r>
            <a:r>
              <a:rPr lang="en-US" sz="2000" dirty="0"/>
              <a:t>– do not look at the team – only the timer.</a:t>
            </a:r>
          </a:p>
          <a:p>
            <a:pPr marL="1371600" lvl="2" indent="-457200">
              <a:buFont typeface="Arial" panose="020B0604020202020204" pitchFamily="34" charset="0"/>
              <a:buChar char="•"/>
            </a:pPr>
            <a:r>
              <a:rPr lang="en-US" sz="2000" dirty="0"/>
              <a:t>Toss-up Questions: 7 seconds    </a:t>
            </a:r>
          </a:p>
          <a:p>
            <a:pPr marL="1371600" lvl="2" indent="-457200">
              <a:buFont typeface="Arial" panose="020B0604020202020204" pitchFamily="34" charset="0"/>
              <a:buChar char="•"/>
            </a:pPr>
            <a:r>
              <a:rPr lang="en-US" sz="2000" dirty="0"/>
              <a:t>Bonus Questions: 22 seconds w/ 5 second warning at 17 seconds</a:t>
            </a:r>
          </a:p>
          <a:p>
            <a:pPr marL="1371600" lvl="2" indent="-457200">
              <a:buFont typeface="Arial" panose="020B0604020202020204" pitchFamily="34" charset="0"/>
              <a:buChar char="•"/>
            </a:pPr>
            <a:r>
              <a:rPr lang="en-US" sz="2000" dirty="0"/>
              <a:t>Once you hear the Recognizer speak, you may look at the team as they give their answer</a:t>
            </a:r>
          </a:p>
          <a:p>
            <a:pPr marL="914400" lvl="1" indent="-457200">
              <a:buFont typeface="Arial" panose="020B0604020202020204" pitchFamily="34" charset="0"/>
              <a:buChar char="•"/>
            </a:pPr>
            <a:r>
              <a:rPr lang="en-US" sz="2000" dirty="0"/>
              <a:t>If correct: “Your bonus is in CATEGORY, </a:t>
            </a:r>
            <a:r>
              <a:rPr lang="en-US" sz="2000" dirty="0" err="1"/>
              <a:t>ShortAnswer</a:t>
            </a:r>
            <a:r>
              <a:rPr lang="en-US" sz="2000" dirty="0"/>
              <a:t>/</a:t>
            </a:r>
            <a:r>
              <a:rPr lang="en-US" sz="2000" dirty="0" err="1"/>
              <a:t>MultipleChoice</a:t>
            </a:r>
            <a:r>
              <a:rPr lang="en-US" sz="2000" dirty="0"/>
              <a:t>”</a:t>
            </a:r>
          </a:p>
          <a:p>
            <a:pPr marL="914400" lvl="1" indent="-457200">
              <a:buFont typeface="Arial" panose="020B0604020202020204" pitchFamily="34" charset="0"/>
              <a:buChar char="•"/>
            </a:pPr>
            <a:r>
              <a:rPr lang="en-US" sz="2000" dirty="0"/>
              <a:t>If incorrect: Please give the correct answer</a:t>
            </a:r>
          </a:p>
          <a:p>
            <a:pPr marL="914400" lvl="1" indent="-457200">
              <a:buFont typeface="Arial" panose="020B0604020202020204" pitchFamily="34" charset="0"/>
              <a:buChar char="•"/>
            </a:pPr>
            <a:r>
              <a:rPr lang="en-US" sz="2000" dirty="0"/>
              <a:t>If no answer is given: The Recognizer will say, “No Answer”</a:t>
            </a:r>
          </a:p>
          <a:p>
            <a:pPr marL="1371600" lvl="2" indent="-457200">
              <a:buFont typeface="Arial" panose="020B0604020202020204" pitchFamily="34" charset="0"/>
              <a:buChar char="•"/>
            </a:pPr>
            <a:r>
              <a:rPr lang="en-US" sz="2000" dirty="0"/>
              <a:t>PAUSE after time expires to ensure no players have beaten the time call</a:t>
            </a:r>
          </a:p>
          <a:p>
            <a:pPr marL="1371600" lvl="2" indent="-457200">
              <a:buFont typeface="Arial" panose="020B0604020202020204" pitchFamily="34" charset="0"/>
              <a:buChar char="•"/>
            </a:pPr>
            <a:r>
              <a:rPr lang="en-US" sz="2000" dirty="0"/>
              <a:t>After confirming, “No Answer”, give the correct answer</a:t>
            </a:r>
          </a:p>
          <a:p>
            <a:pPr marL="1371600" lvl="2" indent="-457200">
              <a:buFont typeface="Arial" panose="020B0604020202020204" pitchFamily="34" charset="0"/>
              <a:buChar char="•"/>
            </a:pPr>
            <a:endParaRPr lang="en-US" sz="900" dirty="0"/>
          </a:p>
          <a:p>
            <a:pPr marL="457200" indent="-457200">
              <a:buFont typeface="Arial" panose="020B0604020202020204" pitchFamily="34" charset="0"/>
              <a:buChar char="•"/>
            </a:pPr>
            <a:r>
              <a:rPr lang="en-US" sz="2000" b="1" dirty="0"/>
              <a:t>Read slower than you normally would!</a:t>
            </a:r>
          </a:p>
          <a:p>
            <a:pPr marL="914400" lvl="1" indent="-457200">
              <a:buFont typeface="Arial" panose="020B0604020202020204" pitchFamily="34" charset="0"/>
              <a:buChar char="•"/>
            </a:pPr>
            <a:r>
              <a:rPr lang="en-US" sz="2000" dirty="0"/>
              <a:t>Speak clearly and articulate</a:t>
            </a:r>
          </a:p>
          <a:p>
            <a:pPr marL="914400" lvl="1" indent="-457200">
              <a:buFont typeface="Arial" panose="020B0604020202020204" pitchFamily="34" charset="0"/>
              <a:buChar char="•"/>
            </a:pPr>
            <a:r>
              <a:rPr lang="en-US" sz="2000" dirty="0"/>
              <a:t>Give students every advantage, </a:t>
            </a:r>
            <a:r>
              <a:rPr lang="en-US" sz="2000" i="1" dirty="0"/>
              <a:t>within the rules</a:t>
            </a:r>
            <a:r>
              <a:rPr lang="en-US" sz="2000" dirty="0"/>
              <a:t>, to hear you</a:t>
            </a:r>
          </a:p>
          <a:p>
            <a:pPr marL="914400" lvl="1" indent="-457200">
              <a:buFont typeface="Arial" panose="020B0604020202020204" pitchFamily="34" charset="0"/>
              <a:buChar char="•"/>
            </a:pPr>
            <a:r>
              <a:rPr lang="en-US" sz="2000" dirty="0"/>
              <a:t>If you see or hear that students are having internet issues: AFTER A QUESTION IS COMPLETED you may pause to ask the student if they are okay, or if they need to re-connect.</a:t>
            </a:r>
          </a:p>
          <a:p>
            <a:pPr marL="914400" lvl="1" indent="-457200">
              <a:buFont typeface="Arial" panose="020B0604020202020204" pitchFamily="34" charset="0"/>
              <a:buChar char="•"/>
            </a:pPr>
            <a:r>
              <a:rPr lang="en-US" sz="2000" dirty="0"/>
              <a:t>We want to be helpful and supportive</a:t>
            </a:r>
          </a:p>
          <a:p>
            <a:pPr marL="457200" indent="-457200">
              <a:buFont typeface="Arial" panose="020B0604020202020204" pitchFamily="34" charset="0"/>
              <a:buChar char="•"/>
            </a:pPr>
            <a:endParaRPr lang="en-US" sz="3200" dirty="0"/>
          </a:p>
          <a:p>
            <a:pPr indent="-457200">
              <a:buFont typeface="Arial" panose="020B0604020202020204" pitchFamily="34" charset="0"/>
              <a:buChar char="•"/>
            </a:pPr>
            <a:endParaRPr lang="en-US" sz="3200" b="1" dirty="0">
              <a:solidFill>
                <a:srgbClr val="0F6636"/>
              </a:solidFill>
            </a:endParaRPr>
          </a:p>
          <a:p>
            <a:endParaRPr lang="en-US" sz="3200" dirty="0"/>
          </a:p>
        </p:txBody>
      </p:sp>
      <p:sp>
        <p:nvSpPr>
          <p:cNvPr id="2" name="Rectangle 1">
            <a:extLst>
              <a:ext uri="{FF2B5EF4-FFF2-40B4-BE49-F238E27FC236}">
                <a16:creationId xmlns:a16="http://schemas.microsoft.com/office/drawing/2014/main" id="{E9F10422-0D0D-4496-82E1-22E890B93E96}"/>
              </a:ext>
            </a:extLst>
          </p:cNvPr>
          <p:cNvSpPr/>
          <p:nvPr/>
        </p:nvSpPr>
        <p:spPr>
          <a:xfrm rot="780141">
            <a:off x="8483641" y="3465827"/>
            <a:ext cx="3610610" cy="1938992"/>
          </a:xfrm>
          <a:prstGeom prst="rect">
            <a:avLst/>
          </a:prstGeom>
          <a:noFill/>
        </p:spPr>
        <p:txBody>
          <a:bodyPr wrap="square" lIns="91440" tIns="45720" rIns="91440" bIns="45720">
            <a:spAutoFit/>
          </a:bodyPr>
          <a:lstStyle/>
          <a:p>
            <a:pPr algn="ctr"/>
            <a:r>
              <a:rPr lang="en-US" sz="4000" b="1" cap="none" spc="0" dirty="0">
                <a:ln w="22225">
                  <a:solidFill>
                    <a:schemeClr val="accent2"/>
                  </a:solidFill>
                  <a:prstDash val="solid"/>
                </a:ln>
                <a:solidFill>
                  <a:schemeClr val="accent2">
                    <a:lumMod val="40000"/>
                    <a:lumOff val="60000"/>
                  </a:schemeClr>
                </a:solidFill>
                <a:effectLst/>
              </a:rPr>
              <a:t>Consistency is Key to a Successful NSB</a:t>
            </a:r>
          </a:p>
        </p:txBody>
      </p:sp>
      <p:pic>
        <p:nvPicPr>
          <p:cNvPr id="3" name="Picture 2">
            <a:extLst>
              <a:ext uri="{FF2B5EF4-FFF2-40B4-BE49-F238E27FC236}">
                <a16:creationId xmlns:a16="http://schemas.microsoft.com/office/drawing/2014/main" id="{0AF7CD8F-09D5-4464-9F2D-8D543EF32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56" y="45200"/>
            <a:ext cx="1615736" cy="847652"/>
          </a:xfrm>
          <a:prstGeom prst="rect">
            <a:avLst/>
          </a:prstGeom>
        </p:spPr>
      </p:pic>
      <p:pic>
        <p:nvPicPr>
          <p:cNvPr id="5" name="Picture 4">
            <a:extLst>
              <a:ext uri="{FF2B5EF4-FFF2-40B4-BE49-F238E27FC236}">
                <a16:creationId xmlns:a16="http://schemas.microsoft.com/office/drawing/2014/main" id="{F4257161-15A9-49E2-A12A-690E41FD00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7410" y="45200"/>
            <a:ext cx="1615736" cy="847652"/>
          </a:xfrm>
          <a:prstGeom prst="rect">
            <a:avLst/>
          </a:prstGeom>
        </p:spPr>
      </p:pic>
    </p:spTree>
    <p:extLst>
      <p:ext uri="{BB962C8B-B14F-4D97-AF65-F5344CB8AC3E}">
        <p14:creationId xmlns:p14="http://schemas.microsoft.com/office/powerpoint/2010/main" val="1310430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5209</TotalTime>
  <Words>3084</Words>
  <Application>Microsoft Office PowerPoint</Application>
  <PresentationFormat>Widescreen</PresentationFormat>
  <Paragraphs>196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Courier</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Von Bargen, Gretel (FELLOW)</dc:creator>
  <cp:lastModifiedBy>Jan Tyler</cp:lastModifiedBy>
  <cp:revision>135</cp:revision>
  <dcterms:created xsi:type="dcterms:W3CDTF">2018-04-17T18:58:48Z</dcterms:created>
  <dcterms:modified xsi:type="dcterms:W3CDTF">2020-09-28T19:04:24Z</dcterms:modified>
</cp:coreProperties>
</file>