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2" r:id="rId1"/>
    <p:sldMasterId id="2147483697" r:id="rId2"/>
    <p:sldMasterId id="2147483711" r:id="rId3"/>
  </p:sldMasterIdLst>
  <p:notesMasterIdLst>
    <p:notesMasterId r:id="rId16"/>
  </p:notesMasterIdLst>
  <p:handoutMasterIdLst>
    <p:handoutMasterId r:id="rId17"/>
  </p:handoutMasterIdLst>
  <p:sldIdLst>
    <p:sldId id="527" r:id="rId4"/>
    <p:sldId id="515" r:id="rId5"/>
    <p:sldId id="511" r:id="rId6"/>
    <p:sldId id="533" r:id="rId7"/>
    <p:sldId id="531" r:id="rId8"/>
    <p:sldId id="532" r:id="rId9"/>
    <p:sldId id="534" r:id="rId10"/>
    <p:sldId id="513" r:id="rId11"/>
    <p:sldId id="517" r:id="rId12"/>
    <p:sldId id="525" r:id="rId13"/>
    <p:sldId id="530" r:id="rId14"/>
    <p:sldId id="509" r:id="rId15"/>
  </p:sldIdLst>
  <p:sldSz cx="12192000" cy="6858000"/>
  <p:notesSz cx="6997700" cy="92725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0">
          <p15:clr>
            <a:srgbClr val="A4A3A4"/>
          </p15:clr>
        </p15:guide>
        <p15:guide id="2" pos="22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5050"/>
    <a:srgbClr val="3366FF"/>
    <a:srgbClr val="24A02A"/>
    <a:srgbClr val="9999FF"/>
    <a:srgbClr val="9FBFDF"/>
    <a:srgbClr val="6699FF"/>
    <a:srgbClr val="035D18"/>
    <a:srgbClr val="414020"/>
    <a:srgbClr val="97B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74355" autoAdjust="0"/>
  </p:normalViewPr>
  <p:slideViewPr>
    <p:cSldViewPr>
      <p:cViewPr varScale="1">
        <p:scale>
          <a:sx n="53" d="100"/>
          <a:sy n="53" d="100"/>
        </p:scale>
        <p:origin x="90" y="132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14" y="786"/>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021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5021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50212" name="Rectangle 4"/>
          <p:cNvSpPr>
            <a:spLocks noGrp="1" noChangeArrowheads="1"/>
          </p:cNvSpPr>
          <p:nvPr>
            <p:ph type="ftr" sz="quarter" idx="2"/>
          </p:nvPr>
        </p:nvSpPr>
        <p:spPr bwMode="auto">
          <a:xfrm>
            <a:off x="0" y="8807450"/>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50213" name="Rectangle 5"/>
          <p:cNvSpPr>
            <a:spLocks noGrp="1" noChangeArrowheads="1"/>
          </p:cNvSpPr>
          <p:nvPr>
            <p:ph type="sldNum" sz="quarter" idx="3"/>
          </p:nvPr>
        </p:nvSpPr>
        <p:spPr bwMode="auto">
          <a:xfrm>
            <a:off x="3963988" y="8807450"/>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4CC5008B-C7C6-4DBB-937F-E22DEA9EDAFC}" type="slidenum">
              <a:rPr lang="en-US"/>
              <a:pPr>
                <a:defRPr/>
              </a:pPr>
              <a:t>‹#›</a:t>
            </a:fld>
            <a:endParaRPr lang="en-US"/>
          </a:p>
        </p:txBody>
      </p:sp>
    </p:spTree>
    <p:extLst>
      <p:ext uri="{BB962C8B-B14F-4D97-AF65-F5344CB8AC3E}">
        <p14:creationId xmlns:p14="http://schemas.microsoft.com/office/powerpoint/2010/main" val="1048000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60" tIns="46480" rIns="92960" bIns="46480"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107523"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60" tIns="46480" rIns="92960" bIns="46480"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409575" y="695325"/>
            <a:ext cx="6178550" cy="3476625"/>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98500" y="4402138"/>
            <a:ext cx="5600700" cy="4175125"/>
          </a:xfrm>
          <a:prstGeom prst="rect">
            <a:avLst/>
          </a:prstGeom>
          <a:noFill/>
          <a:ln w="9525">
            <a:noFill/>
            <a:miter lim="800000"/>
            <a:headEnd/>
            <a:tailEnd/>
          </a:ln>
          <a:effectLst/>
        </p:spPr>
        <p:txBody>
          <a:bodyPr vert="horz" wrap="square" lIns="92960" tIns="46480" rIns="92960" bIns="4648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807450"/>
            <a:ext cx="3032125" cy="463550"/>
          </a:xfrm>
          <a:prstGeom prst="rect">
            <a:avLst/>
          </a:prstGeom>
          <a:noFill/>
          <a:ln w="9525">
            <a:noFill/>
            <a:miter lim="800000"/>
            <a:headEnd/>
            <a:tailEnd/>
          </a:ln>
          <a:effectLst/>
        </p:spPr>
        <p:txBody>
          <a:bodyPr vert="horz" wrap="square" lIns="92960" tIns="46480" rIns="92960" bIns="46480"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107527" name="Rectangle 7"/>
          <p:cNvSpPr>
            <a:spLocks noGrp="1" noChangeArrowheads="1"/>
          </p:cNvSpPr>
          <p:nvPr>
            <p:ph type="sldNum" sz="quarter" idx="5"/>
          </p:nvPr>
        </p:nvSpPr>
        <p:spPr bwMode="auto">
          <a:xfrm>
            <a:off x="3963988" y="8807450"/>
            <a:ext cx="3032125" cy="463550"/>
          </a:xfrm>
          <a:prstGeom prst="rect">
            <a:avLst/>
          </a:prstGeom>
          <a:noFill/>
          <a:ln w="9525">
            <a:noFill/>
            <a:miter lim="800000"/>
            <a:headEnd/>
            <a:tailEnd/>
          </a:ln>
          <a:effectLst/>
        </p:spPr>
        <p:txBody>
          <a:bodyPr vert="horz" wrap="square" lIns="92960" tIns="46480" rIns="92960" bIns="46480" numCol="1" anchor="b" anchorCtr="0" compatLnSpc="1">
            <a:prstTxWarp prst="textNoShape">
              <a:avLst/>
            </a:prstTxWarp>
          </a:bodyPr>
          <a:lstStyle>
            <a:lvl1pPr algn="r" defTabSz="931863">
              <a:defRPr sz="1200">
                <a:latin typeface="Arial" charset="0"/>
              </a:defRPr>
            </a:lvl1pPr>
          </a:lstStyle>
          <a:p>
            <a:pPr>
              <a:defRPr/>
            </a:pPr>
            <a:fld id="{81F5482D-8731-4877-92D8-AEAC4A93C1C3}" type="slidenum">
              <a:rPr lang="en-US"/>
              <a:pPr>
                <a:defRPr/>
              </a:pPr>
              <a:t>‹#›</a:t>
            </a:fld>
            <a:endParaRPr lang="en-US"/>
          </a:p>
        </p:txBody>
      </p:sp>
    </p:spTree>
    <p:extLst>
      <p:ext uri="{BB962C8B-B14F-4D97-AF65-F5344CB8AC3E}">
        <p14:creationId xmlns:p14="http://schemas.microsoft.com/office/powerpoint/2010/main" val="3828314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4730DE5-0765-42AD-AA28-B52654704702}" type="slidenum">
              <a:rPr lang="en-US" smtClean="0">
                <a:solidFill>
                  <a:prstClr val="black"/>
                </a:solidFill>
              </a:rPr>
              <a:pPr/>
              <a:t>1</a:t>
            </a:fld>
            <a:endParaRPr lang="en-US" smtClean="0">
              <a:solidFill>
                <a:prstClr val="black"/>
              </a:solidFill>
            </a:endParaRPr>
          </a:p>
        </p:txBody>
      </p:sp>
      <p:sp>
        <p:nvSpPr>
          <p:cNvPr id="21507" name="Rectangle 2"/>
          <p:cNvSpPr>
            <a:spLocks noGrp="1" noRot="1" noChangeAspect="1" noChangeArrowheads="1" noTextEdit="1"/>
          </p:cNvSpPr>
          <p:nvPr>
            <p:ph type="sldImg"/>
          </p:nvPr>
        </p:nvSpPr>
        <p:spPr>
          <a:xfrm>
            <a:off x="409575" y="695325"/>
            <a:ext cx="6178550" cy="3476625"/>
          </a:xfrm>
          <a:ln/>
        </p:spPr>
      </p:sp>
      <p:sp>
        <p:nvSpPr>
          <p:cNvPr id="21508" name="Rectangle 3"/>
          <p:cNvSpPr>
            <a:spLocks noGrp="1" noChangeArrowheads="1"/>
          </p:cNvSpPr>
          <p:nvPr>
            <p:ph type="body" idx="1"/>
          </p:nvPr>
        </p:nvSpPr>
        <p:spPr>
          <a:xfrm>
            <a:off x="700088" y="4403725"/>
            <a:ext cx="5597525" cy="4173538"/>
          </a:xfrm>
          <a:noFill/>
          <a:ln/>
        </p:spPr>
        <p:txBody>
          <a:bodyPr/>
          <a:lstStyle/>
          <a:p>
            <a:pPr eaLnBrk="1" hangingPunct="1"/>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493915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5325"/>
            <a:ext cx="6178550" cy="34766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12</a:t>
            </a:fld>
            <a:endParaRPr lang="en-US"/>
          </a:p>
        </p:txBody>
      </p:sp>
    </p:spTree>
    <p:extLst>
      <p:ext uri="{BB962C8B-B14F-4D97-AF65-F5344CB8AC3E}">
        <p14:creationId xmlns:p14="http://schemas.microsoft.com/office/powerpoint/2010/main" val="4147873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science.energy.gov/sbir/funding-opportunities/" TargetMode="External"/><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80561E4-745D-4CB7-AD9C-B4547170F67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07BBC0C-5D8A-42AA-B13D-5AF11D9B810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57200"/>
            <a:ext cx="27432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80264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259B4B0-E9B4-480A-8B53-20DB36DAD70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sz="3200" b="1">
                <a:latin typeface="Cambria" pitchFamily="18"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09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BAFF6DD-E697-44D3-B473-45CF239FEBE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9812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40005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1"/>
          </p:nvPr>
        </p:nvSpPr>
        <p:spPr>
          <a:ln/>
        </p:spPr>
        <p:txBody>
          <a:bodyPr/>
          <a:lstStyle>
            <a:lvl1pPr>
              <a:defRPr/>
            </a:lvl1pPr>
          </a:lstStyle>
          <a:p>
            <a:pPr>
              <a:defRPr/>
            </a:pPr>
            <a:fld id="{04F5CB06-5FE7-4B57-9060-90159B6FEB8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a:latin typeface="Cambria" pitchFamily="18" charset="0"/>
              </a:defRPr>
            </a:lvl1pPr>
          </a:lstStyle>
          <a:p>
            <a:r>
              <a:rPr lang="en-US" smtClean="0"/>
              <a:t>Click to edit Master title style</a:t>
            </a:r>
            <a:endParaRPr lang="en-US"/>
          </a:p>
        </p:txBody>
      </p:sp>
      <p:sp>
        <p:nvSpPr>
          <p:cNvPr id="3" name="Table Placeholder 2"/>
          <p:cNvSpPr>
            <a:spLocks noGrp="1"/>
          </p:cNvSpPr>
          <p:nvPr>
            <p:ph type="tbl" idx="1"/>
          </p:nvPr>
        </p:nvSpPr>
        <p:spPr>
          <a:xfrm>
            <a:off x="609600" y="1981200"/>
            <a:ext cx="10972800" cy="3886200"/>
          </a:xfrm>
        </p:spPr>
        <p:txBody>
          <a:bodyPr/>
          <a:lstStyle/>
          <a:p>
            <a:pPr lvl="0"/>
            <a:endParaRPr lang="en-US" noProof="0" smtClean="0"/>
          </a:p>
        </p:txBody>
      </p:sp>
      <p:sp>
        <p:nvSpPr>
          <p:cNvPr id="5" name="Rectangle 3"/>
          <p:cNvSpPr>
            <a:spLocks noGrp="1" noChangeArrowheads="1"/>
          </p:cNvSpPr>
          <p:nvPr>
            <p:ph type="sldNum" sz="quarter" idx="11"/>
          </p:nvPr>
        </p:nvSpPr>
        <p:spPr>
          <a:ln/>
        </p:spPr>
        <p:txBody>
          <a:bodyPr/>
          <a:lstStyle>
            <a:lvl1pPr>
              <a:defRPr/>
            </a:lvl1pPr>
          </a:lstStyle>
          <a:p>
            <a:pPr>
              <a:defRPr/>
            </a:pPr>
            <a:fld id="{66ADE7E5-3EC8-48D9-8F01-E77CBDC9EA2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a:xfrm>
            <a:off x="10436352" y="6356351"/>
            <a:ext cx="1146048" cy="365125"/>
          </a:xfrm>
        </p:spPr>
        <p:txBody>
          <a:bodyPr/>
          <a:lstStyle/>
          <a:p>
            <a:pPr>
              <a:defRPr/>
            </a:pPr>
            <a:fld id="{180561E4-745D-4CB7-AD9C-B4547170F673}" type="slidenum">
              <a:rPr lang="en-US" smtClean="0"/>
              <a:pPr>
                <a:defRPr/>
              </a:pPr>
              <a:t>‹#›</a:t>
            </a:fld>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508000" y="1524000"/>
            <a:ext cx="11176000" cy="472440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normAutofit/>
          </a:bodyPr>
          <a:lstStyle>
            <a:lvl1pPr>
              <a:defRPr sz="32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a:xfrm>
            <a:off x="9656064" y="6356351"/>
            <a:ext cx="1926336" cy="365125"/>
          </a:xfrm>
        </p:spPr>
        <p:txBody>
          <a:bodyPr/>
          <a:lstStyle/>
          <a:p>
            <a:pPr>
              <a:defRPr/>
            </a:pPr>
            <a:fld id="{CFB0700A-AA3D-461B-A3B6-39C39373F01C}" type="slidenum">
              <a:rPr lang="en-US" smtClean="0"/>
              <a:pPr>
                <a:defRPr/>
              </a:pPr>
              <a:t>‹#›</a:t>
            </a:fld>
            <a:endParaRPr lang="en-US" dirty="0"/>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324601"/>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4706112" y="6356351"/>
            <a:ext cx="4730496" cy="365125"/>
          </a:xfrm>
        </p:spPr>
        <p:txBody>
          <a:bodyPr/>
          <a:lstStyle>
            <a:lvl1pPr>
              <a:defRPr>
                <a:latin typeface="Arial Narrow" pitchFamily="34" charset="0"/>
              </a:defRPr>
            </a:lvl1pPr>
          </a:lstStyle>
          <a:p>
            <a:pPr>
              <a:defRPr/>
            </a:pPr>
            <a:r>
              <a:rPr lang="en-US" dirty="0" smtClean="0"/>
              <a:t>http://science.energy.gov/sbir/funding-opportunities/ </a:t>
            </a:r>
            <a:endParaRPr lang="en-US" dirty="0"/>
          </a:p>
        </p:txBody>
      </p:sp>
      <p:sp>
        <p:nvSpPr>
          <p:cNvPr id="6" name="Slide Number Placeholder 5"/>
          <p:cNvSpPr>
            <a:spLocks noGrp="1"/>
          </p:cNvSpPr>
          <p:nvPr>
            <p:ph type="sldNum" sz="quarter" idx="12"/>
          </p:nvPr>
        </p:nvSpPr>
        <p:spPr>
          <a:xfrm>
            <a:off x="9948672" y="6356351"/>
            <a:ext cx="1633728" cy="365125"/>
          </a:xfrm>
        </p:spPr>
        <p:txBody>
          <a:bodyPr/>
          <a:lstStyle/>
          <a:p>
            <a:pPr>
              <a:defRPr/>
            </a:pPr>
            <a:fld id="{0F93D773-B35F-4FB7-8D60-3A0370754F72}" type="slidenum">
              <a:rPr lang="en-US" smtClean="0"/>
              <a:pPr>
                <a:defRPr/>
              </a:pPr>
              <a:t>‹#›</a:t>
            </a:fld>
            <a:endParaRPr lang="en-US"/>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777728" y="6356351"/>
            <a:ext cx="804672" cy="365125"/>
          </a:xfrm>
        </p:spPr>
        <p:txBody>
          <a:bodyPr/>
          <a:lstStyle/>
          <a:p>
            <a:pPr>
              <a:defRPr/>
            </a:pPr>
            <a:fld id="{F2898D1E-D11C-45C6-A7D1-F709A31F086A}" type="slidenum">
              <a:rPr lang="en-US" smtClean="0"/>
              <a:pPr>
                <a:defRPr/>
              </a:pPr>
              <a:t>‹#›</a:t>
            </a:fld>
            <a:endParaRPr lang="en-US"/>
          </a:p>
        </p:txBody>
      </p:sp>
      <p:pic>
        <p:nvPicPr>
          <p:cNvPr id="8" name="Picture 7"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
        <p:nvSpPr>
          <p:cNvPr id="11"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3"/>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2"/>
          </p:nvPr>
        </p:nvSpPr>
        <p:spPr>
          <a:xfrm>
            <a:off x="10765536" y="6356351"/>
            <a:ext cx="816864" cy="365125"/>
          </a:xfrm>
        </p:spPr>
        <p:txBody>
          <a:bodyPr/>
          <a:lstStyle/>
          <a:p>
            <a:pPr>
              <a:defRPr/>
            </a:pPr>
            <a:fld id="{51495A43-CCF2-4517-9B2B-A16D7D619FAF}" type="slidenum">
              <a:rPr lang="en-US" smtClean="0"/>
              <a:pPr>
                <a:defRPr/>
              </a:pPr>
              <a:t>‹#›</a:t>
            </a:fld>
            <a:endParaRPr lang="en-US"/>
          </a:p>
        </p:txBody>
      </p:sp>
      <p:sp>
        <p:nvSpPr>
          <p:cNvPr id="11"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1"/>
          </p:nvPr>
        </p:nvSpPr>
        <p:spPr>
          <a:xfrm>
            <a:off x="10326624" y="6248400"/>
            <a:ext cx="1255776" cy="457200"/>
          </a:xfrm>
          <a:ln/>
        </p:spPr>
        <p:txBody>
          <a:bodyPr/>
          <a:lstStyle>
            <a:lvl1pPr>
              <a:defRPr/>
            </a:lvl1pPr>
          </a:lstStyle>
          <a:p>
            <a:pPr>
              <a:defRPr/>
            </a:pPr>
            <a:fld id="{CFB0700A-AA3D-461B-A3B6-39C39373F01C}"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5" name="Slide Number Placeholder 4"/>
          <p:cNvSpPr>
            <a:spLocks noGrp="1"/>
          </p:cNvSpPr>
          <p:nvPr>
            <p:ph type="sldNum" sz="quarter" idx="12"/>
          </p:nvPr>
        </p:nvSpPr>
        <p:spPr>
          <a:xfrm>
            <a:off x="10619232" y="6356351"/>
            <a:ext cx="963168" cy="365125"/>
          </a:xfrm>
        </p:spPr>
        <p:txBody>
          <a:bodyPr/>
          <a:lstStyle/>
          <a:p>
            <a:pPr>
              <a:defRPr/>
            </a:pPr>
            <a:fld id="{05049ED1-3483-43B8-8DF2-5521B918A34E}" type="slidenum">
              <a:rPr lang="en-US" smtClean="0"/>
              <a:pPr>
                <a:defRPr/>
              </a:pPr>
              <a:t>‹#›</a:t>
            </a:fld>
            <a:endParaRPr lang="en-US"/>
          </a:p>
        </p:txBody>
      </p:sp>
      <p:pic>
        <p:nvPicPr>
          <p:cNvPr id="6" name="Picture 5"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7"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4" name="Slide Number Placeholder 3"/>
          <p:cNvSpPr>
            <a:spLocks noGrp="1"/>
          </p:cNvSpPr>
          <p:nvPr>
            <p:ph type="sldNum" sz="quarter" idx="12"/>
          </p:nvPr>
        </p:nvSpPr>
        <p:spPr>
          <a:xfrm>
            <a:off x="10533888" y="6356351"/>
            <a:ext cx="1048512" cy="365125"/>
          </a:xfrm>
        </p:spPr>
        <p:txBody>
          <a:bodyPr/>
          <a:lstStyle/>
          <a:p>
            <a:pPr>
              <a:defRPr/>
            </a:pPr>
            <a:fld id="{1D6C4B29-14BB-4B14-B5AA-B94BB29F99A3}" type="slidenum">
              <a:rPr lang="en-US" smtClean="0"/>
              <a:pPr>
                <a:defRPr/>
              </a:pPr>
              <a:t>‹#›</a:t>
            </a:fld>
            <a:endParaRPr lang="en-US"/>
          </a:p>
        </p:txBody>
      </p:sp>
      <p:pic>
        <p:nvPicPr>
          <p:cNvPr id="5" name="Picture 4"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6"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887456" y="6356351"/>
            <a:ext cx="694944" cy="365125"/>
          </a:xfrm>
        </p:spPr>
        <p:txBody>
          <a:bodyPr/>
          <a:lstStyle/>
          <a:p>
            <a:pPr>
              <a:defRPr/>
            </a:pPr>
            <a:fld id="{1F841290-C250-4FDF-A292-3556F08F4707}"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509504" y="6356351"/>
            <a:ext cx="1072896" cy="365125"/>
          </a:xfrm>
        </p:spPr>
        <p:txBody>
          <a:bodyPr/>
          <a:lstStyle/>
          <a:p>
            <a:pPr>
              <a:defRPr/>
            </a:pPr>
            <a:fld id="{848E3D4D-A005-49AE-9582-16EC829995D5}"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07BBC0C-5D8A-42AA-B13D-5AF11D9B810A}"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59B4B0-E9B4-480A-8B53-20DB36DAD709}"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sz="3200" b="1">
                <a:latin typeface="Cambria" pitchFamily="18"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09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3"/>
          <p:cNvSpPr>
            <a:spLocks noGrp="1" noChangeArrowheads="1"/>
          </p:cNvSpPr>
          <p:nvPr>
            <p:ph type="sldNum" sz="quarter" idx="11"/>
          </p:nvPr>
        </p:nvSpPr>
        <p:spPr>
          <a:xfrm>
            <a:off x="9826752" y="6356351"/>
            <a:ext cx="1755648" cy="365125"/>
          </a:xfrm>
          <a:ln/>
        </p:spPr>
        <p:txBody>
          <a:bodyPr/>
          <a:lstStyle>
            <a:lvl1pPr>
              <a:defRPr/>
            </a:lvl1pPr>
          </a:lstStyle>
          <a:p>
            <a:pPr>
              <a:defRPr/>
            </a:pPr>
            <a:fld id="{BBAFF6DD-E697-44D3-B473-45CF239FEBE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
        <p:nvSpPr>
          <p:cNvPr id="8" name="Footer Placeholder 4"/>
          <p:cNvSpPr txBox="1">
            <a:spLocks/>
          </p:cNvSpPr>
          <p:nvPr userDrawn="1"/>
        </p:nvSpPr>
        <p:spPr>
          <a:xfrm>
            <a:off x="4023360" y="635762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9812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40005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1"/>
          </p:nvPr>
        </p:nvSpPr>
        <p:spPr>
          <a:xfrm>
            <a:off x="9973056" y="6356351"/>
            <a:ext cx="1609344" cy="365125"/>
          </a:xfrm>
          <a:ln/>
        </p:spPr>
        <p:txBody>
          <a:bodyPr/>
          <a:lstStyle>
            <a:lvl1pPr>
              <a:defRPr/>
            </a:lvl1pPr>
          </a:lstStyle>
          <a:p>
            <a:pPr>
              <a:defRPr/>
            </a:pPr>
            <a:fld id="{04F5CB06-5FE7-4B57-9060-90159B6FEB8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
        <p:nvSpPr>
          <p:cNvPr id="9" name="Footer Placeholder 4"/>
          <p:cNvSpPr txBox="1">
            <a:spLocks/>
          </p:cNvSpPr>
          <p:nvPr userDrawn="1"/>
        </p:nvSpPr>
        <p:spPr>
          <a:xfrm>
            <a:off x="3938016" y="6356350"/>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727200" y="3810000"/>
            <a:ext cx="8737600" cy="19050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2FF552-3423-4DAD-A0F4-864CD779AD2C}" type="datetime1">
              <a:rPr lang="en-US" smtClean="0">
                <a:solidFill>
                  <a:prstClr val="black">
                    <a:tint val="75000"/>
                  </a:prstClr>
                </a:solidFill>
              </a:rPr>
              <a:pPr/>
              <a:t>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6765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508000" y="1524000"/>
            <a:ext cx="11176000" cy="47244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ABD75-5EE3-4D08-8E88-6A0D846CE0E6}" type="datetime1">
              <a:rPr lang="en-US" smtClean="0">
                <a:solidFill>
                  <a:prstClr val="black">
                    <a:tint val="75000"/>
                  </a:prstClr>
                </a:solidFill>
              </a:rPr>
              <a:pPr/>
              <a:t>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endParaRPr lang="en-US" dirty="0">
              <a:solidFill>
                <a:srgbClr val="4F81BD">
                  <a:lumMod val="75000"/>
                </a:srgbClr>
              </a:solidFill>
            </a:endParaRPr>
          </a:p>
        </p:txBody>
      </p:sp>
      <p:sp>
        <p:nvSpPr>
          <p:cNvPr id="6" name="Slide Number Placeholder 5"/>
          <p:cNvSpPr>
            <a:spLocks noGrp="1"/>
          </p:cNvSpPr>
          <p:nvPr>
            <p:ph type="sldNum" sz="quarter" idx="12"/>
          </p:nvPr>
        </p:nvSpPr>
        <p:spPr>
          <a:xfrm>
            <a:off x="8331200" y="6356351"/>
            <a:ext cx="2844800" cy="365125"/>
          </a:xfrm>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pic>
        <p:nvPicPr>
          <p:cNvPr id="8" name="Picture 7"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358586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3"/>
          <p:cNvSpPr>
            <a:spLocks noGrp="1" noChangeArrowheads="1"/>
          </p:cNvSpPr>
          <p:nvPr>
            <p:ph type="sldNum" sz="quarter" idx="11"/>
          </p:nvPr>
        </p:nvSpPr>
        <p:spPr>
          <a:xfrm>
            <a:off x="10716768" y="6248400"/>
            <a:ext cx="865632" cy="457200"/>
          </a:xfrm>
          <a:ln/>
        </p:spPr>
        <p:txBody>
          <a:bodyPr/>
          <a:lstStyle>
            <a:lvl1pPr>
              <a:defRPr/>
            </a:lvl1pPr>
          </a:lstStyle>
          <a:p>
            <a:pPr>
              <a:defRPr/>
            </a:pPr>
            <a:fld id="{0F93D773-B35F-4FB7-8D60-3A0370754F72}"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11142E-B65E-47A6-B771-F3D19058AC3C}" type="datetime1">
              <a:rPr lang="en-US" smtClean="0">
                <a:solidFill>
                  <a:prstClr val="black">
                    <a:tint val="75000"/>
                  </a:prstClr>
                </a:solidFill>
              </a:rPr>
              <a:pPr/>
              <a:t>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5026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4B5008-8F95-4195-ACAD-141C9838A519}" type="datetime1">
              <a:rPr lang="en-US" smtClean="0">
                <a:solidFill>
                  <a:prstClr val="black">
                    <a:tint val="75000"/>
                  </a:prstClr>
                </a:solidFill>
              </a:rPr>
              <a:pPr/>
              <a:t>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8"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2/6/2019</a:t>
            </a:fld>
            <a:endParaRPr lang="en-US" sz="1200">
              <a:solidFill>
                <a:prstClr val="black">
                  <a:tint val="75000"/>
                </a:prstClr>
              </a:solidFill>
            </a:endParaRPr>
          </a:p>
        </p:txBody>
      </p:sp>
      <p:pic>
        <p:nvPicPr>
          <p:cNvPr id="9" name="Picture 8"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10"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1965523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EB35D4-8F41-470F-8864-6CADD3C48DFB}" type="datetime1">
              <a:rPr lang="en-US" smtClean="0">
                <a:solidFill>
                  <a:prstClr val="black">
                    <a:tint val="75000"/>
                  </a:prstClr>
                </a:solidFill>
              </a:rPr>
              <a:pPr/>
              <a:t>2/6/2019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10"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2/6/2019</a:t>
            </a:fld>
            <a:endParaRPr lang="en-US" sz="1200">
              <a:solidFill>
                <a:prstClr val="black">
                  <a:tint val="75000"/>
                </a:prstClr>
              </a:solidFill>
            </a:endParaRPr>
          </a:p>
        </p:txBody>
      </p:sp>
      <p:pic>
        <p:nvPicPr>
          <p:cNvPr id="11" name="Picture 10"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12"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26402191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97ABC4-3DA5-4F75-B54C-2A9292BAF18C}" type="datetime1">
              <a:rPr lang="en-US" smtClean="0">
                <a:solidFill>
                  <a:prstClr val="black">
                    <a:tint val="75000"/>
                  </a:prstClr>
                </a:solidFill>
              </a:rPr>
              <a:pPr/>
              <a:t>2/6/2019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6"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2/6/2019</a:t>
            </a:fld>
            <a:endParaRPr lang="en-US" sz="1200">
              <a:solidFill>
                <a:prstClr val="black">
                  <a:tint val="75000"/>
                </a:prstClr>
              </a:solidFill>
            </a:endParaRPr>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6479326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CC891-5C4E-4887-B069-3EF3D28C3AC3}" type="datetime1">
              <a:rPr lang="en-US" smtClean="0">
                <a:solidFill>
                  <a:prstClr val="black">
                    <a:tint val="75000"/>
                  </a:prstClr>
                </a:solidFill>
              </a:rPr>
              <a:pPr/>
              <a:t>2/6/2019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5"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2/6/2019</a:t>
            </a:fld>
            <a:endParaRPr lang="en-US" sz="1200">
              <a:solidFill>
                <a:prstClr val="black">
                  <a:tint val="75000"/>
                </a:prstClr>
              </a:solidFill>
            </a:endParaRPr>
          </a:p>
        </p:txBody>
      </p:sp>
      <p:pic>
        <p:nvPicPr>
          <p:cNvPr id="6" name="Picture 5"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7"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8742353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FBFCC-E9E4-42C2-8D0F-98457DEA1A10}" type="datetime1">
              <a:rPr lang="en-US" smtClean="0">
                <a:solidFill>
                  <a:prstClr val="black">
                    <a:tint val="75000"/>
                  </a:prstClr>
                </a:solidFill>
              </a:rPr>
              <a:pPr/>
              <a:t>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7985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C559E1-B66F-4168-8BA1-A1773243D454}" type="datetime1">
              <a:rPr lang="en-US" smtClean="0">
                <a:solidFill>
                  <a:prstClr val="black">
                    <a:tint val="75000"/>
                  </a:prstClr>
                </a:solidFill>
              </a:rPr>
              <a:pPr/>
              <a:t>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0441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0259C-5691-46C3-9342-E7B03C6C4175}" type="datetime1">
              <a:rPr lang="en-US" smtClean="0">
                <a:solidFill>
                  <a:prstClr val="black">
                    <a:tint val="75000"/>
                  </a:prstClr>
                </a:solidFill>
              </a:rPr>
              <a:pPr/>
              <a:t>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3129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4FD51-547C-49A6-9470-6A7B809BCBB8}" type="datetime1">
              <a:rPr lang="en-US" smtClean="0">
                <a:solidFill>
                  <a:prstClr val="black">
                    <a:tint val="75000"/>
                  </a:prstClr>
                </a:solidFill>
              </a:rPr>
              <a:pPr/>
              <a:t>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676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2898D1E-D11C-45C6-A7D1-F709A31F086A}"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
        <p:nvSpPr>
          <p:cNvPr id="8"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51495A43-CCF2-4517-9B2B-A16D7D619FAF}"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
        <p:nvSpPr>
          <p:cNvPr id="10"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05049ED1-3483-43B8-8DF2-5521B918A34E}"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
        <p:nvSpPr>
          <p:cNvPr id="6"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3"/>
          <p:cNvSpPr>
            <a:spLocks noGrp="1" noChangeArrowheads="1"/>
          </p:cNvSpPr>
          <p:nvPr>
            <p:ph type="sldNum" sz="quarter" idx="11"/>
          </p:nvPr>
        </p:nvSpPr>
        <p:spPr>
          <a:ln/>
        </p:spPr>
        <p:txBody>
          <a:bodyPr/>
          <a:lstStyle>
            <a:lvl1pPr>
              <a:defRPr/>
            </a:lvl1pPr>
          </a:lstStyle>
          <a:p>
            <a:pPr>
              <a:defRPr/>
            </a:pPr>
            <a:fld id="{1D6C4B29-14BB-4B14-B5AA-B94BB29F99A3}"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1F841290-C250-4FDF-A292-3556F08F470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848E3D4D-A005-49AE-9582-16EC829995D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science.energy.gov/sbir/funding-opportunities/"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1.jpe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91" name="Rectangle 3"/>
          <p:cNvSpPr>
            <a:spLocks noGrp="1" noChangeArrowheads="1"/>
          </p:cNvSpPr>
          <p:nvPr>
            <p:ph type="sldNum" sz="quarter" idx="4"/>
          </p:nvPr>
        </p:nvSpPr>
        <p:spPr bwMode="auto">
          <a:xfrm>
            <a:off x="9814560" y="6248400"/>
            <a:ext cx="176784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A7A76098-7D4E-4604-B8FB-201F4C05C3A2}" type="slidenum">
              <a:rPr lang="en-US"/>
              <a:pPr>
                <a:defRPr/>
              </a:pPr>
              <a:t>‹#›</a:t>
            </a:fld>
            <a:endParaRPr lang="en-US"/>
          </a:p>
        </p:txBody>
      </p:sp>
      <p:grpSp>
        <p:nvGrpSpPr>
          <p:cNvPr id="1028" name="Group 4"/>
          <p:cNvGrpSpPr>
            <a:grpSpLocks/>
          </p:cNvGrpSpPr>
          <p:nvPr/>
        </p:nvGrpSpPr>
        <p:grpSpPr bwMode="auto">
          <a:xfrm>
            <a:off x="0" y="0"/>
            <a:ext cx="12192000" cy="546100"/>
            <a:chOff x="0" y="0"/>
            <a:chExt cx="5760" cy="344"/>
          </a:xfrm>
        </p:grpSpPr>
        <p:sp>
          <p:nvSpPr>
            <p:cNvPr id="3789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p>
          </p:txBody>
        </p:sp>
        <p:sp>
          <p:nvSpPr>
            <p:cNvPr id="3789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p>
          </p:txBody>
        </p:sp>
        <p:sp>
          <p:nvSpPr>
            <p:cNvPr id="3789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sp>
          <p:nvSpPr>
            <p:cNvPr id="3789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p>
          </p:txBody>
        </p:sp>
        <p:sp>
          <p:nvSpPr>
            <p:cNvPr id="3790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sp>
          <p:nvSpPr>
            <p:cNvPr id="3790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595085" y="457200"/>
            <a:ext cx="10987315"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0" name="Rectangle 15"/>
          <p:cNvSpPr>
            <a:spLocks noGrp="1" noChangeArrowheads="1"/>
          </p:cNvSpPr>
          <p:nvPr>
            <p:ph type="body" idx="1"/>
          </p:nvPr>
        </p:nvSpPr>
        <p:spPr bwMode="auto">
          <a:xfrm>
            <a:off x="609600" y="1981200"/>
            <a:ext cx="109728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7904" name="Rectangle 16"/>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8"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16"/>
              </a:rPr>
              <a:t>http://science.energy.gov/sbir/funding-opportunities/ </a:t>
            </a:r>
            <a:endParaRPr lang="en-US" sz="1200"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transition spd="slow">
    <p:fade/>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chemeClr val="tx1"/>
          </a:solidFill>
          <a:latin typeface="Cambria" pitchFamily="18" charset="0"/>
          <a:ea typeface="+mj-ea"/>
          <a:cs typeface="+mj-cs"/>
        </a:defRPr>
      </a:lvl1pPr>
      <a:lvl2pPr algn="l" rtl="0" eaLnBrk="0" fontAlgn="base" hangingPunct="0">
        <a:spcBef>
          <a:spcPct val="0"/>
        </a:spcBef>
        <a:spcAft>
          <a:spcPct val="0"/>
        </a:spcAft>
        <a:defRPr sz="3600">
          <a:solidFill>
            <a:schemeClr val="tx1"/>
          </a:solidFill>
          <a:latin typeface="Times New Roman" pitchFamily="18" charset="0"/>
        </a:defRPr>
      </a:lvl2pPr>
      <a:lvl3pPr algn="l" rtl="0" eaLnBrk="0" fontAlgn="base" hangingPunct="0">
        <a:spcBef>
          <a:spcPct val="0"/>
        </a:spcBef>
        <a:spcAft>
          <a:spcPct val="0"/>
        </a:spcAft>
        <a:defRPr sz="3600">
          <a:solidFill>
            <a:schemeClr val="tx1"/>
          </a:solidFill>
          <a:latin typeface="Times New Roman" pitchFamily="18" charset="0"/>
        </a:defRPr>
      </a:lvl3pPr>
      <a:lvl4pPr algn="l" rtl="0" eaLnBrk="0" fontAlgn="base" hangingPunct="0">
        <a:spcBef>
          <a:spcPct val="0"/>
        </a:spcBef>
        <a:spcAft>
          <a:spcPct val="0"/>
        </a:spcAft>
        <a:defRPr sz="3600">
          <a:solidFill>
            <a:schemeClr val="tx1"/>
          </a:solidFill>
          <a:latin typeface="Times New Roman" pitchFamily="18" charset="0"/>
        </a:defRPr>
      </a:lvl4pPr>
      <a:lvl5pPr algn="l" rtl="0" eaLnBrk="0" fontAlgn="base" hangingPunct="0">
        <a:spcBef>
          <a:spcPct val="0"/>
        </a:spcBef>
        <a:spcAft>
          <a:spcPct val="0"/>
        </a:spcAft>
        <a:defRPr sz="3600">
          <a:solidFill>
            <a:schemeClr val="tx1"/>
          </a:solidFill>
          <a:latin typeface="Times New Roman" pitchFamily="18" charset="0"/>
        </a:defRPr>
      </a:lvl5pPr>
      <a:lvl6pPr marL="457200" algn="l" rtl="0" fontAlgn="base">
        <a:spcBef>
          <a:spcPct val="0"/>
        </a:spcBef>
        <a:spcAft>
          <a:spcPct val="0"/>
        </a:spcAft>
        <a:defRPr sz="3600">
          <a:solidFill>
            <a:schemeClr val="tx1"/>
          </a:solidFill>
          <a:latin typeface="Times New Roman" pitchFamily="18" charset="0"/>
        </a:defRPr>
      </a:lvl6pPr>
      <a:lvl7pPr marL="914400" algn="l" rtl="0" fontAlgn="base">
        <a:spcBef>
          <a:spcPct val="0"/>
        </a:spcBef>
        <a:spcAft>
          <a:spcPct val="0"/>
        </a:spcAft>
        <a:defRPr sz="3600">
          <a:solidFill>
            <a:schemeClr val="tx1"/>
          </a:solidFill>
          <a:latin typeface="Times New Roman" pitchFamily="18" charset="0"/>
        </a:defRPr>
      </a:lvl7pPr>
      <a:lvl8pPr marL="1371600" algn="l" rtl="0" fontAlgn="base">
        <a:spcBef>
          <a:spcPct val="0"/>
        </a:spcBef>
        <a:spcAft>
          <a:spcPct val="0"/>
        </a:spcAft>
        <a:defRPr sz="3600">
          <a:solidFill>
            <a:schemeClr val="tx1"/>
          </a:solidFill>
          <a:latin typeface="Times New Roman" pitchFamily="18" charset="0"/>
        </a:defRPr>
      </a:lvl8pPr>
      <a:lvl9pPr marL="1828800" algn="l" rtl="0" fontAlgn="base">
        <a:spcBef>
          <a:spcPct val="0"/>
        </a:spcBef>
        <a:spcAft>
          <a:spcPct val="0"/>
        </a:spcAft>
        <a:defRPr sz="3600">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Calibri" pitchFamily="34" charset="0"/>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1800">
          <a:solidFill>
            <a:schemeClr val="tx1"/>
          </a:solidFill>
          <a:latin typeface="Calibri" pitchFamily="34" charset="0"/>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7A76098-7D4E-4604-B8FB-201F4C05C3A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transition spd="slow">
    <p:fade/>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6C27FE1B-2489-42A0-A50F-A5C54FFE0E64}" type="datetime1">
              <a:rPr lang="en-US" smtClean="0">
                <a:solidFill>
                  <a:prstClr val="black">
                    <a:tint val="75000"/>
                  </a:prstClr>
                </a:solidFill>
                <a:latin typeface="Calibri"/>
              </a:rPr>
              <a:pPr fontAlgn="auto">
                <a:spcBef>
                  <a:spcPts val="0"/>
                </a:spcBef>
                <a:spcAft>
                  <a:spcPts val="0"/>
                </a:spcAft>
              </a:pPr>
              <a:t>2/6/2019</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338C4E9-21C8-4C18-A92E-A26AA5FEEEDA}"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
        <p:nvSpPr>
          <p:cNvPr id="7" name="Date Placeholder 3"/>
          <p:cNvSpPr txBox="1">
            <a:spLocks/>
          </p:cNvSpPr>
          <p:nvPr userDrawn="1"/>
        </p:nvSpPr>
        <p:spPr>
          <a:xfrm>
            <a:off x="609600" y="6356351"/>
            <a:ext cx="28448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2400" smtClean="0">
                <a:solidFill>
                  <a:prstClr val="black">
                    <a:tint val="75000"/>
                  </a:prstClr>
                </a:solidFill>
              </a:rPr>
              <a:pPr/>
              <a:t>2/6/2019</a:t>
            </a:fld>
            <a:endParaRPr lang="en-US" sz="2400">
              <a:solidFill>
                <a:prstClr val="black">
                  <a:tint val="75000"/>
                </a:prstClr>
              </a:solidFill>
            </a:endParaRPr>
          </a:p>
        </p:txBody>
      </p:sp>
      <p:pic>
        <p:nvPicPr>
          <p:cNvPr id="8" name="Picture 7" descr="horizontal-logo-green-text.jpg"/>
          <p:cNvPicPr>
            <a:picLocks noChangeAspect="1"/>
          </p:cNvPicPr>
          <p:nvPr userDrawn="1"/>
        </p:nvPicPr>
        <p:blipFill>
          <a:blip r:embed="rId13"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52596078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ctr" defTabSz="914400" rtl="0" eaLnBrk="1" latinLnBrk="0" hangingPunct="1">
        <a:spcBef>
          <a:spcPct val="0"/>
        </a:spcBef>
        <a:buNone/>
        <a:defRPr sz="3200" b="1"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hyperlink" Target="mailto:sbir-sttr@science.doe.gov" TargetMode="External"/><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hyperlink" Target="https://go.usa.gov/xnWCH" TargetMode="External"/><Relationship Id="rId5" Type="http://schemas.openxmlformats.org/officeDocument/2006/relationships/hyperlink" Target="http://bit.ly/2fb3mBh" TargetMode="External"/><Relationship Id="rId4" Type="http://schemas.openxmlformats.org/officeDocument/2006/relationships/hyperlink" Target="http://www.science.energy.gov/sbi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noFill/>
        </p:spPr>
        <p:txBody>
          <a:bodyPr>
            <a:normAutofit/>
          </a:bodyPr>
          <a:lstStyle/>
          <a:p>
            <a:pPr algn="ctr" eaLnBrk="1" hangingPunct="1">
              <a:lnSpc>
                <a:spcPct val="80000"/>
              </a:lnSpc>
            </a:pPr>
            <a:r>
              <a:rPr lang="en-US" sz="3600" i="1" dirty="0"/>
              <a:t>DOE’s </a:t>
            </a:r>
            <a:br>
              <a:rPr lang="en-US" sz="3600" i="1" dirty="0"/>
            </a:br>
            <a:r>
              <a:rPr lang="en-US" sz="3600" i="1" dirty="0"/>
              <a:t>Small Business Innovation Research (SBIR) </a:t>
            </a:r>
            <a:r>
              <a:rPr lang="en-US" sz="3600" i="1" dirty="0" smtClean="0"/>
              <a:t>Program</a:t>
            </a:r>
            <a:r>
              <a:rPr lang="en-US" i="1" dirty="0"/>
              <a:t/>
            </a:r>
            <a:br>
              <a:rPr lang="en-US" i="1" dirty="0"/>
            </a:br>
            <a:endParaRPr lang="en-US" sz="1700" dirty="0"/>
          </a:p>
        </p:txBody>
      </p:sp>
      <p:sp>
        <p:nvSpPr>
          <p:cNvPr id="6" name="Rectangle 5"/>
          <p:cNvSpPr/>
          <p:nvPr/>
        </p:nvSpPr>
        <p:spPr>
          <a:xfrm>
            <a:off x="3209926" y="3905250"/>
            <a:ext cx="5800725" cy="170307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a:solidFill>
                <a:prstClr val="white"/>
              </a:solidFill>
            </a:endParaRPr>
          </a:p>
        </p:txBody>
      </p:sp>
      <p:sp>
        <p:nvSpPr>
          <p:cNvPr id="3" name="TextBox 4"/>
          <p:cNvSpPr txBox="1">
            <a:spLocks noChangeArrowheads="1"/>
          </p:cNvSpPr>
          <p:nvPr/>
        </p:nvSpPr>
        <p:spPr bwMode="auto">
          <a:xfrm>
            <a:off x="2676525" y="4030564"/>
            <a:ext cx="6781800" cy="369332"/>
          </a:xfrm>
          <a:prstGeom prst="rect">
            <a:avLst/>
          </a:prstGeom>
          <a:noFill/>
          <a:ln w="9525">
            <a:noFill/>
            <a:miter lim="800000"/>
            <a:headEnd/>
            <a:tailEnd/>
          </a:ln>
        </p:spPr>
        <p:txBody>
          <a:bodyPr wrap="square">
            <a:spAutoFit/>
          </a:bodyPr>
          <a:lstStyle/>
          <a:p>
            <a:pPr algn="ctr">
              <a:spcBef>
                <a:spcPts val="0"/>
              </a:spcBef>
            </a:pPr>
            <a:r>
              <a:rPr lang="en-US" sz="1800" b="1" i="1" dirty="0" smtClean="0">
                <a:solidFill>
                  <a:prstClr val="black">
                    <a:lumMod val="65000"/>
                    <a:lumOff val="35000"/>
                  </a:prstClr>
                </a:solidFill>
                <a:latin typeface="Calibri" pitchFamily="34" charset="0"/>
              </a:rPr>
              <a:t> </a:t>
            </a:r>
            <a:endParaRPr lang="en-US" sz="1800" b="1" i="1" dirty="0">
              <a:solidFill>
                <a:prstClr val="black">
                  <a:lumMod val="65000"/>
                  <a:lumOff val="35000"/>
                </a:prstClr>
              </a:solidFill>
              <a:latin typeface="Calibri" pitchFamily="34" charset="0"/>
            </a:endParaRPr>
          </a:p>
        </p:txBody>
      </p:sp>
      <p:sp>
        <p:nvSpPr>
          <p:cNvPr id="9" name="TextBox 4"/>
          <p:cNvSpPr txBox="1">
            <a:spLocks noChangeArrowheads="1"/>
          </p:cNvSpPr>
          <p:nvPr/>
        </p:nvSpPr>
        <p:spPr bwMode="auto">
          <a:xfrm>
            <a:off x="2656205" y="4399896"/>
            <a:ext cx="6781800" cy="584775"/>
          </a:xfrm>
          <a:prstGeom prst="rect">
            <a:avLst/>
          </a:prstGeom>
          <a:noFill/>
          <a:ln w="9525">
            <a:noFill/>
            <a:miter lim="800000"/>
            <a:headEnd/>
            <a:tailEnd/>
          </a:ln>
        </p:spPr>
        <p:txBody>
          <a:bodyPr wrap="square">
            <a:spAutoFit/>
          </a:bodyPr>
          <a:lstStyle/>
          <a:p>
            <a:pPr algn="ctr">
              <a:spcBef>
                <a:spcPts val="0"/>
              </a:spcBef>
            </a:pPr>
            <a:r>
              <a:rPr lang="en-US" sz="3200" b="1" dirty="0" smtClean="0">
                <a:solidFill>
                  <a:prstClr val="black">
                    <a:lumMod val="65000"/>
                    <a:lumOff val="35000"/>
                  </a:prstClr>
                </a:solidFill>
                <a:latin typeface="Calibri" pitchFamily="34" charset="0"/>
              </a:rPr>
              <a:t>Phase IIC</a:t>
            </a:r>
            <a:endParaRPr lang="en-US" sz="3200" b="1" dirty="0">
              <a:solidFill>
                <a:prstClr val="black">
                  <a:lumMod val="65000"/>
                  <a:lumOff val="35000"/>
                </a:prstClr>
              </a:solidFill>
              <a:latin typeface="Calibri" pitchFamily="34" charset="0"/>
            </a:endParaRPr>
          </a:p>
        </p:txBody>
      </p:sp>
      <p:pic>
        <p:nvPicPr>
          <p:cNvPr id="10" name="Picture 3" descr="C:\Users\Public\Pictures\Sample Pictures\New_DOE_Seal_Color_04280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2286" y="281218"/>
            <a:ext cx="1380940" cy="1380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187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Letter of Intent (LOI) Requirement</a:t>
            </a:r>
            <a:endParaRPr lang="en-US" dirty="0"/>
          </a:p>
        </p:txBody>
      </p:sp>
      <p:sp>
        <p:nvSpPr>
          <p:cNvPr id="3" name="Content Placeholder 2"/>
          <p:cNvSpPr>
            <a:spLocks noGrp="1"/>
          </p:cNvSpPr>
          <p:nvPr>
            <p:ph idx="1"/>
          </p:nvPr>
        </p:nvSpPr>
        <p:spPr>
          <a:xfrm>
            <a:off x="609600" y="1524000"/>
            <a:ext cx="10972800" cy="4525963"/>
          </a:xfrm>
        </p:spPr>
        <p:txBody>
          <a:bodyPr>
            <a:normAutofit/>
          </a:bodyPr>
          <a:lstStyle/>
          <a:p>
            <a:r>
              <a:rPr lang="en-US" sz="2000" dirty="0" smtClean="0"/>
              <a:t>Phase IIC applicants are </a:t>
            </a:r>
            <a:r>
              <a:rPr lang="en-US" sz="2000" b="1" i="1" dirty="0" smtClean="0"/>
              <a:t>required</a:t>
            </a:r>
            <a:r>
              <a:rPr lang="en-US" sz="2000" dirty="0" smtClean="0"/>
              <a:t> to submit a LOI through PAMS</a:t>
            </a:r>
          </a:p>
          <a:p>
            <a:pPr lvl="1"/>
            <a:r>
              <a:rPr lang="en-US" sz="1800" dirty="0" smtClean="0"/>
              <a:t>Deadline:  see applicable FOA</a:t>
            </a:r>
          </a:p>
          <a:p>
            <a:pPr lvl="1"/>
            <a:r>
              <a:rPr lang="en-US" sz="1800" dirty="0" smtClean="0"/>
              <a:t>Content:</a:t>
            </a:r>
          </a:p>
          <a:p>
            <a:pPr lvl="2"/>
            <a:r>
              <a:rPr lang="en-US" sz="1600" dirty="0" smtClean="0"/>
              <a:t>Business Official name and contact information (telephone number and email address)</a:t>
            </a:r>
          </a:p>
          <a:p>
            <a:pPr lvl="2"/>
            <a:r>
              <a:rPr lang="en-US" sz="1600" dirty="0" smtClean="0"/>
              <a:t>Name(s) of any proposed subcontractor(s) or consultant(s), if any</a:t>
            </a:r>
          </a:p>
          <a:p>
            <a:pPr lvl="2"/>
            <a:r>
              <a:rPr lang="en-US" sz="1600" dirty="0" smtClean="0"/>
              <a:t>DOE Phase II Award Number  DE-SC000XXXX</a:t>
            </a:r>
          </a:p>
          <a:p>
            <a:pPr lvl="2"/>
            <a:r>
              <a:rPr lang="en-US" sz="1600" dirty="0" smtClean="0"/>
              <a:t>Type of Phase II submission:  Phase IIC </a:t>
            </a:r>
          </a:p>
          <a:p>
            <a:pPr lvl="2"/>
            <a:r>
              <a:rPr lang="en-US" sz="1600" dirty="0" smtClean="0"/>
              <a:t>Second Phase II Project Title (same as your initial of first Phase II project title)</a:t>
            </a:r>
          </a:p>
          <a:p>
            <a:pPr lvl="2"/>
            <a:r>
              <a:rPr lang="en-US" sz="1600" dirty="0" smtClean="0"/>
              <a:t>Phase I topic and subtopic number (same as your Phase I and initial or first Phase II)</a:t>
            </a:r>
          </a:p>
          <a:p>
            <a:pPr lvl="2"/>
            <a:r>
              <a:rPr lang="en-US" sz="1600" dirty="0" smtClean="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p>
        </p:txBody>
      </p:sp>
      <p:sp>
        <p:nvSpPr>
          <p:cNvPr id="4" name="Slide Number Placeholder 3"/>
          <p:cNvSpPr>
            <a:spLocks noGrp="1"/>
          </p:cNvSpPr>
          <p:nvPr>
            <p:ph type="sldNum" sz="quarter" idx="12"/>
          </p:nvPr>
        </p:nvSpPr>
        <p:spPr/>
        <p:txBody>
          <a:bodyPr/>
          <a:lstStyle/>
          <a:p>
            <a:fld id="{CFB0700A-AA3D-461B-A3B6-39C39373F01C}" type="slidenum">
              <a:rPr lang="en-US" smtClean="0"/>
              <a:pPr/>
              <a:t>10</a:t>
            </a:fld>
            <a:endParaRPr lang="en-US" dirty="0"/>
          </a:p>
        </p:txBody>
      </p:sp>
    </p:spTree>
    <p:extLst>
      <p:ext uri="{BB962C8B-B14F-4D97-AF65-F5344CB8AC3E}">
        <p14:creationId xmlns:p14="http://schemas.microsoft.com/office/powerpoint/2010/main" val="3091751368"/>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Cost Extensions for Phase IIA or IIB</a:t>
            </a:r>
            <a:endParaRPr lang="en-US" dirty="0"/>
          </a:p>
        </p:txBody>
      </p:sp>
      <p:sp>
        <p:nvSpPr>
          <p:cNvPr id="3" name="Content Placeholder 2"/>
          <p:cNvSpPr>
            <a:spLocks noGrp="1"/>
          </p:cNvSpPr>
          <p:nvPr>
            <p:ph idx="1"/>
          </p:nvPr>
        </p:nvSpPr>
        <p:spPr>
          <a:xfrm>
            <a:off x="609600" y="1600200"/>
            <a:ext cx="10972800" cy="4525963"/>
          </a:xfrm>
        </p:spPr>
        <p:txBody>
          <a:bodyPr>
            <a:normAutofit/>
          </a:bodyPr>
          <a:lstStyle/>
          <a:p>
            <a:r>
              <a:rPr lang="en-US" sz="2000" dirty="0" smtClean="0"/>
              <a:t>A small business concern is eligible to receive a Phase IIC award only if its Phase IIA or Phase IIB award is completed before the start of the Phase IIC grant start date listed in the FOA.  </a:t>
            </a:r>
          </a:p>
          <a:p>
            <a:pPr lvl="1"/>
            <a:r>
              <a:rPr lang="en-US" sz="1800" dirty="0" smtClean="0"/>
              <a:t>Therefore, a request for a no cost extension of a Phase IIA or Phase IIB award cannot conflict with the Phase IIC award period of performance. </a:t>
            </a:r>
            <a:r>
              <a:rPr lang="en-US" sz="1800" strike="sngStrike" dirty="0" smtClean="0"/>
              <a:t> </a:t>
            </a:r>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2BA9E7EC-3D06-47D0-A832-F6F185DA02B9}" type="slidenum">
              <a:rPr lang="en-US" smtClean="0"/>
              <a:pPr/>
              <a:t>11</a:t>
            </a:fld>
            <a:endParaRPr lang="en-US" dirty="0"/>
          </a:p>
        </p:txBody>
      </p:sp>
      <p:sp>
        <p:nvSpPr>
          <p:cNvPr id="6" name="Rectangle 5"/>
          <p:cNvSpPr/>
          <p:nvPr/>
        </p:nvSpPr>
        <p:spPr>
          <a:xfrm>
            <a:off x="3200400" y="373380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a:t>
            </a:r>
            <a:r>
              <a:rPr lang="en-US" sz="1600" dirty="0" smtClean="0"/>
              <a:t>IIA or IIB  </a:t>
            </a:r>
            <a:endParaRPr lang="en-US" sz="1600" dirty="0"/>
          </a:p>
        </p:txBody>
      </p:sp>
      <p:sp>
        <p:nvSpPr>
          <p:cNvPr id="7" name="Rectangle 6"/>
          <p:cNvSpPr/>
          <p:nvPr/>
        </p:nvSpPr>
        <p:spPr>
          <a:xfrm>
            <a:off x="5638800" y="3733800"/>
            <a:ext cx="2838450" cy="400050"/>
          </a:xfrm>
          <a:prstGeom prst="rect">
            <a:avLst/>
          </a:prstGeom>
          <a:solidFill>
            <a:srgbClr val="7030A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a:t>
            </a:r>
            <a:r>
              <a:rPr lang="en-US" sz="1600" dirty="0" smtClean="0"/>
              <a:t>IIC  </a:t>
            </a:r>
            <a:endParaRPr lang="en-US" sz="1600" dirty="0"/>
          </a:p>
        </p:txBody>
      </p:sp>
      <p:sp>
        <p:nvSpPr>
          <p:cNvPr id="9" name="TextBox 8"/>
          <p:cNvSpPr txBox="1"/>
          <p:nvPr/>
        </p:nvSpPr>
        <p:spPr>
          <a:xfrm>
            <a:off x="3810001" y="41323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6572252" y="41338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spTree>
    <p:extLst>
      <p:ext uri="{BB962C8B-B14F-4D97-AF65-F5344CB8AC3E}">
        <p14:creationId xmlns:p14="http://schemas.microsoft.com/office/powerpoint/2010/main" val="3419535841"/>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p:txBody>
          <a:bodyPr>
            <a:normAutofit/>
          </a:bodyPr>
          <a:lstStyle/>
          <a:p>
            <a:r>
              <a:rPr lang="en-US" dirty="0" smtClean="0">
                <a:latin typeface="+mn-lt"/>
              </a:rPr>
              <a:t>Questions</a:t>
            </a:r>
            <a:endParaRPr lang="en-US" dirty="0">
              <a:latin typeface="+mn-lt"/>
            </a:endParaRPr>
          </a:p>
        </p:txBody>
      </p:sp>
      <p:sp>
        <p:nvSpPr>
          <p:cNvPr id="2" name="Content Placeholder 1"/>
          <p:cNvSpPr>
            <a:spLocks noGrp="1"/>
          </p:cNvSpPr>
          <p:nvPr>
            <p:ph idx="1"/>
          </p:nvPr>
        </p:nvSpPr>
        <p:spPr/>
        <p:txBody>
          <a:bodyPr/>
          <a:lstStyle/>
          <a:p>
            <a:r>
              <a:rPr lang="en-US" dirty="0"/>
              <a:t>Please </a:t>
            </a:r>
            <a:r>
              <a:rPr lang="en-US" dirty="0" smtClean="0"/>
              <a:t>contact us if you have additional questions about applying for a Phase IIC</a:t>
            </a:r>
            <a:endParaRPr lang="en-US" dirty="0"/>
          </a:p>
          <a:p>
            <a:pPr marL="0" indent="0">
              <a:buNone/>
            </a:pPr>
            <a:endParaRPr lang="en-US" dirty="0" smtClean="0"/>
          </a:p>
          <a:p>
            <a:pPr marL="0" indent="0">
              <a:buNone/>
            </a:pPr>
            <a:endParaRPr lang="en-US" dirty="0"/>
          </a:p>
          <a:p>
            <a:pPr>
              <a:lnSpc>
                <a:spcPct val="80000"/>
              </a:lnSpc>
              <a:buClr>
                <a:schemeClr val="tx1"/>
              </a:buClr>
            </a:pPr>
            <a:r>
              <a:rPr lang="en-US" u="sng" dirty="0" smtClean="0"/>
              <a:t>DOE </a:t>
            </a:r>
            <a:r>
              <a:rPr lang="en-US" u="sng" dirty="0"/>
              <a:t>SBIR/STTR Programs </a:t>
            </a:r>
            <a:r>
              <a:rPr lang="en-US" u="sng" dirty="0" smtClean="0"/>
              <a:t>Office</a:t>
            </a:r>
          </a:p>
          <a:p>
            <a:pPr lvl="1">
              <a:lnSpc>
                <a:spcPct val="80000"/>
              </a:lnSpc>
              <a:buClr>
                <a:schemeClr val="tx1"/>
              </a:buClr>
            </a:pPr>
            <a:r>
              <a:rPr lang="en-US" dirty="0" smtClean="0"/>
              <a:t>Phone</a:t>
            </a:r>
            <a:r>
              <a:rPr lang="en-US" dirty="0"/>
              <a:t>:  </a:t>
            </a:r>
            <a:r>
              <a:rPr lang="en-US" dirty="0" smtClean="0"/>
              <a:t>301-903-5707</a:t>
            </a:r>
          </a:p>
          <a:p>
            <a:pPr lvl="1">
              <a:lnSpc>
                <a:spcPct val="80000"/>
              </a:lnSpc>
              <a:buClr>
                <a:schemeClr val="tx1"/>
              </a:buClr>
            </a:pPr>
            <a:r>
              <a:rPr lang="en-US" dirty="0" smtClean="0"/>
              <a:t>Email</a:t>
            </a:r>
            <a:r>
              <a:rPr lang="en-US" dirty="0"/>
              <a:t>:  </a:t>
            </a:r>
            <a:r>
              <a:rPr lang="en-US" dirty="0" smtClean="0">
                <a:hlinkClick r:id="rId3"/>
              </a:rPr>
              <a:t>sbir-sttr@science.doe.gov</a:t>
            </a:r>
            <a:endParaRPr lang="en-US" dirty="0" smtClean="0"/>
          </a:p>
          <a:p>
            <a:pPr lvl="1">
              <a:lnSpc>
                <a:spcPct val="80000"/>
              </a:lnSpc>
              <a:buClr>
                <a:schemeClr val="tx1"/>
              </a:buClr>
            </a:pPr>
            <a:r>
              <a:rPr lang="en-US" dirty="0" smtClean="0"/>
              <a:t>Website</a:t>
            </a:r>
            <a:r>
              <a:rPr lang="en-US" dirty="0"/>
              <a:t>:  </a:t>
            </a:r>
            <a:r>
              <a:rPr lang="en-US" dirty="0" smtClean="0">
                <a:hlinkClick r:id="rId4"/>
              </a:rPr>
              <a:t>www.science.energy.gov/sbir</a:t>
            </a:r>
            <a:endParaRPr lang="en-US" dirty="0" smtClean="0"/>
          </a:p>
          <a:p>
            <a:pPr lvl="1">
              <a:lnSpc>
                <a:spcPct val="80000"/>
              </a:lnSpc>
              <a:buClr>
                <a:schemeClr val="tx1"/>
              </a:buClr>
            </a:pPr>
            <a:r>
              <a:rPr lang="en-US" dirty="0" smtClean="0"/>
              <a:t>Join </a:t>
            </a:r>
            <a:r>
              <a:rPr lang="en-US" dirty="0"/>
              <a:t>our Mailing List: </a:t>
            </a:r>
            <a:r>
              <a:rPr lang="en-US" u="sng" dirty="0">
                <a:solidFill>
                  <a:srgbClr val="0563C1"/>
                </a:solidFill>
                <a:ea typeface="Calibri" panose="020F0502020204030204" pitchFamily="34" charset="0"/>
                <a:cs typeface="Times New Roman" panose="02020603050405020304" pitchFamily="18" charset="0"/>
                <a:hlinkClick r:id="rId5"/>
              </a:rPr>
              <a:t>http://</a:t>
            </a:r>
            <a:r>
              <a:rPr lang="en-US" u="sng" dirty="0" smtClean="0">
                <a:solidFill>
                  <a:srgbClr val="0563C1"/>
                </a:solidFill>
                <a:ea typeface="Calibri" panose="020F0502020204030204" pitchFamily="34" charset="0"/>
                <a:cs typeface="Times New Roman" panose="02020603050405020304" pitchFamily="18" charset="0"/>
                <a:hlinkClick r:id="rId5"/>
              </a:rPr>
              <a:t>bit.ly/2fb3mBh</a:t>
            </a:r>
            <a:endParaRPr lang="en-US" u="sng" dirty="0" smtClean="0">
              <a:solidFill>
                <a:srgbClr val="0563C1"/>
              </a:solidFill>
              <a:ea typeface="Calibri" panose="020F0502020204030204" pitchFamily="34" charset="0"/>
              <a:cs typeface="Times New Roman" panose="02020603050405020304" pitchFamily="18" charset="0"/>
            </a:endParaRPr>
          </a:p>
          <a:p>
            <a:pPr lvl="1">
              <a:lnSpc>
                <a:spcPct val="80000"/>
              </a:lnSpc>
              <a:buClr>
                <a:schemeClr val="tx1"/>
              </a:buClr>
            </a:pPr>
            <a:r>
              <a:rPr lang="en-US" dirty="0" smtClean="0"/>
              <a:t>Submit </a:t>
            </a:r>
            <a:r>
              <a:rPr lang="en-US" dirty="0"/>
              <a:t>suggestions for improving the SBIR &amp; STTR Programs:</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6"/>
              </a:rPr>
              <a:t> https://go.usa.gov/xnWCH</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 </a:t>
            </a:r>
            <a:r>
              <a:rPr lang="en-US" dirty="0"/>
              <a:t> </a:t>
            </a:r>
            <a:endParaRPr lang="en-US" dirty="0" smtClean="0"/>
          </a:p>
          <a:p>
            <a:pPr lvl="1">
              <a:lnSpc>
                <a:spcPct val="80000"/>
              </a:lnSpc>
              <a:buClr>
                <a:schemeClr val="tx1"/>
              </a:buClr>
            </a:pPr>
            <a:r>
              <a:rPr lang="en-US" dirty="0" smtClean="0"/>
              <a:t>Follow us on Twitter</a:t>
            </a:r>
            <a:r>
              <a:rPr lang="en-US" dirty="0"/>
              <a:t>:  @DOESBIR  </a:t>
            </a:r>
          </a:p>
          <a:p>
            <a:endParaRPr lang="en-US" dirty="0"/>
          </a:p>
        </p:txBody>
      </p:sp>
      <p:sp>
        <p:nvSpPr>
          <p:cNvPr id="4" name="Rectangle 3"/>
          <p:cNvSpPr/>
          <p:nvPr/>
        </p:nvSpPr>
        <p:spPr>
          <a:xfrm>
            <a:off x="2000248" y="3438526"/>
            <a:ext cx="8229600" cy="344710"/>
          </a:xfrm>
          <a:prstGeom prst="rect">
            <a:avLst/>
          </a:prstGeom>
          <a:solidFill>
            <a:schemeClr val="bg1">
              <a:alpha val="0"/>
            </a:schemeClr>
          </a:solidFill>
          <a:effectLst>
            <a:glow rad="228600">
              <a:schemeClr val="accent1">
                <a:lumMod val="60000"/>
                <a:lumOff val="40000"/>
                <a:alpha val="40000"/>
              </a:schemeClr>
            </a:glow>
          </a:effectLst>
        </p:spPr>
        <p:txBody>
          <a:bodyPr wrap="square">
            <a:spAutoFit/>
          </a:bodyPr>
          <a:lstStyle/>
          <a:p>
            <a:pPr>
              <a:lnSpc>
                <a:spcPct val="80000"/>
              </a:lnSpc>
              <a:buClr>
                <a:schemeClr val="tx1"/>
              </a:buClr>
            </a:pPr>
            <a:endParaRPr lang="en-US" sz="2000" dirty="0">
              <a:latin typeface="+mn-lt"/>
            </a:endParaRPr>
          </a:p>
        </p:txBody>
      </p:sp>
      <p:sp>
        <p:nvSpPr>
          <p:cNvPr id="5" name="Rectangle 4"/>
          <p:cNvSpPr/>
          <p:nvPr/>
        </p:nvSpPr>
        <p:spPr>
          <a:xfrm>
            <a:off x="3904011" y="1676401"/>
            <a:ext cx="4383974" cy="395173"/>
          </a:xfrm>
          <a:prstGeom prst="rect">
            <a:avLst/>
          </a:prstGeom>
          <a:solidFill>
            <a:schemeClr val="bg1">
              <a:alpha val="0"/>
            </a:schemeClr>
          </a:solidFill>
          <a:effectLst>
            <a:glow rad="228600">
              <a:schemeClr val="accent1">
                <a:lumMod val="60000"/>
                <a:lumOff val="40000"/>
                <a:alpha val="40000"/>
              </a:schemeClr>
            </a:glow>
          </a:effectLst>
        </p:spPr>
        <p:txBody>
          <a:bodyPr wrap="square">
            <a:spAutoFit/>
          </a:bodyPr>
          <a:lstStyle/>
          <a:p>
            <a:pPr eaLnBrk="1" hangingPunct="1">
              <a:lnSpc>
                <a:spcPct val="80000"/>
              </a:lnSpc>
              <a:buClr>
                <a:schemeClr val="tx1"/>
              </a:buClr>
            </a:pPr>
            <a:endParaRPr lang="en-US" dirty="0">
              <a:latin typeface="+mn-lt"/>
            </a:endParaRPr>
          </a:p>
        </p:txBody>
      </p:sp>
    </p:spTree>
    <p:extLst>
      <p:ext uri="{BB962C8B-B14F-4D97-AF65-F5344CB8AC3E}">
        <p14:creationId xmlns:p14="http://schemas.microsoft.com/office/powerpoint/2010/main" val="1351558908"/>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a:t>
            </a:fld>
            <a:endParaRPr lang="en-US" dirty="0"/>
          </a:p>
        </p:txBody>
      </p:sp>
      <p:sp>
        <p:nvSpPr>
          <p:cNvPr id="6" name="Rectangle 5"/>
          <p:cNvSpPr/>
          <p:nvPr/>
        </p:nvSpPr>
        <p:spPr>
          <a:xfrm>
            <a:off x="3395662"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Initial </a:t>
            </a:r>
            <a:r>
              <a:rPr lang="en-US" sz="1800" u="sng" dirty="0" smtClean="0">
                <a:solidFill>
                  <a:srgbClr val="FF0000"/>
                </a:solidFill>
              </a:rPr>
              <a:t>or First </a:t>
            </a:r>
            <a:r>
              <a:rPr lang="en-US" sz="1800" u="sng" dirty="0" smtClean="0">
                <a:solidFill>
                  <a:schemeClr val="tx1"/>
                </a:solidFill>
              </a:rPr>
              <a:t>Phase </a:t>
            </a:r>
            <a:r>
              <a:rPr lang="en-US" sz="1800" u="sng" dirty="0">
                <a:solidFill>
                  <a:schemeClr val="tx1"/>
                </a:solidFill>
              </a:rPr>
              <a:t>II</a:t>
            </a:r>
          </a:p>
        </p:txBody>
      </p:sp>
      <p:sp>
        <p:nvSpPr>
          <p:cNvPr id="7" name="Rectangle 6"/>
          <p:cNvSpPr/>
          <p:nvPr/>
        </p:nvSpPr>
        <p:spPr>
          <a:xfrm>
            <a:off x="62245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Second Phase II</a:t>
            </a:r>
          </a:p>
        </p:txBody>
      </p:sp>
      <p:sp>
        <p:nvSpPr>
          <p:cNvPr id="11" name="TextBox 10"/>
          <p:cNvSpPr txBox="1"/>
          <p:nvPr/>
        </p:nvSpPr>
        <p:spPr>
          <a:xfrm>
            <a:off x="6391275" y="2391351"/>
            <a:ext cx="208597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800" dirty="0">
                <a:solidFill>
                  <a:schemeClr val="tx2"/>
                </a:solidFill>
                <a:latin typeface="+mn-lt"/>
              </a:rPr>
              <a:t>Phase IIA</a:t>
            </a:r>
          </a:p>
        </p:txBody>
      </p:sp>
      <p:sp>
        <p:nvSpPr>
          <p:cNvPr id="12" name="TextBox 11"/>
          <p:cNvSpPr txBox="1"/>
          <p:nvPr/>
        </p:nvSpPr>
        <p:spPr>
          <a:xfrm>
            <a:off x="6400800" y="2728417"/>
            <a:ext cx="208597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800" dirty="0">
                <a:solidFill>
                  <a:schemeClr val="tx2"/>
                </a:solidFill>
                <a:latin typeface="+mn-lt"/>
              </a:rPr>
              <a:t>Phase IIB</a:t>
            </a:r>
          </a:p>
        </p:txBody>
      </p:sp>
      <p:sp>
        <p:nvSpPr>
          <p:cNvPr id="13" name="TextBox 12"/>
          <p:cNvSpPr txBox="1"/>
          <p:nvPr/>
        </p:nvSpPr>
        <p:spPr>
          <a:xfrm>
            <a:off x="3562350" y="2592924"/>
            <a:ext cx="208597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800" dirty="0">
                <a:solidFill>
                  <a:schemeClr val="tx2"/>
                </a:solidFill>
                <a:latin typeface="+mn-lt"/>
              </a:rPr>
              <a:t>Phase II</a:t>
            </a:r>
          </a:p>
        </p:txBody>
      </p:sp>
      <p:sp>
        <p:nvSpPr>
          <p:cNvPr id="15" name="Content Placeholder 2"/>
          <p:cNvSpPr txBox="1">
            <a:spLocks/>
          </p:cNvSpPr>
          <p:nvPr/>
        </p:nvSpPr>
        <p:spPr>
          <a:xfrm>
            <a:off x="990600" y="3648076"/>
            <a:ext cx="10287000" cy="263048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z="2000" dirty="0"/>
              <a:t>Awards</a:t>
            </a:r>
          </a:p>
          <a:p>
            <a:pPr lvl="1" fontAlgn="auto">
              <a:spcAft>
                <a:spcPts val="0"/>
              </a:spcAft>
            </a:pPr>
            <a:r>
              <a:rPr lang="en-US" sz="1600" dirty="0"/>
              <a:t>“Phase II” </a:t>
            </a:r>
            <a:r>
              <a:rPr lang="en-US" sz="1600" dirty="0" smtClean="0"/>
              <a:t>denotes an </a:t>
            </a:r>
            <a:r>
              <a:rPr lang="en-US" sz="1600" u="sng" dirty="0" smtClean="0"/>
              <a:t>initial or first</a:t>
            </a:r>
            <a:r>
              <a:rPr lang="en-US" sz="1600" dirty="0" smtClean="0"/>
              <a:t> </a:t>
            </a:r>
            <a:r>
              <a:rPr lang="en-US" sz="1600" dirty="0"/>
              <a:t>Phase II </a:t>
            </a:r>
            <a:r>
              <a:rPr lang="en-US" sz="1600" dirty="0" smtClean="0"/>
              <a:t>award </a:t>
            </a:r>
            <a:endParaRPr lang="en-US" sz="1600" dirty="0"/>
          </a:p>
          <a:p>
            <a:pPr lvl="1" fontAlgn="auto">
              <a:spcAft>
                <a:spcPts val="0"/>
              </a:spcAft>
            </a:pPr>
            <a:r>
              <a:rPr lang="en-US" sz="1600" dirty="0"/>
              <a:t>“Phase IIA” and “Phase IIB” </a:t>
            </a:r>
            <a:r>
              <a:rPr lang="en-US" sz="1600" dirty="0" smtClean="0"/>
              <a:t>denote a </a:t>
            </a:r>
            <a:r>
              <a:rPr lang="en-US" sz="1600" u="sng" dirty="0" smtClean="0"/>
              <a:t>second</a:t>
            </a:r>
            <a:r>
              <a:rPr lang="en-US" sz="1600" dirty="0" smtClean="0"/>
              <a:t> </a:t>
            </a:r>
            <a:r>
              <a:rPr lang="en-US" sz="1600" dirty="0"/>
              <a:t>Phase II </a:t>
            </a:r>
            <a:r>
              <a:rPr lang="en-US" sz="1600" dirty="0" smtClean="0"/>
              <a:t>award</a:t>
            </a:r>
          </a:p>
          <a:p>
            <a:pPr lvl="1" fontAlgn="auto">
              <a:spcAft>
                <a:spcPts val="0"/>
              </a:spcAft>
            </a:pPr>
            <a:r>
              <a:rPr lang="en-US" sz="1600" dirty="0"/>
              <a:t>“Phase </a:t>
            </a:r>
            <a:r>
              <a:rPr lang="en-US" sz="1600" dirty="0" smtClean="0"/>
              <a:t>IIC” denotes a </a:t>
            </a:r>
            <a:r>
              <a:rPr lang="en-US" sz="1600" u="sng" dirty="0" smtClean="0"/>
              <a:t>third </a:t>
            </a:r>
            <a:r>
              <a:rPr lang="en-US" sz="1600" dirty="0" smtClean="0"/>
              <a:t>Phase </a:t>
            </a:r>
            <a:r>
              <a:rPr lang="en-US" sz="1600" dirty="0"/>
              <a:t>II </a:t>
            </a:r>
            <a:r>
              <a:rPr lang="en-US" sz="1600" dirty="0" smtClean="0"/>
              <a:t>award</a:t>
            </a:r>
            <a:endParaRPr lang="en-US" sz="1600" dirty="0"/>
          </a:p>
          <a:p>
            <a:pPr fontAlgn="auto">
              <a:spcAft>
                <a:spcPts val="0"/>
              </a:spcAft>
            </a:pPr>
            <a:r>
              <a:rPr lang="en-US" sz="2000" dirty="0"/>
              <a:t>Funding Opportunity Announcement  </a:t>
            </a:r>
          </a:p>
          <a:p>
            <a:pPr lvl="1" fontAlgn="auto">
              <a:spcAft>
                <a:spcPts val="0"/>
              </a:spcAft>
            </a:pPr>
            <a:r>
              <a:rPr lang="en-US" sz="1600" dirty="0" smtClean="0"/>
              <a:t>Initial or first, second, and third </a:t>
            </a:r>
            <a:r>
              <a:rPr lang="en-US" sz="1600" dirty="0"/>
              <a:t>Phase II applications are submitted through our “Phase II” Funding Opportunity </a:t>
            </a:r>
            <a:r>
              <a:rPr lang="en-US" sz="1600" dirty="0" smtClean="0"/>
              <a:t>Announcements (FOAs)</a:t>
            </a:r>
            <a:endParaRPr lang="en-US" sz="1600" dirty="0"/>
          </a:p>
        </p:txBody>
      </p:sp>
      <p:sp>
        <p:nvSpPr>
          <p:cNvPr id="14" name="Rectangle 13"/>
          <p:cNvSpPr/>
          <p:nvPr/>
        </p:nvSpPr>
        <p:spPr>
          <a:xfrm>
            <a:off x="8143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Phase I</a:t>
            </a:r>
          </a:p>
        </p:txBody>
      </p:sp>
      <p:sp>
        <p:nvSpPr>
          <p:cNvPr id="16" name="TextBox 15"/>
          <p:cNvSpPr txBox="1"/>
          <p:nvPr/>
        </p:nvSpPr>
        <p:spPr>
          <a:xfrm>
            <a:off x="1066801" y="2592924"/>
            <a:ext cx="208597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800" dirty="0">
                <a:solidFill>
                  <a:schemeClr val="tx2"/>
                </a:solidFill>
                <a:latin typeface="+mn-lt"/>
              </a:rPr>
              <a:t>Phase I</a:t>
            </a:r>
          </a:p>
        </p:txBody>
      </p:sp>
      <p:cxnSp>
        <p:nvCxnSpPr>
          <p:cNvPr id="8" name="Straight Arrow Connector 7"/>
          <p:cNvCxnSpPr>
            <a:endCxn id="13" idx="1"/>
          </p:cNvCxnSpPr>
          <p:nvPr/>
        </p:nvCxnSpPr>
        <p:spPr>
          <a:xfrm>
            <a:off x="3033713" y="2777590"/>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00713"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8927466"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smtClean="0">
                <a:solidFill>
                  <a:schemeClr val="tx1"/>
                </a:solidFill>
              </a:rPr>
              <a:t>Third Phase </a:t>
            </a:r>
            <a:r>
              <a:rPr lang="en-US" sz="1800" u="sng" dirty="0">
                <a:solidFill>
                  <a:schemeClr val="tx1"/>
                </a:solidFill>
              </a:rPr>
              <a:t>II</a:t>
            </a:r>
          </a:p>
        </p:txBody>
      </p:sp>
      <p:sp>
        <p:nvSpPr>
          <p:cNvPr id="20" name="TextBox 19"/>
          <p:cNvSpPr txBox="1"/>
          <p:nvPr/>
        </p:nvSpPr>
        <p:spPr>
          <a:xfrm>
            <a:off x="9103679" y="2590800"/>
            <a:ext cx="208597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800" dirty="0">
                <a:solidFill>
                  <a:schemeClr val="tx2"/>
                </a:solidFill>
                <a:latin typeface="+mn-lt"/>
              </a:rPr>
              <a:t>Phase </a:t>
            </a:r>
            <a:r>
              <a:rPr lang="en-US" sz="1800" dirty="0" smtClean="0">
                <a:solidFill>
                  <a:schemeClr val="tx2"/>
                </a:solidFill>
                <a:latin typeface="+mn-lt"/>
              </a:rPr>
              <a:t>IIC</a:t>
            </a:r>
            <a:endParaRPr lang="en-US" sz="1800" dirty="0">
              <a:solidFill>
                <a:schemeClr val="tx2"/>
              </a:solidFill>
              <a:latin typeface="+mn-lt"/>
            </a:endParaRPr>
          </a:p>
        </p:txBody>
      </p:sp>
      <p:cxnSp>
        <p:nvCxnSpPr>
          <p:cNvPr id="21" name="Straight Arrow Connector 20"/>
          <p:cNvCxnSpPr/>
          <p:nvPr/>
        </p:nvCxnSpPr>
        <p:spPr>
          <a:xfrm>
            <a:off x="8403592"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931032"/>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Phase IIC</a:t>
            </a:r>
            <a:endParaRPr lang="en-US" dirty="0"/>
          </a:p>
        </p:txBody>
      </p:sp>
      <p:sp>
        <p:nvSpPr>
          <p:cNvPr id="3" name="Content Placeholder 2"/>
          <p:cNvSpPr>
            <a:spLocks noGrp="1"/>
          </p:cNvSpPr>
          <p:nvPr>
            <p:ph idx="1"/>
          </p:nvPr>
        </p:nvSpPr>
        <p:spPr/>
        <p:txBody>
          <a:bodyPr>
            <a:normAutofit/>
          </a:bodyPr>
          <a:lstStyle/>
          <a:p>
            <a:r>
              <a:rPr lang="en-US" sz="2000" dirty="0" smtClean="0"/>
              <a:t>Phase IIC awards are available under a Congressionally mandated Commercialization Assistance Pilot Program, 5 U.S.C. § 638(</a:t>
            </a:r>
            <a:r>
              <a:rPr lang="en-US" sz="2000" dirty="0" err="1" smtClean="0"/>
              <a:t>uu</a:t>
            </a:r>
            <a:r>
              <a:rPr lang="en-US" sz="2000" dirty="0" smtClean="0"/>
              <a:t>).  The program ends on September 30, 2022.  The intent of the program is reflected in the statutory considerations agencies must consider in making these awards:</a:t>
            </a:r>
          </a:p>
          <a:p>
            <a:pPr lvl="1"/>
            <a:r>
              <a:rPr lang="en-US" sz="1600" dirty="0" smtClean="0"/>
              <a:t>(</a:t>
            </a:r>
            <a:r>
              <a:rPr lang="en-US" sz="1600" dirty="0"/>
              <a:t>A) the extent to which such award could aid the eligible entity in commercializing the research funded under the eligible entity’s </a:t>
            </a:r>
            <a:r>
              <a:rPr lang="en-US" sz="1600" dirty="0" smtClean="0"/>
              <a:t>Phase </a:t>
            </a:r>
            <a:r>
              <a:rPr lang="en-US" sz="1600" dirty="0"/>
              <a:t>II program; </a:t>
            </a:r>
          </a:p>
          <a:p>
            <a:pPr lvl="1"/>
            <a:r>
              <a:rPr lang="en-US" sz="1600" dirty="0"/>
              <a:t>(B) whether the updated Phase II commercialization plan submitted </a:t>
            </a:r>
            <a:r>
              <a:rPr lang="en-US" sz="1600" dirty="0" smtClean="0"/>
              <a:t>with the application provides </a:t>
            </a:r>
            <a:r>
              <a:rPr lang="en-US" sz="1600" dirty="0"/>
              <a:t>a sound approach for establishing technical feasibility that could lead to commercialization of such research;</a:t>
            </a:r>
          </a:p>
          <a:p>
            <a:pPr lvl="1"/>
            <a:r>
              <a:rPr lang="en-US" sz="1600" dirty="0"/>
              <a:t>(C) whether the proposed activities to be conducted under such updated Phase II commercialization plan further improve the likelihood that such research will provide societal benefits; </a:t>
            </a:r>
          </a:p>
          <a:p>
            <a:pPr lvl="1"/>
            <a:r>
              <a:rPr lang="en-US" sz="1600" dirty="0"/>
              <a:t>(D) whether the small business concern has progressed satisfactorily in Phase II to justify receipt of a subsequent Phase II SBIR award; </a:t>
            </a:r>
          </a:p>
          <a:p>
            <a:pPr lvl="1"/>
            <a:r>
              <a:rPr lang="en-US" sz="1600" dirty="0"/>
              <a:t>(E) the expectations of the eligible third party investor that provides matching </a:t>
            </a:r>
            <a:r>
              <a:rPr lang="en-US" sz="1600" dirty="0" smtClean="0"/>
              <a:t>funding; </a:t>
            </a:r>
            <a:r>
              <a:rPr lang="en-US" sz="1600" dirty="0"/>
              <a:t>and </a:t>
            </a:r>
          </a:p>
          <a:p>
            <a:pPr lvl="1"/>
            <a:r>
              <a:rPr lang="en-US" sz="1600" dirty="0"/>
              <a:t>(F) the likelihood that the proposed activities to be conducted under such updated Phase II commercialization plan using matching funding provided by such eligible third-party investor will lead to commercial and societal benefit. </a:t>
            </a:r>
          </a:p>
          <a:p>
            <a:pPr lvl="1"/>
            <a:endParaRPr lang="en-US" sz="1600" dirty="0" smtClean="0"/>
          </a:p>
          <a:p>
            <a:endParaRPr lang="en-US" sz="20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3</a:t>
            </a:fld>
            <a:endParaRPr lang="en-US" dirty="0"/>
          </a:p>
        </p:txBody>
      </p:sp>
    </p:spTree>
    <p:extLst>
      <p:ext uri="{BB962C8B-B14F-4D97-AF65-F5344CB8AC3E}">
        <p14:creationId xmlns:p14="http://schemas.microsoft.com/office/powerpoint/2010/main" val="4141474750"/>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idx="1"/>
          </p:nvPr>
        </p:nvSpPr>
        <p:spPr/>
        <p:txBody>
          <a:bodyPr/>
          <a:lstStyle/>
          <a:p>
            <a:r>
              <a:rPr lang="en-US" dirty="0" smtClean="0"/>
              <a:t>A small business concern must meet the following eligibility criteria</a:t>
            </a:r>
            <a:r>
              <a:rPr lang="en-US" dirty="0" smtClean="0">
                <a:solidFill>
                  <a:srgbClr val="FF0000"/>
                </a:solidFill>
              </a:rPr>
              <a:t>:</a:t>
            </a:r>
          </a:p>
          <a:p>
            <a:pPr lvl="1"/>
            <a:r>
              <a:rPr lang="en-US" dirty="0" smtClean="0"/>
              <a:t>Have received an SBIR Phase II award and an SBIR Phase IIA or IIB award as specified in the FOA</a:t>
            </a:r>
          </a:p>
          <a:p>
            <a:pPr lvl="1"/>
            <a:r>
              <a:rPr lang="en-US" dirty="0" smtClean="0"/>
              <a:t>The SBIR Phase IIA or IIB award will typically have been issued two fiscal years prior to the time of eligibility for a Phase IIC award</a:t>
            </a:r>
          </a:p>
          <a:p>
            <a:pPr lvl="1"/>
            <a:r>
              <a:rPr lang="en-US" dirty="0" smtClean="0"/>
              <a:t>Please note that Phase IIC awards are limited by statute to the SBIR program. </a:t>
            </a:r>
            <a:r>
              <a:rPr lang="en-US" dirty="0"/>
              <a:t> </a:t>
            </a:r>
            <a:r>
              <a:rPr lang="en-US" dirty="0" smtClean="0"/>
              <a:t>No Phase IIC awards will be made under the STTR program.  Also to be eligible for Phase IIC your prior Phase II  and Phase IIA or IIB awards must be SBIR (not STTR) awards.    </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4</a:t>
            </a:fld>
            <a:endParaRPr lang="en-US" dirty="0"/>
          </a:p>
        </p:txBody>
      </p:sp>
    </p:spTree>
    <p:extLst>
      <p:ext uri="{BB962C8B-B14F-4D97-AF65-F5344CB8AC3E}">
        <p14:creationId xmlns:p14="http://schemas.microsoft.com/office/powerpoint/2010/main" val="3068251269"/>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1500036" y="1938457"/>
            <a:ext cx="8944989" cy="2709743"/>
            <a:chOff x="1500036" y="1938457"/>
            <a:chExt cx="8944989" cy="3672813"/>
          </a:xfrm>
        </p:grpSpPr>
        <p:cxnSp>
          <p:nvCxnSpPr>
            <p:cNvPr id="55" name="Straight Connector 54"/>
            <p:cNvCxnSpPr/>
            <p:nvPr/>
          </p:nvCxnSpPr>
          <p:spPr>
            <a:xfrm>
              <a:off x="1500036" y="2131361"/>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566966" y="2116757"/>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556001" y="2116756"/>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545036" y="2116755"/>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534071" y="2116754"/>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523106" y="2116753"/>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512141" y="2116752"/>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501176" y="2116751"/>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9490211" y="2116750"/>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0432325" y="2116749"/>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623762" y="1946695"/>
              <a:ext cx="818388" cy="461665"/>
            </a:xfrm>
            <a:prstGeom prst="rect">
              <a:avLst/>
            </a:prstGeom>
            <a:noFill/>
          </p:spPr>
          <p:txBody>
            <a:bodyPr wrap="square" rtlCol="0">
              <a:spAutoFit/>
            </a:bodyPr>
            <a:lstStyle/>
            <a:p>
              <a:pPr algn="ctr"/>
              <a:r>
                <a:rPr lang="en-US" dirty="0" smtClean="0">
                  <a:solidFill>
                    <a:srgbClr val="5B9BD5"/>
                  </a:solidFill>
                  <a:latin typeface="+mn-lt"/>
                </a:rPr>
                <a:t>1</a:t>
              </a:r>
              <a:endParaRPr lang="en-US" dirty="0">
                <a:solidFill>
                  <a:srgbClr val="5B9BD5"/>
                </a:solidFill>
                <a:latin typeface="+mn-lt"/>
              </a:endParaRPr>
            </a:p>
          </p:txBody>
        </p:sp>
        <p:sp>
          <p:nvSpPr>
            <p:cNvPr id="74" name="TextBox 73"/>
            <p:cNvSpPr txBox="1"/>
            <p:nvPr/>
          </p:nvSpPr>
          <p:spPr>
            <a:xfrm>
              <a:off x="2665978" y="1946695"/>
              <a:ext cx="818388" cy="461665"/>
            </a:xfrm>
            <a:prstGeom prst="rect">
              <a:avLst/>
            </a:prstGeom>
            <a:noFill/>
          </p:spPr>
          <p:txBody>
            <a:bodyPr wrap="square" rtlCol="0">
              <a:spAutoFit/>
            </a:bodyPr>
            <a:lstStyle/>
            <a:p>
              <a:pPr algn="ctr"/>
              <a:r>
                <a:rPr lang="en-US" dirty="0" smtClean="0">
                  <a:solidFill>
                    <a:srgbClr val="5B9BD5"/>
                  </a:solidFill>
                  <a:latin typeface="+mn-lt"/>
                </a:rPr>
                <a:t>2</a:t>
              </a:r>
              <a:endParaRPr lang="en-US" dirty="0">
                <a:solidFill>
                  <a:srgbClr val="5B9BD5"/>
                </a:solidFill>
                <a:latin typeface="+mn-lt"/>
              </a:endParaRPr>
            </a:p>
          </p:txBody>
        </p:sp>
        <p:sp>
          <p:nvSpPr>
            <p:cNvPr id="75" name="TextBox 74"/>
            <p:cNvSpPr txBox="1"/>
            <p:nvPr/>
          </p:nvSpPr>
          <p:spPr>
            <a:xfrm>
              <a:off x="3675242" y="1946695"/>
              <a:ext cx="818388" cy="461665"/>
            </a:xfrm>
            <a:prstGeom prst="rect">
              <a:avLst/>
            </a:prstGeom>
            <a:noFill/>
          </p:spPr>
          <p:txBody>
            <a:bodyPr wrap="square" rtlCol="0">
              <a:spAutoFit/>
            </a:bodyPr>
            <a:lstStyle/>
            <a:p>
              <a:pPr algn="ctr"/>
              <a:r>
                <a:rPr lang="en-US" dirty="0" smtClean="0">
                  <a:solidFill>
                    <a:srgbClr val="5B9BD5"/>
                  </a:solidFill>
                  <a:latin typeface="+mn-lt"/>
                </a:rPr>
                <a:t>3</a:t>
              </a:r>
              <a:endParaRPr lang="en-US" dirty="0">
                <a:solidFill>
                  <a:srgbClr val="5B9BD5"/>
                </a:solidFill>
                <a:latin typeface="+mn-lt"/>
              </a:endParaRPr>
            </a:p>
          </p:txBody>
        </p:sp>
        <p:sp>
          <p:nvSpPr>
            <p:cNvPr id="76" name="TextBox 75"/>
            <p:cNvSpPr txBox="1"/>
            <p:nvPr/>
          </p:nvSpPr>
          <p:spPr>
            <a:xfrm>
              <a:off x="4633328" y="1947890"/>
              <a:ext cx="818388" cy="461665"/>
            </a:xfrm>
            <a:prstGeom prst="rect">
              <a:avLst/>
            </a:prstGeom>
            <a:noFill/>
          </p:spPr>
          <p:txBody>
            <a:bodyPr wrap="square" rtlCol="0">
              <a:spAutoFit/>
            </a:bodyPr>
            <a:lstStyle/>
            <a:p>
              <a:pPr algn="ctr"/>
              <a:r>
                <a:rPr lang="en-US" dirty="0" smtClean="0">
                  <a:solidFill>
                    <a:srgbClr val="5B9BD5"/>
                  </a:solidFill>
                  <a:latin typeface="+mn-lt"/>
                </a:rPr>
                <a:t>4</a:t>
              </a:r>
              <a:endParaRPr lang="en-US" dirty="0">
                <a:solidFill>
                  <a:srgbClr val="5B9BD5"/>
                </a:solidFill>
                <a:latin typeface="+mn-lt"/>
              </a:endParaRPr>
            </a:p>
          </p:txBody>
        </p:sp>
        <p:sp>
          <p:nvSpPr>
            <p:cNvPr id="77" name="TextBox 76"/>
            <p:cNvSpPr txBox="1"/>
            <p:nvPr/>
          </p:nvSpPr>
          <p:spPr>
            <a:xfrm>
              <a:off x="5627868" y="1938457"/>
              <a:ext cx="818388" cy="461665"/>
            </a:xfrm>
            <a:prstGeom prst="rect">
              <a:avLst/>
            </a:prstGeom>
            <a:noFill/>
          </p:spPr>
          <p:txBody>
            <a:bodyPr wrap="square" rtlCol="0">
              <a:spAutoFit/>
            </a:bodyPr>
            <a:lstStyle/>
            <a:p>
              <a:pPr algn="ctr"/>
              <a:r>
                <a:rPr lang="en-US" dirty="0" smtClean="0">
                  <a:solidFill>
                    <a:srgbClr val="5B9BD5"/>
                  </a:solidFill>
                  <a:latin typeface="+mn-lt"/>
                </a:rPr>
                <a:t>5</a:t>
              </a:r>
              <a:endParaRPr lang="en-US" dirty="0">
                <a:solidFill>
                  <a:srgbClr val="5B9BD5"/>
                </a:solidFill>
                <a:latin typeface="+mn-lt"/>
              </a:endParaRPr>
            </a:p>
          </p:txBody>
        </p:sp>
        <p:sp>
          <p:nvSpPr>
            <p:cNvPr id="78" name="TextBox 77"/>
            <p:cNvSpPr txBox="1"/>
            <p:nvPr/>
          </p:nvSpPr>
          <p:spPr>
            <a:xfrm>
              <a:off x="6612423" y="1946695"/>
              <a:ext cx="818388" cy="461665"/>
            </a:xfrm>
            <a:prstGeom prst="rect">
              <a:avLst/>
            </a:prstGeom>
            <a:noFill/>
          </p:spPr>
          <p:txBody>
            <a:bodyPr wrap="square" rtlCol="0">
              <a:spAutoFit/>
            </a:bodyPr>
            <a:lstStyle/>
            <a:p>
              <a:pPr algn="ctr"/>
              <a:r>
                <a:rPr lang="en-US" dirty="0" smtClean="0">
                  <a:solidFill>
                    <a:srgbClr val="5B9BD5"/>
                  </a:solidFill>
                  <a:latin typeface="+mn-lt"/>
                </a:rPr>
                <a:t>6</a:t>
              </a:r>
              <a:endParaRPr lang="en-US" dirty="0">
                <a:solidFill>
                  <a:srgbClr val="5B9BD5"/>
                </a:solidFill>
                <a:latin typeface="+mn-lt"/>
              </a:endParaRPr>
            </a:p>
          </p:txBody>
        </p:sp>
        <p:sp>
          <p:nvSpPr>
            <p:cNvPr id="79" name="TextBox 78"/>
            <p:cNvSpPr txBox="1"/>
            <p:nvPr/>
          </p:nvSpPr>
          <p:spPr>
            <a:xfrm>
              <a:off x="7629919" y="1946695"/>
              <a:ext cx="818388" cy="461665"/>
            </a:xfrm>
            <a:prstGeom prst="rect">
              <a:avLst/>
            </a:prstGeom>
            <a:noFill/>
          </p:spPr>
          <p:txBody>
            <a:bodyPr wrap="square" rtlCol="0">
              <a:spAutoFit/>
            </a:bodyPr>
            <a:lstStyle/>
            <a:p>
              <a:pPr algn="ctr"/>
              <a:r>
                <a:rPr lang="en-US" dirty="0" smtClean="0">
                  <a:solidFill>
                    <a:srgbClr val="5B9BD5"/>
                  </a:solidFill>
                  <a:latin typeface="+mn-lt"/>
                </a:rPr>
                <a:t>7</a:t>
              </a:r>
              <a:endParaRPr lang="en-US" dirty="0">
                <a:solidFill>
                  <a:srgbClr val="5B9BD5"/>
                </a:solidFill>
                <a:latin typeface="+mn-lt"/>
              </a:endParaRPr>
            </a:p>
          </p:txBody>
        </p:sp>
        <p:sp>
          <p:nvSpPr>
            <p:cNvPr id="80" name="TextBox 79"/>
            <p:cNvSpPr txBox="1"/>
            <p:nvPr/>
          </p:nvSpPr>
          <p:spPr>
            <a:xfrm>
              <a:off x="8581527" y="1946695"/>
              <a:ext cx="818388" cy="461665"/>
            </a:xfrm>
            <a:prstGeom prst="rect">
              <a:avLst/>
            </a:prstGeom>
            <a:noFill/>
          </p:spPr>
          <p:txBody>
            <a:bodyPr wrap="square" rtlCol="0">
              <a:spAutoFit/>
            </a:bodyPr>
            <a:lstStyle/>
            <a:p>
              <a:pPr algn="ctr"/>
              <a:r>
                <a:rPr lang="en-US" dirty="0" smtClean="0">
                  <a:solidFill>
                    <a:srgbClr val="5B9BD5"/>
                  </a:solidFill>
                  <a:latin typeface="+mn-lt"/>
                </a:rPr>
                <a:t>8</a:t>
              </a:r>
              <a:endParaRPr lang="en-US" dirty="0">
                <a:solidFill>
                  <a:srgbClr val="5B9BD5"/>
                </a:solidFill>
                <a:latin typeface="+mn-lt"/>
              </a:endParaRPr>
            </a:p>
          </p:txBody>
        </p:sp>
        <p:sp>
          <p:nvSpPr>
            <p:cNvPr id="81" name="TextBox 80"/>
            <p:cNvSpPr txBox="1"/>
            <p:nvPr/>
          </p:nvSpPr>
          <p:spPr>
            <a:xfrm>
              <a:off x="9549476" y="1950811"/>
              <a:ext cx="818388" cy="461665"/>
            </a:xfrm>
            <a:prstGeom prst="rect">
              <a:avLst/>
            </a:prstGeom>
            <a:noFill/>
          </p:spPr>
          <p:txBody>
            <a:bodyPr wrap="square" rtlCol="0">
              <a:spAutoFit/>
            </a:bodyPr>
            <a:lstStyle/>
            <a:p>
              <a:pPr algn="ctr"/>
              <a:r>
                <a:rPr lang="en-US" dirty="0" smtClean="0">
                  <a:solidFill>
                    <a:srgbClr val="5B9BD5"/>
                  </a:solidFill>
                  <a:latin typeface="+mn-lt"/>
                </a:rPr>
                <a:t>9</a:t>
              </a:r>
              <a:endParaRPr lang="en-US" dirty="0">
                <a:solidFill>
                  <a:srgbClr val="5B9BD5"/>
                </a:solidFill>
                <a:latin typeface="+mn-lt"/>
              </a:endParaRPr>
            </a:p>
          </p:txBody>
        </p:sp>
      </p:grpSp>
      <p:sp>
        <p:nvSpPr>
          <p:cNvPr id="2" name="Title 1"/>
          <p:cNvSpPr>
            <a:spLocks noGrp="1"/>
          </p:cNvSpPr>
          <p:nvPr>
            <p:ph type="title"/>
          </p:nvPr>
        </p:nvSpPr>
        <p:spPr/>
        <p:txBody>
          <a:bodyPr>
            <a:normAutofit/>
          </a:bodyPr>
          <a:lstStyle/>
          <a:p>
            <a:r>
              <a:rPr lang="en-US" sz="3600" dirty="0" smtClean="0"/>
              <a:t>Phase IIC Timeline</a:t>
            </a:r>
            <a:endParaRPr lang="en-US" sz="36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5</a:t>
            </a:fld>
            <a:endParaRPr lang="en-US" dirty="0"/>
          </a:p>
        </p:txBody>
      </p:sp>
      <p:sp>
        <p:nvSpPr>
          <p:cNvPr id="5" name="Rectangle 4"/>
          <p:cNvSpPr/>
          <p:nvPr/>
        </p:nvSpPr>
        <p:spPr>
          <a:xfrm>
            <a:off x="1861022" y="3109260"/>
            <a:ext cx="875116"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prstClr val="black">
                    <a:lumMod val="65000"/>
                    <a:lumOff val="35000"/>
                  </a:prstClr>
                </a:solidFill>
              </a:rPr>
              <a:t>PHASE I</a:t>
            </a:r>
            <a:endParaRPr lang="en-US" sz="1600" i="1" dirty="0">
              <a:solidFill>
                <a:prstClr val="black">
                  <a:lumMod val="65000"/>
                  <a:lumOff val="35000"/>
                </a:prstClr>
              </a:solidFill>
            </a:endParaRPr>
          </a:p>
        </p:txBody>
      </p:sp>
      <p:sp>
        <p:nvSpPr>
          <p:cNvPr id="6" name="Rectangle 5"/>
          <p:cNvSpPr/>
          <p:nvPr/>
        </p:nvSpPr>
        <p:spPr>
          <a:xfrm>
            <a:off x="3093847" y="3111382"/>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prstClr val="black">
                    <a:lumMod val="65000"/>
                    <a:lumOff val="35000"/>
                  </a:prstClr>
                </a:solidFill>
              </a:rPr>
              <a:t>PHASE II</a:t>
            </a:r>
            <a:endParaRPr lang="en-US" sz="1600" i="1" dirty="0">
              <a:solidFill>
                <a:prstClr val="black">
                  <a:lumMod val="65000"/>
                  <a:lumOff val="35000"/>
                </a:prstClr>
              </a:solidFill>
            </a:endParaRPr>
          </a:p>
        </p:txBody>
      </p:sp>
      <p:sp>
        <p:nvSpPr>
          <p:cNvPr id="7" name="TextBox 6"/>
          <p:cNvSpPr txBox="1"/>
          <p:nvPr/>
        </p:nvSpPr>
        <p:spPr>
          <a:xfrm>
            <a:off x="5425893" y="1413275"/>
            <a:ext cx="818388" cy="461665"/>
          </a:xfrm>
          <a:prstGeom prst="rect">
            <a:avLst/>
          </a:prstGeom>
          <a:noFill/>
        </p:spPr>
        <p:txBody>
          <a:bodyPr wrap="square" rtlCol="0">
            <a:spAutoFit/>
          </a:bodyPr>
          <a:lstStyle/>
          <a:p>
            <a:pPr algn="ctr"/>
            <a:r>
              <a:rPr lang="en-US" dirty="0" smtClean="0">
                <a:solidFill>
                  <a:srgbClr val="5B9BD5"/>
                </a:solidFill>
                <a:latin typeface="+mn-lt"/>
              </a:rPr>
              <a:t>Year</a:t>
            </a:r>
            <a:endParaRPr lang="en-US" dirty="0">
              <a:solidFill>
                <a:srgbClr val="5B9BD5"/>
              </a:solidFill>
              <a:latin typeface="+mn-lt"/>
            </a:endParaRPr>
          </a:p>
        </p:txBody>
      </p:sp>
      <p:cxnSp>
        <p:nvCxnSpPr>
          <p:cNvPr id="8" name="Elbow Connector 7"/>
          <p:cNvCxnSpPr>
            <a:stCxn id="5" idx="3"/>
            <a:endCxn id="6" idx="1"/>
          </p:cNvCxnSpPr>
          <p:nvPr/>
        </p:nvCxnSpPr>
        <p:spPr>
          <a:xfrm>
            <a:off x="2736138" y="3275948"/>
            <a:ext cx="357709" cy="212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5976698" y="3723820"/>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a:t>
            </a:r>
            <a:r>
              <a:rPr lang="en-US" sz="1600" b="1" dirty="0" smtClean="0">
                <a:solidFill>
                  <a:prstClr val="black">
                    <a:lumMod val="65000"/>
                    <a:lumOff val="35000"/>
                  </a:prstClr>
                </a:solidFill>
              </a:rPr>
              <a:t>IIB</a:t>
            </a:r>
            <a:endParaRPr lang="en-US" sz="1600" i="1" dirty="0">
              <a:solidFill>
                <a:prstClr val="black">
                  <a:lumMod val="65000"/>
                  <a:lumOff val="35000"/>
                </a:prstClr>
              </a:solidFill>
            </a:endParaRPr>
          </a:p>
        </p:txBody>
      </p:sp>
      <p:sp>
        <p:nvSpPr>
          <p:cNvPr id="69" name="Rectangle 68"/>
          <p:cNvSpPr/>
          <p:nvPr/>
        </p:nvSpPr>
        <p:spPr>
          <a:xfrm>
            <a:off x="7953701" y="3723819"/>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a:t>
            </a:r>
            <a:r>
              <a:rPr lang="en-US" sz="1600" b="1" dirty="0" smtClean="0">
                <a:solidFill>
                  <a:prstClr val="black">
                    <a:lumMod val="65000"/>
                    <a:lumOff val="35000"/>
                  </a:prstClr>
                </a:solidFill>
              </a:rPr>
              <a:t>IIC</a:t>
            </a:r>
            <a:endParaRPr lang="en-US" sz="1600" i="1" dirty="0">
              <a:solidFill>
                <a:prstClr val="black">
                  <a:lumMod val="65000"/>
                  <a:lumOff val="35000"/>
                </a:prstClr>
              </a:solidFill>
            </a:endParaRPr>
          </a:p>
        </p:txBody>
      </p:sp>
      <p:cxnSp>
        <p:nvCxnSpPr>
          <p:cNvPr id="54" name="Elbow Connector 53"/>
          <p:cNvCxnSpPr>
            <a:stCxn id="66" idx="1"/>
            <a:endCxn id="68" idx="1"/>
          </p:cNvCxnSpPr>
          <p:nvPr/>
        </p:nvCxnSpPr>
        <p:spPr>
          <a:xfrm rot="10800000" flipH="1" flipV="1">
            <a:off x="5083250" y="3284186"/>
            <a:ext cx="893447" cy="606322"/>
          </a:xfrm>
          <a:prstGeom prst="bentConnector3">
            <a:avLst>
              <a:gd name="adj1" fmla="val -1613"/>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083251" y="3117498"/>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a:t>
            </a:r>
            <a:r>
              <a:rPr lang="en-US" sz="1600" b="1" dirty="0" smtClean="0">
                <a:solidFill>
                  <a:prstClr val="black">
                    <a:lumMod val="65000"/>
                    <a:lumOff val="35000"/>
                  </a:prstClr>
                </a:solidFill>
              </a:rPr>
              <a:t>IIA or IIB</a:t>
            </a:r>
            <a:endParaRPr lang="en-US" sz="1600" i="1" dirty="0">
              <a:solidFill>
                <a:prstClr val="black">
                  <a:lumMod val="65000"/>
                  <a:lumOff val="35000"/>
                </a:prstClr>
              </a:solidFill>
            </a:endParaRPr>
          </a:p>
        </p:txBody>
      </p:sp>
      <p:sp>
        <p:nvSpPr>
          <p:cNvPr id="10" name="TextBox 9"/>
          <p:cNvSpPr txBox="1"/>
          <p:nvPr/>
        </p:nvSpPr>
        <p:spPr>
          <a:xfrm>
            <a:off x="1219200" y="4801985"/>
            <a:ext cx="9802964" cy="707886"/>
          </a:xfrm>
          <a:prstGeom prst="rect">
            <a:avLst/>
          </a:prstGeom>
          <a:noFill/>
        </p:spPr>
        <p:txBody>
          <a:bodyPr wrap="square" rtlCol="0">
            <a:spAutoFit/>
          </a:bodyPr>
          <a:lstStyle/>
          <a:p>
            <a:r>
              <a:rPr lang="en-US" sz="2000" dirty="0" smtClean="0">
                <a:latin typeface="+mn-lt"/>
              </a:rPr>
              <a:t>Phase IIC follows a Phase IIA or Phase IIB award.  There will be only one opportunity to apply for Phase IIC--two years after you applied for your Phase IIA or Phase IIB award</a:t>
            </a:r>
            <a:endParaRPr lang="en-US" sz="2000" dirty="0">
              <a:latin typeface="+mn-lt"/>
            </a:endParaRPr>
          </a:p>
        </p:txBody>
      </p:sp>
      <p:sp>
        <p:nvSpPr>
          <p:cNvPr id="67" name="Rectangle 66"/>
          <p:cNvSpPr/>
          <p:nvPr/>
        </p:nvSpPr>
        <p:spPr>
          <a:xfrm>
            <a:off x="7064417" y="3115376"/>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a:t>
            </a:r>
            <a:r>
              <a:rPr lang="en-US" sz="1600" b="1" dirty="0" smtClean="0">
                <a:solidFill>
                  <a:prstClr val="black">
                    <a:lumMod val="65000"/>
                    <a:lumOff val="35000"/>
                  </a:prstClr>
                </a:solidFill>
              </a:rPr>
              <a:t>IIC</a:t>
            </a:r>
            <a:endParaRPr lang="en-US" sz="1600" i="1" dirty="0">
              <a:solidFill>
                <a:prstClr val="black">
                  <a:lumMod val="65000"/>
                  <a:lumOff val="35000"/>
                </a:prstClr>
              </a:solidFill>
            </a:endParaRPr>
          </a:p>
        </p:txBody>
      </p:sp>
    </p:spTree>
    <p:extLst>
      <p:ext uri="{BB962C8B-B14F-4D97-AF65-F5344CB8AC3E}">
        <p14:creationId xmlns:p14="http://schemas.microsoft.com/office/powerpoint/2010/main" val="805777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Funds</a:t>
            </a:r>
            <a:endParaRPr lang="en-US" dirty="0"/>
          </a:p>
        </p:txBody>
      </p:sp>
      <p:sp>
        <p:nvSpPr>
          <p:cNvPr id="3" name="Content Placeholder 2"/>
          <p:cNvSpPr>
            <a:spLocks noGrp="1"/>
          </p:cNvSpPr>
          <p:nvPr>
            <p:ph idx="1"/>
          </p:nvPr>
        </p:nvSpPr>
        <p:spPr/>
        <p:txBody>
          <a:bodyPr>
            <a:normAutofit/>
          </a:bodyPr>
          <a:lstStyle/>
          <a:p>
            <a:r>
              <a:rPr lang="en-US" sz="2000" dirty="0" smtClean="0"/>
              <a:t>A Phase IIC award requires that the applicant has matching funds (excluding </a:t>
            </a:r>
            <a:r>
              <a:rPr lang="en-US" sz="2000" dirty="0"/>
              <a:t>any fees collected by the </a:t>
            </a:r>
            <a:r>
              <a:rPr lang="en-US" sz="2000" dirty="0" smtClean="0"/>
              <a:t>small business concern receiving the Phase IIC award) equal to the amount of the Phase IIC award.  </a:t>
            </a:r>
          </a:p>
          <a:p>
            <a:r>
              <a:rPr lang="en-US" sz="2000" dirty="0" smtClean="0"/>
              <a:t>The matching funds must be from an eligible third party investor</a:t>
            </a:r>
          </a:p>
          <a:p>
            <a:pPr lvl="1"/>
            <a:r>
              <a:rPr lang="en-US" sz="1800" dirty="0" smtClean="0"/>
              <a:t>The </a:t>
            </a:r>
            <a:r>
              <a:rPr lang="en-US" sz="1800" dirty="0"/>
              <a:t>term ‘eligible third-party investor’ means a small business concern other than an eligible entity, a venture capital firm, an individual investor, a non-SBIR Federal, State or local government, or any combination </a:t>
            </a:r>
            <a:r>
              <a:rPr lang="en-US" sz="1800" dirty="0" smtClean="0"/>
              <a:t>thereof.</a:t>
            </a:r>
          </a:p>
          <a:p>
            <a:pPr lvl="2"/>
            <a:r>
              <a:rPr lang="en-US" sz="1600" dirty="0" smtClean="0"/>
              <a:t>Please note that </a:t>
            </a:r>
            <a:r>
              <a:rPr lang="en-US" sz="1600" u="sng" dirty="0" smtClean="0"/>
              <a:t>SBIR/STTR Phase I, II, or III funding from a Federal agency may not be used as matching funds</a:t>
            </a:r>
            <a:r>
              <a:rPr lang="en-US" sz="1600" dirty="0" smtClean="0"/>
              <a:t>.  </a:t>
            </a:r>
          </a:p>
          <a:p>
            <a:r>
              <a:rPr lang="en-US" sz="2000" dirty="0" smtClean="0"/>
              <a:t>The following types of funding do not qualify as matching funds</a:t>
            </a:r>
            <a:r>
              <a:rPr lang="en-US" sz="2000" dirty="0" smtClean="0">
                <a:solidFill>
                  <a:srgbClr val="FF0000"/>
                </a:solidFill>
              </a:rPr>
              <a:t>:</a:t>
            </a:r>
          </a:p>
          <a:p>
            <a:pPr lvl="1"/>
            <a:r>
              <a:rPr lang="en-US" sz="1800" dirty="0" smtClean="0"/>
              <a:t>The </a:t>
            </a:r>
            <a:r>
              <a:rPr lang="en-US" sz="1800" dirty="0"/>
              <a:t>eligible entity’s internal research and development funds. </a:t>
            </a:r>
          </a:p>
          <a:p>
            <a:pPr lvl="1"/>
            <a:r>
              <a:rPr lang="en-US" sz="1800" dirty="0" smtClean="0"/>
              <a:t>Funding </a:t>
            </a:r>
            <a:r>
              <a:rPr lang="en-US" sz="1800" dirty="0"/>
              <a:t>in forms other than cash, such as in-kind or other intangible assets. </a:t>
            </a:r>
          </a:p>
          <a:p>
            <a:pPr lvl="1"/>
            <a:r>
              <a:rPr lang="en-US" sz="1800" dirty="0" smtClean="0"/>
              <a:t>Funding </a:t>
            </a:r>
            <a:r>
              <a:rPr lang="en-US" sz="1800" dirty="0"/>
              <a:t>from the owners of the eligible entity, or the family members or affiliates of such owners. </a:t>
            </a:r>
          </a:p>
          <a:p>
            <a:pPr lvl="1"/>
            <a:r>
              <a:rPr lang="en-US" sz="1800" dirty="0" smtClean="0"/>
              <a:t>Funding </a:t>
            </a:r>
            <a:r>
              <a:rPr lang="en-US" sz="1800" dirty="0"/>
              <a:t>attained through loans or other forms of debt obligations. </a:t>
            </a:r>
          </a:p>
          <a:p>
            <a:pPr lvl="1"/>
            <a:endParaRPr lang="en-US" sz="18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6</a:t>
            </a:fld>
            <a:endParaRPr lang="en-US" dirty="0"/>
          </a:p>
        </p:txBody>
      </p:sp>
    </p:spTree>
    <p:extLst>
      <p:ext uri="{BB962C8B-B14F-4D97-AF65-F5344CB8AC3E}">
        <p14:creationId xmlns:p14="http://schemas.microsoft.com/office/powerpoint/2010/main" val="853097276"/>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Funds (cont.)</a:t>
            </a:r>
            <a:endParaRPr lang="en-US" dirty="0"/>
          </a:p>
        </p:txBody>
      </p:sp>
      <p:sp>
        <p:nvSpPr>
          <p:cNvPr id="3" name="Content Placeholder 2"/>
          <p:cNvSpPr>
            <a:spLocks noGrp="1"/>
          </p:cNvSpPr>
          <p:nvPr>
            <p:ph idx="1"/>
          </p:nvPr>
        </p:nvSpPr>
        <p:spPr/>
        <p:txBody>
          <a:bodyPr>
            <a:normAutofit/>
          </a:bodyPr>
          <a:lstStyle/>
          <a:p>
            <a:r>
              <a:rPr lang="en-US" sz="2000" dirty="0" smtClean="0"/>
              <a:t>When do the matching funds need to be available?</a:t>
            </a:r>
          </a:p>
          <a:p>
            <a:pPr lvl="1"/>
            <a:r>
              <a:rPr lang="en-US" sz="1800" dirty="0" smtClean="0"/>
              <a:t>The small business concern must have the total amount of the matching funds available for expenditure at the grant start date listed in the FOA.  A small business concern that fails to meet this requirement is ineligible for award.  A commitment from a third party to provide future matching funds is not acceptable.  </a:t>
            </a:r>
          </a:p>
          <a:p>
            <a:r>
              <a:rPr lang="en-US" sz="2000" dirty="0" smtClean="0"/>
              <a:t>When must the matching funds be expended?</a:t>
            </a:r>
          </a:p>
          <a:p>
            <a:pPr lvl="1"/>
            <a:r>
              <a:rPr lang="en-US" sz="1800" dirty="0" smtClean="0"/>
              <a:t>The matching funds must be expended during the period of performance of the Phase IIC award.</a:t>
            </a:r>
          </a:p>
          <a:p>
            <a:pPr lvl="1"/>
            <a:r>
              <a:rPr lang="en-US" sz="1800" dirty="0" smtClean="0"/>
              <a:t>Failure to expend the full amount of the matching funds will reduce the amount of award funding correspondingly, and DOE may take other remedies.</a:t>
            </a:r>
          </a:p>
          <a:p>
            <a:r>
              <a:rPr lang="en-US" sz="2000" dirty="0" smtClean="0"/>
              <a:t>Will a no cost extension be available for a Phase IIC award</a:t>
            </a:r>
            <a:r>
              <a:rPr lang="en-US" sz="2000" strike="sngStrike" dirty="0" smtClean="0"/>
              <a:t>s</a:t>
            </a:r>
            <a:r>
              <a:rPr lang="en-US" sz="2000" dirty="0" smtClean="0"/>
              <a:t>?</a:t>
            </a:r>
          </a:p>
          <a:p>
            <a:pPr lvl="1"/>
            <a:r>
              <a:rPr lang="en-US" sz="1800" dirty="0" smtClean="0"/>
              <a:t>Yes, but only if the award funding has not been fully expended at the end of the initial period of performance of the Phase IIC award.  </a:t>
            </a:r>
          </a:p>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7</a:t>
            </a:fld>
            <a:endParaRPr lang="en-US" dirty="0"/>
          </a:p>
        </p:txBody>
      </p:sp>
    </p:spTree>
    <p:extLst>
      <p:ext uri="{BB962C8B-B14F-4D97-AF65-F5344CB8AC3E}">
        <p14:creationId xmlns:p14="http://schemas.microsoft.com/office/powerpoint/2010/main" val="3513651298"/>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for Phase IIC Awards</a:t>
            </a:r>
            <a:endParaRPr lang="en-US" dirty="0"/>
          </a:p>
        </p:txBody>
      </p:sp>
      <p:sp>
        <p:nvSpPr>
          <p:cNvPr id="3" name="Content Placeholder 2"/>
          <p:cNvSpPr>
            <a:spLocks noGrp="1"/>
          </p:cNvSpPr>
          <p:nvPr>
            <p:ph idx="1"/>
          </p:nvPr>
        </p:nvSpPr>
        <p:spPr/>
        <p:txBody>
          <a:bodyPr>
            <a:normAutofit/>
          </a:bodyPr>
          <a:lstStyle/>
          <a:p>
            <a:r>
              <a:rPr lang="en-US" sz="2000" dirty="0"/>
              <a:t>Maximum Award </a:t>
            </a:r>
            <a:r>
              <a:rPr lang="en-US" sz="2000" dirty="0" smtClean="0"/>
              <a:t>Amount and Duration</a:t>
            </a:r>
            <a:endParaRPr lang="en-US" sz="2000" dirty="0"/>
          </a:p>
          <a:p>
            <a:pPr lvl="1"/>
            <a:r>
              <a:rPr lang="en-US" sz="1600" dirty="0"/>
              <a:t>$1,100,000, up to 2 years  </a:t>
            </a:r>
            <a:r>
              <a:rPr lang="en-US" sz="1600" dirty="0" smtClean="0">
                <a:solidFill>
                  <a:srgbClr val="00B050"/>
                </a:solidFill>
              </a:rPr>
              <a:t> </a:t>
            </a:r>
            <a:endParaRPr lang="en-US" sz="1600" dirty="0">
              <a:solidFill>
                <a:srgbClr val="00B050"/>
              </a:solidFill>
            </a:endParaRPr>
          </a:p>
          <a:p>
            <a:pPr lvl="1"/>
            <a:r>
              <a:rPr lang="en-US" sz="1600" dirty="0"/>
              <a:t>Award amounts and duration require justification</a:t>
            </a:r>
          </a:p>
          <a:p>
            <a:r>
              <a:rPr lang="en-US" sz="2000" dirty="0"/>
              <a:t>Available Funding</a:t>
            </a:r>
          </a:p>
          <a:p>
            <a:pPr lvl="1"/>
            <a:r>
              <a:rPr lang="en-US" sz="1600" dirty="0"/>
              <a:t>Is there separate funding </a:t>
            </a:r>
            <a:r>
              <a:rPr lang="en-US" sz="1600" dirty="0" smtClean="0"/>
              <a:t>for the Phase IIC awards? </a:t>
            </a:r>
            <a:endParaRPr lang="en-US" sz="1600" dirty="0"/>
          </a:p>
          <a:p>
            <a:pPr lvl="2"/>
            <a:r>
              <a:rPr lang="en-US" sz="1400" dirty="0"/>
              <a:t>NO.  </a:t>
            </a:r>
            <a:r>
              <a:rPr lang="en-US" sz="1400" dirty="0" smtClean="0"/>
              <a:t>Second Phase </a:t>
            </a:r>
            <a:r>
              <a:rPr lang="en-US" sz="1400" dirty="0"/>
              <a:t>II </a:t>
            </a:r>
            <a:r>
              <a:rPr lang="en-US" sz="1400" dirty="0" smtClean="0"/>
              <a:t>award funding </a:t>
            </a:r>
            <a:r>
              <a:rPr lang="en-US" sz="1400" dirty="0"/>
              <a:t>is obtained from DOE SBIR &amp; STTR allocations used to make Phase I &amp; II </a:t>
            </a:r>
            <a:r>
              <a:rPr lang="en-US" sz="1400" dirty="0" smtClean="0"/>
              <a:t>awards</a:t>
            </a:r>
          </a:p>
          <a:p>
            <a:pPr lvl="1"/>
            <a:r>
              <a:rPr lang="en-US" sz="1600" dirty="0" smtClean="0"/>
              <a:t>Is there a maximum amount of funding that can be used for Phase IIC awards?</a:t>
            </a:r>
          </a:p>
          <a:p>
            <a:pPr lvl="2"/>
            <a:r>
              <a:rPr lang="en-US" sz="1400" dirty="0" smtClean="0"/>
              <a:t>YES.  An agency may not use more than 5 percent of its SBIR funding for Phase IIC awards  </a:t>
            </a:r>
            <a:endParaRPr lang="en-US" sz="1400" dirty="0"/>
          </a:p>
          <a:p>
            <a:r>
              <a:rPr lang="en-US" sz="2000" dirty="0"/>
              <a:t>Number of Awards</a:t>
            </a:r>
          </a:p>
          <a:p>
            <a:pPr lvl="1"/>
            <a:r>
              <a:rPr lang="en-US" sz="1600" dirty="0"/>
              <a:t>There is no target number of awards for </a:t>
            </a:r>
            <a:r>
              <a:rPr lang="en-US" sz="1600" dirty="0" smtClean="0"/>
              <a:t>Phase IIC</a:t>
            </a:r>
            <a:endParaRPr lang="en-US" sz="1600" dirty="0"/>
          </a:p>
          <a:p>
            <a:pPr lvl="1"/>
            <a:r>
              <a:rPr lang="en-US" sz="1600" dirty="0"/>
              <a:t>The number </a:t>
            </a:r>
            <a:r>
              <a:rPr lang="en-US" sz="1600" dirty="0" smtClean="0"/>
              <a:t>of awards will </a:t>
            </a:r>
            <a:r>
              <a:rPr lang="en-US" sz="1600" dirty="0"/>
              <a:t>depend on the number and quality of applications received under the </a:t>
            </a:r>
            <a:r>
              <a:rPr lang="en-US" sz="1600" dirty="0" smtClean="0"/>
              <a:t>FOA</a:t>
            </a:r>
            <a:endParaRPr lang="en-US" sz="16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8</a:t>
            </a:fld>
            <a:endParaRPr lang="en-US" dirty="0"/>
          </a:p>
        </p:txBody>
      </p:sp>
    </p:spTree>
    <p:extLst>
      <p:ext uri="{BB962C8B-B14F-4D97-AF65-F5344CB8AC3E}">
        <p14:creationId xmlns:p14="http://schemas.microsoft.com/office/powerpoint/2010/main" val="2337407121"/>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Criteria</a:t>
            </a:r>
            <a:endParaRPr lang="en-US" dirty="0"/>
          </a:p>
        </p:txBody>
      </p:sp>
      <p:sp>
        <p:nvSpPr>
          <p:cNvPr id="3" name="Content Placeholder 2"/>
          <p:cNvSpPr>
            <a:spLocks noGrp="1"/>
          </p:cNvSpPr>
          <p:nvPr>
            <p:ph idx="1"/>
          </p:nvPr>
        </p:nvSpPr>
        <p:spPr/>
        <p:txBody>
          <a:bodyPr>
            <a:normAutofit/>
          </a:bodyPr>
          <a:lstStyle/>
          <a:p>
            <a:r>
              <a:rPr lang="en-US" sz="2000" dirty="0" smtClean="0"/>
              <a:t>Phase IIC  review criteria and weighting is identical to Phase IIB, with increased emphasis on project impact </a:t>
            </a:r>
            <a:endParaRPr lang="en-US" sz="1600" dirty="0"/>
          </a:p>
          <a:p>
            <a:pPr lvl="2"/>
            <a:endParaRPr lang="en-US" sz="1200" dirty="0"/>
          </a:p>
          <a:p>
            <a:pPr lvl="3"/>
            <a:endParaRPr lang="en-US" sz="1100" dirty="0"/>
          </a:p>
          <a:p>
            <a:pPr lvl="1"/>
            <a:endParaRPr lang="en-US" sz="1600" dirty="0"/>
          </a:p>
          <a:p>
            <a:pPr lvl="1"/>
            <a:endParaRPr lang="en-US" sz="1600" dirty="0"/>
          </a:p>
          <a:p>
            <a:pPr lvl="1"/>
            <a:endParaRPr lang="en-US" sz="1600" dirty="0"/>
          </a:p>
          <a:p>
            <a:pPr marL="457200" lvl="1" indent="0">
              <a:buNone/>
            </a:pPr>
            <a:endParaRPr lang="en-US" sz="1600" dirty="0"/>
          </a:p>
          <a:p>
            <a:pPr lvl="1"/>
            <a:endParaRPr lang="en-US" sz="16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9</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467290959"/>
              </p:ext>
            </p:extLst>
          </p:nvPr>
        </p:nvGraphicFramePr>
        <p:xfrm>
          <a:off x="2514600" y="2438400"/>
          <a:ext cx="7010400" cy="1104900"/>
        </p:xfrm>
        <a:graphic>
          <a:graphicData uri="http://schemas.openxmlformats.org/drawingml/2006/table">
            <a:tbl>
              <a:tblPr>
                <a:tableStyleId>{69CF1AB2-1976-4502-BF36-3FF5EA218861}</a:tableStyleId>
              </a:tblPr>
              <a:tblGrid>
                <a:gridCol w="1371600"/>
                <a:gridCol w="2209800"/>
                <a:gridCol w="2362200"/>
                <a:gridCol w="1066800"/>
              </a:tblGrid>
              <a:tr h="295275">
                <a:tc>
                  <a:txBody>
                    <a:bodyPr/>
                    <a:lstStyle/>
                    <a:p>
                      <a:pPr algn="ctr" fontAlgn="b"/>
                      <a:r>
                        <a:rPr lang="en-US" sz="1400" b="1" u="none" strike="noStrike" dirty="0">
                          <a:effectLst/>
                        </a:rPr>
                        <a:t>Award  </a:t>
                      </a:r>
                      <a:endParaRPr lang="en-US" sz="1400" b="1" i="0" u="none" strike="noStrike" dirty="0">
                        <a:solidFill>
                          <a:srgbClr val="1F497D"/>
                        </a:solidFill>
                        <a:effectLst/>
                        <a:latin typeface="Calibri"/>
                      </a:endParaRPr>
                    </a:p>
                  </a:txBody>
                  <a:tcPr marL="9525" marR="9525" marT="9525" marB="0" anchor="b"/>
                </a:tc>
                <a:tc>
                  <a:txBody>
                    <a:bodyPr/>
                    <a:lstStyle/>
                    <a:p>
                      <a:pPr algn="ctr" fontAlgn="b"/>
                      <a:r>
                        <a:rPr lang="en-US" sz="1400" b="1" u="none" strike="noStrike" dirty="0">
                          <a:effectLst/>
                        </a:rPr>
                        <a:t>Strength of the Scientific/Technical Approach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400" b="1" u="none" strike="noStrike" dirty="0">
                          <a:effectLst/>
                        </a:rPr>
                        <a:t>Ability to Carry Out the Project in a Cost Effective Manner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400" b="1" u="none" strike="noStrike" dirty="0" smtClean="0">
                          <a:solidFill>
                            <a:schemeClr val="tx1"/>
                          </a:solidFill>
                          <a:effectLst/>
                        </a:rPr>
                        <a:t>Project Impact </a:t>
                      </a:r>
                      <a:endParaRPr lang="en-US" sz="1400" b="1" i="0" u="none" strike="noStrike" dirty="0">
                        <a:solidFill>
                          <a:schemeClr val="tx1"/>
                        </a:solidFill>
                        <a:effectLst/>
                        <a:latin typeface="Arial Narrow"/>
                      </a:endParaRPr>
                    </a:p>
                  </a:txBody>
                  <a:tcPr marL="9525" marR="9525" marT="9525" marB="0" anchor="b"/>
                </a:tc>
              </a:tr>
              <a:tr h="190500">
                <a:tc>
                  <a:txBody>
                    <a:bodyPr/>
                    <a:lstStyle/>
                    <a:p>
                      <a:pPr algn="l" fontAlgn="b"/>
                      <a:r>
                        <a:rPr lang="en-US" sz="1400" u="none" strike="noStrike" dirty="0">
                          <a:effectLst/>
                        </a:rPr>
                        <a:t>Phase II, Phase IIA</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dirty="0">
                          <a:effectLst/>
                        </a:rPr>
                        <a:t>1/3</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1F497D"/>
                        </a:solidFill>
                        <a:effectLst/>
                        <a:latin typeface="Calibri"/>
                      </a:endParaRPr>
                    </a:p>
                  </a:txBody>
                  <a:tcPr marL="9525" marR="9525" marT="9525" marB="0" anchor="b"/>
                </a:tc>
              </a:tr>
              <a:tr h="190500">
                <a:tc>
                  <a:txBody>
                    <a:bodyPr/>
                    <a:lstStyle/>
                    <a:p>
                      <a:pPr algn="l" fontAlgn="b"/>
                      <a:r>
                        <a:rPr lang="en-US" sz="1400" u="none" strike="noStrike" dirty="0">
                          <a:solidFill>
                            <a:schemeClr val="tx1"/>
                          </a:solidFill>
                          <a:effectLst/>
                        </a:rPr>
                        <a:t>Phase IIB </a:t>
                      </a:r>
                      <a:endParaRPr lang="en-US" sz="1400" b="0" i="0" u="none" strike="noStrike" dirty="0">
                        <a:solidFill>
                          <a:schemeClr val="tx1"/>
                        </a:solidFill>
                        <a:effectLst/>
                        <a:latin typeface="Calibri"/>
                      </a:endParaRPr>
                    </a:p>
                  </a:txBody>
                  <a:tcPr marL="9525" marR="9525" marT="9525" marB="0" anchor="b"/>
                </a:tc>
                <a:tc>
                  <a:txBody>
                    <a:bodyPr/>
                    <a:lstStyle/>
                    <a:p>
                      <a:pPr algn="ctr" fontAlgn="b"/>
                      <a:r>
                        <a:rPr lang="en-US" sz="1400" u="none" strike="noStrike" dirty="0">
                          <a:solidFill>
                            <a:schemeClr val="tx1"/>
                          </a:solidFill>
                          <a:effectLst/>
                        </a:rPr>
                        <a:t>1/4</a:t>
                      </a:r>
                      <a:endParaRPr lang="en-US" sz="1400" b="0" i="0" u="none" strike="noStrike" dirty="0">
                        <a:solidFill>
                          <a:schemeClr val="tx1"/>
                        </a:solidFill>
                        <a:effectLst/>
                        <a:latin typeface="Calibri"/>
                      </a:endParaRPr>
                    </a:p>
                  </a:txBody>
                  <a:tcPr marL="9525" marR="9525" marT="9525" marB="0" anchor="b"/>
                </a:tc>
                <a:tc>
                  <a:txBody>
                    <a:bodyPr/>
                    <a:lstStyle/>
                    <a:p>
                      <a:pPr algn="ctr" fontAlgn="b"/>
                      <a:r>
                        <a:rPr lang="en-US" sz="1400" u="none" strike="noStrike" dirty="0">
                          <a:solidFill>
                            <a:schemeClr val="tx1"/>
                          </a:solidFill>
                          <a:effectLst/>
                        </a:rPr>
                        <a:t>1/4</a:t>
                      </a:r>
                      <a:endParaRPr lang="en-US" sz="1400" b="0" i="0" u="none" strike="noStrike" dirty="0">
                        <a:solidFill>
                          <a:schemeClr val="tx1"/>
                        </a:solidFill>
                        <a:effectLst/>
                        <a:latin typeface="Calibri"/>
                      </a:endParaRPr>
                    </a:p>
                  </a:txBody>
                  <a:tcPr marL="9525" marR="9525" marT="9525" marB="0" anchor="b"/>
                </a:tc>
                <a:tc>
                  <a:txBody>
                    <a:bodyPr/>
                    <a:lstStyle/>
                    <a:p>
                      <a:pPr algn="ctr" fontAlgn="b"/>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b"/>
                </a:tc>
              </a:tr>
              <a:tr h="190500">
                <a:tc>
                  <a:txBody>
                    <a:bodyPr/>
                    <a:lstStyle/>
                    <a:p>
                      <a:pPr algn="l" fontAlgn="b"/>
                      <a:r>
                        <a:rPr lang="en-US" sz="1400" b="0" i="0" u="none" strike="noStrike" dirty="0" smtClean="0">
                          <a:solidFill>
                            <a:schemeClr val="tx1"/>
                          </a:solidFill>
                          <a:effectLst/>
                          <a:latin typeface="Calibri"/>
                        </a:rPr>
                        <a:t>Phase IIC </a:t>
                      </a:r>
                      <a:endParaRPr lang="en-US" sz="1400" b="0" i="0" u="none" strike="noStrike" dirty="0">
                        <a:solidFill>
                          <a:schemeClr val="tx1"/>
                        </a:solidFill>
                        <a:effectLst/>
                        <a:latin typeface="Calibri"/>
                      </a:endParaRPr>
                    </a:p>
                  </a:txBody>
                  <a:tcPr marL="9525" marR="9525" marT="9525" marB="0" anchor="b"/>
                </a:tc>
                <a:tc>
                  <a:txBody>
                    <a:bodyPr/>
                    <a:lstStyle/>
                    <a:p>
                      <a:pPr algn="ctr" fontAlgn="b"/>
                      <a:r>
                        <a:rPr lang="en-US" sz="1400" b="0" i="0" u="none" strike="noStrike" dirty="0" smtClean="0">
                          <a:solidFill>
                            <a:schemeClr val="tx1"/>
                          </a:solidFill>
                          <a:effectLst/>
                          <a:latin typeface="Calibri"/>
                        </a:rPr>
                        <a:t>1/4</a:t>
                      </a:r>
                      <a:endParaRPr lang="en-US" sz="1400" b="0" i="0" u="none" strike="noStrike" dirty="0">
                        <a:solidFill>
                          <a:schemeClr val="tx1"/>
                        </a:solidFill>
                        <a:effectLst/>
                        <a:latin typeface="Calibri"/>
                      </a:endParaRPr>
                    </a:p>
                  </a:txBody>
                  <a:tcPr marL="9525" marR="9525" marT="9525" marB="0" anchor="b"/>
                </a:tc>
                <a:tc>
                  <a:txBody>
                    <a:bodyPr/>
                    <a:lstStyle/>
                    <a:p>
                      <a:pPr algn="ctr" fontAlgn="b"/>
                      <a:r>
                        <a:rPr lang="en-US" sz="1400" b="0" i="0" u="none" strike="noStrike" dirty="0" smtClean="0">
                          <a:solidFill>
                            <a:schemeClr val="tx1"/>
                          </a:solidFill>
                          <a:effectLst/>
                          <a:latin typeface="Calibri"/>
                        </a:rPr>
                        <a:t>1/4</a:t>
                      </a:r>
                      <a:endParaRPr lang="en-US" sz="1400" b="0" i="0" u="none" strike="noStrike" dirty="0">
                        <a:solidFill>
                          <a:schemeClr val="tx1"/>
                        </a:solidFill>
                        <a:effectLst/>
                        <a:latin typeface="Calibri"/>
                      </a:endParaRPr>
                    </a:p>
                  </a:txBody>
                  <a:tcPr marL="9525" marR="9525" marT="9525" marB="0" anchor="b"/>
                </a:tc>
                <a:tc>
                  <a:txBody>
                    <a:bodyPr/>
                    <a:lstStyle/>
                    <a:p>
                      <a:pPr algn="ctr" fontAlgn="b"/>
                      <a:r>
                        <a:rPr lang="en-US" sz="1400" b="1" i="0" u="none" strike="noStrike" dirty="0" smtClean="0">
                          <a:solidFill>
                            <a:schemeClr val="tx1"/>
                          </a:solidFill>
                          <a:effectLst/>
                          <a:latin typeface="Calibri"/>
                        </a:rPr>
                        <a:t>1/2</a:t>
                      </a:r>
                      <a:endParaRPr lang="en-US" sz="1400" b="1"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640810340"/>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1313</Words>
  <Application>Microsoft Office PowerPoint</Application>
  <PresentationFormat>Widescreen</PresentationFormat>
  <Paragraphs>145</Paragraphs>
  <Slides>12</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12</vt:i4>
      </vt:variant>
    </vt:vector>
  </HeadingPairs>
  <TitlesOfParts>
    <vt:vector size="22" baseType="lpstr">
      <vt:lpstr>Arial</vt:lpstr>
      <vt:lpstr>Arial Black</vt:lpstr>
      <vt:lpstr>Arial Narrow</vt:lpstr>
      <vt:lpstr>Calibri</vt:lpstr>
      <vt:lpstr>Cambria</vt:lpstr>
      <vt:lpstr>Times New Roman</vt:lpstr>
      <vt:lpstr>Wingdings</vt:lpstr>
      <vt:lpstr>Pixel</vt:lpstr>
      <vt:lpstr>Office Theme</vt:lpstr>
      <vt:lpstr>2_Office Theme</vt:lpstr>
      <vt:lpstr>DOE’s  Small Business Innovation Research (SBIR) Program </vt:lpstr>
      <vt:lpstr>Terminology</vt:lpstr>
      <vt:lpstr>Motivation:  Phase IIC</vt:lpstr>
      <vt:lpstr>Eligibility</vt:lpstr>
      <vt:lpstr>Phase IIC Timeline</vt:lpstr>
      <vt:lpstr>Matching Funds</vt:lpstr>
      <vt:lpstr>Matching Funds (cont.)</vt:lpstr>
      <vt:lpstr>Funding for Phase IIC Awards</vt:lpstr>
      <vt:lpstr>Review Criteria</vt:lpstr>
      <vt:lpstr>Letter of Intent (LOI) Requirement</vt:lpstr>
      <vt:lpstr>No Cost Extensions for Phase IIA or IIB</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2019-02-06T23:17:53Z</dcterms:created>
  <dcterms:modified xsi:type="dcterms:W3CDTF">2019-02-06T23:17:58Z</dcterms:modified>
</cp:coreProperties>
</file>