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2" r:id="rId1"/>
    <p:sldMasterId id="2147483697" r:id="rId2"/>
    <p:sldMasterId id="2147483711" r:id="rId3"/>
  </p:sldMasterIdLst>
  <p:notesMasterIdLst>
    <p:notesMasterId r:id="rId17"/>
  </p:notesMasterIdLst>
  <p:handoutMasterIdLst>
    <p:handoutMasterId r:id="rId18"/>
  </p:handoutMasterIdLst>
  <p:sldIdLst>
    <p:sldId id="527" r:id="rId4"/>
    <p:sldId id="515" r:id="rId5"/>
    <p:sldId id="511" r:id="rId6"/>
    <p:sldId id="528" r:id="rId7"/>
    <p:sldId id="512" r:id="rId8"/>
    <p:sldId id="529" r:id="rId9"/>
    <p:sldId id="513" r:id="rId10"/>
    <p:sldId id="517" r:id="rId11"/>
    <p:sldId id="525" r:id="rId12"/>
    <p:sldId id="530" r:id="rId13"/>
    <p:sldId id="526" r:id="rId14"/>
    <p:sldId id="518" r:id="rId15"/>
    <p:sldId id="509" r:id="rId16"/>
  </p:sldIdLst>
  <p:sldSz cx="12192000" cy="6858000"/>
  <p:notesSz cx="6997700" cy="92725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0">
          <p15:clr>
            <a:srgbClr val="A4A3A4"/>
          </p15:clr>
        </p15:guide>
        <p15:guide id="2" pos="22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5050"/>
    <a:srgbClr val="3366FF"/>
    <a:srgbClr val="24A02A"/>
    <a:srgbClr val="9999FF"/>
    <a:srgbClr val="9FBFDF"/>
    <a:srgbClr val="6699FF"/>
    <a:srgbClr val="035D18"/>
    <a:srgbClr val="414020"/>
    <a:srgbClr val="97B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74355" autoAdjust="0"/>
  </p:normalViewPr>
  <p:slideViewPr>
    <p:cSldViewPr>
      <p:cViewPr varScale="1">
        <p:scale>
          <a:sx n="53" d="100"/>
          <a:sy n="53" d="100"/>
        </p:scale>
        <p:origin x="90" y="132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14" y="786"/>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021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5021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50212" name="Rectangle 4"/>
          <p:cNvSpPr>
            <a:spLocks noGrp="1" noChangeArrowheads="1"/>
          </p:cNvSpPr>
          <p:nvPr>
            <p:ph type="ftr" sz="quarter" idx="2"/>
          </p:nvPr>
        </p:nvSpPr>
        <p:spPr bwMode="auto">
          <a:xfrm>
            <a:off x="0" y="8807450"/>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50213" name="Rectangle 5"/>
          <p:cNvSpPr>
            <a:spLocks noGrp="1" noChangeArrowheads="1"/>
          </p:cNvSpPr>
          <p:nvPr>
            <p:ph type="sldNum" sz="quarter" idx="3"/>
          </p:nvPr>
        </p:nvSpPr>
        <p:spPr bwMode="auto">
          <a:xfrm>
            <a:off x="3963988" y="8807450"/>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CC5008B-C7C6-4DBB-937F-E22DEA9EDAFC}" type="slidenum">
              <a:rPr lang="en-US"/>
              <a:pPr>
                <a:defRPr/>
              </a:pPr>
              <a:t>‹#›</a:t>
            </a:fld>
            <a:endParaRPr lang="en-US"/>
          </a:p>
        </p:txBody>
      </p:sp>
    </p:spTree>
    <p:extLst>
      <p:ext uri="{BB962C8B-B14F-4D97-AF65-F5344CB8AC3E}">
        <p14:creationId xmlns:p14="http://schemas.microsoft.com/office/powerpoint/2010/main" val="104800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60" tIns="46480" rIns="92960" bIns="46480"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60" tIns="46480" rIns="92960" bIns="46480"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409575" y="695325"/>
            <a:ext cx="6178550" cy="3476625"/>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98500" y="4402138"/>
            <a:ext cx="5600700" cy="4175125"/>
          </a:xfrm>
          <a:prstGeom prst="rect">
            <a:avLst/>
          </a:prstGeom>
          <a:noFill/>
          <a:ln w="9525">
            <a:noFill/>
            <a:miter lim="800000"/>
            <a:headEnd/>
            <a:tailEnd/>
          </a:ln>
          <a:effectLst/>
        </p:spPr>
        <p:txBody>
          <a:bodyPr vert="horz" wrap="square" lIns="92960" tIns="46480" rIns="92960" bIns="464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807450"/>
            <a:ext cx="3032125" cy="463550"/>
          </a:xfrm>
          <a:prstGeom prst="rect">
            <a:avLst/>
          </a:prstGeom>
          <a:noFill/>
          <a:ln w="9525">
            <a:noFill/>
            <a:miter lim="800000"/>
            <a:headEnd/>
            <a:tailEnd/>
          </a:ln>
          <a:effectLst/>
        </p:spPr>
        <p:txBody>
          <a:bodyPr vert="horz" wrap="square" lIns="92960" tIns="46480" rIns="92960" bIns="46480"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963988" y="8807450"/>
            <a:ext cx="3032125" cy="463550"/>
          </a:xfrm>
          <a:prstGeom prst="rect">
            <a:avLst/>
          </a:prstGeom>
          <a:noFill/>
          <a:ln w="9525">
            <a:noFill/>
            <a:miter lim="800000"/>
            <a:headEnd/>
            <a:tailEnd/>
          </a:ln>
          <a:effectLst/>
        </p:spPr>
        <p:txBody>
          <a:bodyPr vert="horz" wrap="square" lIns="92960" tIns="46480" rIns="92960" bIns="46480" numCol="1" anchor="b" anchorCtr="0" compatLnSpc="1">
            <a:prstTxWarp prst="textNoShape">
              <a:avLst/>
            </a:prstTxWarp>
          </a:bodyPr>
          <a:lstStyle>
            <a:lvl1pPr algn="r" defTabSz="931863">
              <a:defRPr sz="1200">
                <a:latin typeface="Arial" charset="0"/>
              </a:defRPr>
            </a:lvl1pPr>
          </a:lstStyle>
          <a:p>
            <a:pPr>
              <a:defRPr/>
            </a:pPr>
            <a:fld id="{81F5482D-8731-4877-92D8-AEAC4A93C1C3}" type="slidenum">
              <a:rPr lang="en-US"/>
              <a:pPr>
                <a:defRPr/>
              </a:pPr>
              <a:t>‹#›</a:t>
            </a:fld>
            <a:endParaRPr lang="en-US"/>
          </a:p>
        </p:txBody>
      </p:sp>
    </p:spTree>
    <p:extLst>
      <p:ext uri="{BB962C8B-B14F-4D97-AF65-F5344CB8AC3E}">
        <p14:creationId xmlns:p14="http://schemas.microsoft.com/office/powerpoint/2010/main" val="3828314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4730DE5-0765-42AD-AA28-B52654704702}" type="slidenum">
              <a:rPr lang="en-US" smtClean="0">
                <a:solidFill>
                  <a:prstClr val="black"/>
                </a:solidFill>
              </a:rPr>
              <a:pPr/>
              <a:t>1</a:t>
            </a:fld>
            <a:endParaRPr lang="en-US" smtClean="0">
              <a:solidFill>
                <a:prstClr val="black"/>
              </a:solidFill>
            </a:endParaRPr>
          </a:p>
        </p:txBody>
      </p:sp>
      <p:sp>
        <p:nvSpPr>
          <p:cNvPr id="21507" name="Rectangle 2"/>
          <p:cNvSpPr>
            <a:spLocks noGrp="1" noRot="1" noChangeAspect="1" noChangeArrowheads="1" noTextEdit="1"/>
          </p:cNvSpPr>
          <p:nvPr>
            <p:ph type="sldImg"/>
          </p:nvPr>
        </p:nvSpPr>
        <p:spPr>
          <a:xfrm>
            <a:off x="409575" y="695325"/>
            <a:ext cx="6178550" cy="3476625"/>
          </a:xfrm>
          <a:ln/>
        </p:spPr>
      </p:sp>
      <p:sp>
        <p:nvSpPr>
          <p:cNvPr id="21508" name="Rectangle 3"/>
          <p:cNvSpPr>
            <a:spLocks noGrp="1" noChangeArrowheads="1"/>
          </p:cNvSpPr>
          <p:nvPr>
            <p:ph type="body" idx="1"/>
          </p:nvPr>
        </p:nvSpPr>
        <p:spPr>
          <a:xfrm>
            <a:off x="700088" y="4403725"/>
            <a:ext cx="5597525" cy="4173538"/>
          </a:xfrm>
          <a:noFill/>
          <a:ln/>
        </p:spPr>
        <p:txBody>
          <a:bodyPr/>
          <a:lstStyle/>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493915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5325"/>
            <a:ext cx="6178550" cy="34766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13</a:t>
            </a:fld>
            <a:endParaRPr lang="en-US"/>
          </a:p>
        </p:txBody>
      </p:sp>
    </p:spTree>
    <p:extLst>
      <p:ext uri="{BB962C8B-B14F-4D97-AF65-F5344CB8AC3E}">
        <p14:creationId xmlns:p14="http://schemas.microsoft.com/office/powerpoint/2010/main" val="4147873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cience.energy.gov/sbir/funding-opportunities/" TargetMode="Externa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80561E4-745D-4CB7-AD9C-B4547170F67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07BBC0C-5D8A-42AA-B13D-5AF11D9B810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80264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259B4B0-E9B4-480A-8B53-20DB36DAD70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0005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a:latin typeface="Cambria" pitchFamily="18" charset="0"/>
              </a:defRPr>
            </a:lvl1pPr>
          </a:lstStyle>
          <a:p>
            <a:r>
              <a:rPr lang="en-US" smtClean="0"/>
              <a:t>Click to edit Master title style</a:t>
            </a:r>
            <a:endParaRPr lang="en-US"/>
          </a:p>
        </p:txBody>
      </p:sp>
      <p:sp>
        <p:nvSpPr>
          <p:cNvPr id="3" name="Table Placeholder 2"/>
          <p:cNvSpPr>
            <a:spLocks noGrp="1"/>
          </p:cNvSpPr>
          <p:nvPr>
            <p:ph type="tbl" idx="1"/>
          </p:nvPr>
        </p:nvSpPr>
        <p:spPr>
          <a:xfrm>
            <a:off x="609600" y="1981200"/>
            <a:ext cx="10972800" cy="3886200"/>
          </a:xfrm>
        </p:spPr>
        <p:txBody>
          <a:bodyPr/>
          <a:lstStyle/>
          <a:p>
            <a:pPr lvl="0"/>
            <a:endParaRPr lang="en-US" noProof="0" smtClean="0"/>
          </a:p>
        </p:txBody>
      </p:sp>
      <p:sp>
        <p:nvSpPr>
          <p:cNvPr id="5" name="Rectangle 3"/>
          <p:cNvSpPr>
            <a:spLocks noGrp="1" noChangeArrowheads="1"/>
          </p:cNvSpPr>
          <p:nvPr>
            <p:ph type="sldNum" sz="quarter" idx="11"/>
          </p:nvPr>
        </p:nvSpPr>
        <p:spPr>
          <a:ln/>
        </p:spPr>
        <p:txBody>
          <a:bodyPr/>
          <a:lstStyle>
            <a:lvl1pPr>
              <a:defRPr/>
            </a:lvl1pPr>
          </a:lstStyle>
          <a:p>
            <a:pPr>
              <a:defRPr/>
            </a:pPr>
            <a:fld id="{66ADE7E5-3EC8-48D9-8F01-E77CBDC9EA2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10436352" y="6356351"/>
            <a:ext cx="1146048" cy="365125"/>
          </a:xfrm>
        </p:spPr>
        <p:txBody>
          <a:bodyPr/>
          <a:lstStyle/>
          <a:p>
            <a:pPr>
              <a:defRPr/>
            </a:pPr>
            <a:fld id="{180561E4-745D-4CB7-AD9C-B4547170F673}" type="slidenum">
              <a:rPr lang="en-US" smtClean="0"/>
              <a:pPr>
                <a:defRPr/>
              </a:pPr>
              <a:t>‹#›</a:t>
            </a:fld>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508000" y="1524000"/>
            <a:ext cx="11176000" cy="472440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normAutofit/>
          </a:bodyPr>
          <a:lstStyle>
            <a:lvl1pPr>
              <a:defRPr sz="32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9656064" y="6356351"/>
            <a:ext cx="1926336" cy="365125"/>
          </a:xfrm>
        </p:spPr>
        <p:txBody>
          <a:bodyPr/>
          <a:lstStyle/>
          <a:p>
            <a:pPr>
              <a:defRPr/>
            </a:pPr>
            <a:fld id="{CFB0700A-AA3D-461B-A3B6-39C39373F01C}" type="slidenum">
              <a:rPr lang="en-US" smtClean="0"/>
              <a:pPr>
                <a:defRPr/>
              </a:pPr>
              <a:t>‹#›</a:t>
            </a:fld>
            <a:endParaRPr lang="en-US" dirty="0"/>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24601"/>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4706112" y="6356351"/>
            <a:ext cx="4730496" cy="365125"/>
          </a:xfrm>
        </p:spPr>
        <p:txBody>
          <a:bodyPr/>
          <a:lstStyle>
            <a:lvl1pPr>
              <a:defRPr>
                <a:latin typeface="Arial Narrow" pitchFamily="34" charset="0"/>
              </a:defRPr>
            </a:lvl1pPr>
          </a:lstStyle>
          <a:p>
            <a:pPr>
              <a:defRPr/>
            </a:pPr>
            <a:r>
              <a:rPr lang="en-US" dirty="0" smtClean="0"/>
              <a:t>http://science.energy.gov/sbir/funding-opportunities/ </a:t>
            </a:r>
            <a:endParaRPr lang="en-US" dirty="0"/>
          </a:p>
        </p:txBody>
      </p:sp>
      <p:sp>
        <p:nvSpPr>
          <p:cNvPr id="6" name="Slide Number Placeholder 5"/>
          <p:cNvSpPr>
            <a:spLocks noGrp="1"/>
          </p:cNvSpPr>
          <p:nvPr>
            <p:ph type="sldNum" sz="quarter" idx="12"/>
          </p:nvPr>
        </p:nvSpPr>
        <p:spPr>
          <a:xfrm>
            <a:off x="9948672" y="6356351"/>
            <a:ext cx="1633728" cy="365125"/>
          </a:xfrm>
        </p:spPr>
        <p:txBody>
          <a:bodyPr/>
          <a:lstStyle/>
          <a:p>
            <a:pPr>
              <a:defRPr/>
            </a:pPr>
            <a:fld id="{0F93D773-B35F-4FB7-8D60-3A0370754F72}" type="slidenum">
              <a:rPr lang="en-US" smtClean="0"/>
              <a:pPr>
                <a:defRPr/>
              </a:pPr>
              <a:t>‹#›</a:t>
            </a:fld>
            <a:endParaRPr lang="en-US"/>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777728" y="6356351"/>
            <a:ext cx="804672" cy="365125"/>
          </a:xfrm>
        </p:spPr>
        <p:txBody>
          <a:bodyPr/>
          <a:lstStyle/>
          <a:p>
            <a:pPr>
              <a:defRPr/>
            </a:pPr>
            <a:fld id="{F2898D1E-D11C-45C6-A7D1-F709A31F086A}" type="slidenum">
              <a:rPr lang="en-US" smtClean="0"/>
              <a:pPr>
                <a:defRPr/>
              </a:pPr>
              <a:t>‹#›</a:t>
            </a:fld>
            <a:endParaRPr lang="en-US"/>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3"/>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a:xfrm>
            <a:off x="10765536" y="6356351"/>
            <a:ext cx="816864" cy="365125"/>
          </a:xfrm>
        </p:spPr>
        <p:txBody>
          <a:bodyPr/>
          <a:lstStyle/>
          <a:p>
            <a:pPr>
              <a:defRPr/>
            </a:pPr>
            <a:fld id="{51495A43-CCF2-4517-9B2B-A16D7D619FAF}" type="slidenum">
              <a:rPr lang="en-US" smtClean="0"/>
              <a:pPr>
                <a:defRPr/>
              </a:pPr>
              <a:t>‹#›</a:t>
            </a:fld>
            <a:endParaRPr lang="en-US"/>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xfrm>
            <a:off x="10326624" y="6248400"/>
            <a:ext cx="1255776" cy="457200"/>
          </a:xfrm>
          <a:ln/>
        </p:spPr>
        <p:txBody>
          <a:bodyPr/>
          <a:lstStyle>
            <a:lvl1pPr>
              <a:defRPr/>
            </a:lvl1pPr>
          </a:lstStyle>
          <a:p>
            <a:pPr>
              <a:defRPr/>
            </a:pPr>
            <a:fld id="{CFB0700A-AA3D-461B-A3B6-39C39373F01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a:xfrm>
            <a:off x="10619232" y="6356351"/>
            <a:ext cx="963168" cy="365125"/>
          </a:xfrm>
        </p:spPr>
        <p:txBody>
          <a:bodyPr/>
          <a:lstStyle/>
          <a:p>
            <a:pPr>
              <a:defRPr/>
            </a:pPr>
            <a:fld id="{05049ED1-3483-43B8-8DF2-5521B918A34E}" type="slidenum">
              <a:rPr lang="en-US" smtClean="0"/>
              <a:pPr>
                <a:defRPr/>
              </a:pPr>
              <a:t>‹#›</a:t>
            </a:fld>
            <a:endParaRPr lang="en-US"/>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a:xfrm>
            <a:off x="10533888" y="6356351"/>
            <a:ext cx="1048512" cy="365125"/>
          </a:xfrm>
        </p:spPr>
        <p:txBody>
          <a:bodyPr/>
          <a:lstStyle/>
          <a:p>
            <a:pPr>
              <a:defRPr/>
            </a:pPr>
            <a:fld id="{1D6C4B29-14BB-4B14-B5AA-B94BB29F99A3}" type="slidenum">
              <a:rPr lang="en-US" smtClean="0"/>
              <a:pPr>
                <a:defRPr/>
              </a:pPr>
              <a:t>‹#›</a:t>
            </a:fld>
            <a:endParaRPr lang="en-US"/>
          </a:p>
        </p:txBody>
      </p:sp>
      <p:pic>
        <p:nvPicPr>
          <p:cNvPr id="5" name="Picture 4"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6"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887456" y="6356351"/>
            <a:ext cx="694944" cy="365125"/>
          </a:xfrm>
        </p:spPr>
        <p:txBody>
          <a:bodyPr/>
          <a:lstStyle/>
          <a:p>
            <a:pPr>
              <a:defRPr/>
            </a:pPr>
            <a:fld id="{1F841290-C250-4FDF-A292-3556F08F4707}"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509504" y="6356351"/>
            <a:ext cx="1072896" cy="365125"/>
          </a:xfrm>
        </p:spPr>
        <p:txBody>
          <a:bodyPr/>
          <a:lstStyle/>
          <a:p>
            <a:pPr>
              <a:defRPr/>
            </a:pPr>
            <a:fld id="{848E3D4D-A005-49AE-9582-16EC829995D5}"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7BBC0C-5D8A-42AA-B13D-5AF11D9B810A}"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59B4B0-E9B4-480A-8B53-20DB36DAD709}"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3"/>
          <p:cNvSpPr>
            <a:spLocks noGrp="1" noChangeArrowheads="1"/>
          </p:cNvSpPr>
          <p:nvPr>
            <p:ph type="sldNum" sz="quarter" idx="11"/>
          </p:nvPr>
        </p:nvSpPr>
        <p:spPr>
          <a:xfrm>
            <a:off x="9826752" y="6356351"/>
            <a:ext cx="1755648" cy="365125"/>
          </a:xfrm>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023360" y="635762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0005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1"/>
          </p:nvPr>
        </p:nvSpPr>
        <p:spPr>
          <a:xfrm>
            <a:off x="9973056" y="6356351"/>
            <a:ext cx="1609344" cy="365125"/>
          </a:xfrm>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
        <p:nvSpPr>
          <p:cNvPr id="9" name="Footer Placeholder 4"/>
          <p:cNvSpPr txBox="1">
            <a:spLocks/>
          </p:cNvSpPr>
          <p:nvPr userDrawn="1"/>
        </p:nvSpPr>
        <p:spPr>
          <a:xfrm>
            <a:off x="3938016" y="6356350"/>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727200" y="3810000"/>
            <a:ext cx="8737600" cy="19050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2FF552-3423-4DAD-A0F4-864CD779AD2C}" type="datetime1">
              <a:rPr lang="en-US" smtClean="0">
                <a:solidFill>
                  <a:prstClr val="black">
                    <a:tint val="75000"/>
                  </a:prstClr>
                </a:solidFill>
              </a:rPr>
              <a:pPr/>
              <a:t>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676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508000" y="1524000"/>
            <a:ext cx="11176000" cy="47244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ABD75-5EE3-4D08-8E88-6A0D846CE0E6}" type="datetime1">
              <a:rPr lang="en-US" smtClean="0">
                <a:solidFill>
                  <a:prstClr val="black">
                    <a:tint val="75000"/>
                  </a:prstClr>
                </a:solidFill>
              </a:rPr>
              <a:pPr/>
              <a:t>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endParaRPr lang="en-US" dirty="0">
              <a:solidFill>
                <a:srgbClr val="4F81BD">
                  <a:lumMod val="75000"/>
                </a:srgbClr>
              </a:solidFill>
            </a:endParaRPr>
          </a:p>
        </p:txBody>
      </p:sp>
      <p:sp>
        <p:nvSpPr>
          <p:cNvPr id="6" name="Slide Number Placeholder 5"/>
          <p:cNvSpPr>
            <a:spLocks noGrp="1"/>
          </p:cNvSpPr>
          <p:nvPr>
            <p:ph type="sldNum" sz="quarter" idx="12"/>
          </p:nvPr>
        </p:nvSpPr>
        <p:spPr>
          <a:xfrm>
            <a:off x="8331200" y="6356351"/>
            <a:ext cx="2844800" cy="365125"/>
          </a:xfrm>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358586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3"/>
          <p:cNvSpPr>
            <a:spLocks noGrp="1" noChangeArrowheads="1"/>
          </p:cNvSpPr>
          <p:nvPr>
            <p:ph type="sldNum" sz="quarter" idx="11"/>
          </p:nvPr>
        </p:nvSpPr>
        <p:spPr>
          <a:xfrm>
            <a:off x="10716768" y="6248400"/>
            <a:ext cx="865632" cy="457200"/>
          </a:xfrm>
          <a:ln/>
        </p:spPr>
        <p:txBody>
          <a:bodyPr/>
          <a:lstStyle>
            <a:lvl1pPr>
              <a:defRPr/>
            </a:lvl1pPr>
          </a:lstStyle>
          <a:p>
            <a:pPr>
              <a:defRPr/>
            </a:pPr>
            <a:fld id="{0F93D773-B35F-4FB7-8D60-3A0370754F7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11142E-B65E-47A6-B771-F3D19058AC3C}" type="datetime1">
              <a:rPr lang="en-US" smtClean="0">
                <a:solidFill>
                  <a:prstClr val="black">
                    <a:tint val="75000"/>
                  </a:prstClr>
                </a:solidFill>
              </a:rPr>
              <a:pPr/>
              <a:t>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026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4B5008-8F95-4195-ACAD-141C9838A519}" type="datetime1">
              <a:rPr lang="en-US" smtClean="0">
                <a:solidFill>
                  <a:prstClr val="black">
                    <a:tint val="75000"/>
                  </a:prstClr>
                </a:solidFill>
              </a:rPr>
              <a:pPr/>
              <a:t>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8"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2/6/2019</a:t>
            </a:fld>
            <a:endParaRPr lang="en-US" sz="1200">
              <a:solidFill>
                <a:prstClr val="black">
                  <a:tint val="75000"/>
                </a:prstClr>
              </a:solidFill>
            </a:endParaRPr>
          </a:p>
        </p:txBody>
      </p:sp>
      <p:pic>
        <p:nvPicPr>
          <p:cNvPr id="9" name="Picture 8"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0"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1965523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B35D4-8F41-470F-8864-6CADD3C48DFB}" type="datetime1">
              <a:rPr lang="en-US" smtClean="0">
                <a:solidFill>
                  <a:prstClr val="black">
                    <a:tint val="75000"/>
                  </a:prstClr>
                </a:solidFill>
              </a:rPr>
              <a:pPr/>
              <a:t>2/6/2019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0"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2/6/2019</a:t>
            </a:fld>
            <a:endParaRPr lang="en-US" sz="1200">
              <a:solidFill>
                <a:prstClr val="black">
                  <a:tint val="75000"/>
                </a:prstClr>
              </a:solidFill>
            </a:endParaRPr>
          </a:p>
        </p:txBody>
      </p:sp>
      <p:pic>
        <p:nvPicPr>
          <p:cNvPr id="11" name="Picture 10"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2"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26402191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97ABC4-3DA5-4F75-B54C-2A9292BAF18C}" type="datetime1">
              <a:rPr lang="en-US" smtClean="0">
                <a:solidFill>
                  <a:prstClr val="black">
                    <a:tint val="75000"/>
                  </a:prstClr>
                </a:solidFill>
              </a:rPr>
              <a:pPr/>
              <a:t>2/6/2019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6"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2/6/2019</a:t>
            </a:fld>
            <a:endParaRPr lang="en-US" sz="1200">
              <a:solidFill>
                <a:prstClr val="black">
                  <a:tint val="75000"/>
                </a:prstClr>
              </a:solidFill>
            </a:endParaRPr>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647932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CC891-5C4E-4887-B069-3EF3D28C3AC3}" type="datetime1">
              <a:rPr lang="en-US" smtClean="0">
                <a:solidFill>
                  <a:prstClr val="black">
                    <a:tint val="75000"/>
                  </a:prstClr>
                </a:solidFill>
              </a:rPr>
              <a:pPr/>
              <a:t>2/6/2019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5"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2/6/2019</a:t>
            </a:fld>
            <a:endParaRPr lang="en-US" sz="1200">
              <a:solidFill>
                <a:prstClr val="black">
                  <a:tint val="75000"/>
                </a:prstClr>
              </a:solidFill>
            </a:endParaRPr>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874235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FBFCC-E9E4-42C2-8D0F-98457DEA1A10}" type="datetime1">
              <a:rPr lang="en-US" smtClean="0">
                <a:solidFill>
                  <a:prstClr val="black">
                    <a:tint val="75000"/>
                  </a:prstClr>
                </a:solidFill>
              </a:rPr>
              <a:pPr/>
              <a:t>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798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559E1-B66F-4168-8BA1-A1773243D454}" type="datetime1">
              <a:rPr lang="en-US" smtClean="0">
                <a:solidFill>
                  <a:prstClr val="black">
                    <a:tint val="75000"/>
                  </a:prstClr>
                </a:solidFill>
              </a:rPr>
              <a:pPr/>
              <a:t>2/6/2019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441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0259C-5691-46C3-9342-E7B03C6C4175}" type="datetime1">
              <a:rPr lang="en-US" smtClean="0">
                <a:solidFill>
                  <a:prstClr val="black">
                    <a:tint val="75000"/>
                  </a:prstClr>
                </a:solidFill>
              </a:rPr>
              <a:pPr/>
              <a:t>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129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4FD51-547C-49A6-9470-6A7B809BCBB8}" type="datetime1">
              <a:rPr lang="en-US" smtClean="0">
                <a:solidFill>
                  <a:prstClr val="black">
                    <a:tint val="75000"/>
                  </a:prstClr>
                </a:solidFill>
              </a:rPr>
              <a:pPr/>
              <a:t>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76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2898D1E-D11C-45C6-A7D1-F709A31F086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1495A43-CCF2-4517-9B2B-A16D7D619FA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
        <p:nvSpPr>
          <p:cNvPr id="10"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5049ED1-3483-43B8-8DF2-5521B918A34E}"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
        <p:nvSpPr>
          <p:cNvPr id="6"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lvl1pPr>
              <a:defRPr/>
            </a:lvl1pPr>
          </a:lstStyle>
          <a:p>
            <a:pPr>
              <a:defRPr/>
            </a:pPr>
            <a:fld id="{1D6C4B29-14BB-4B14-B5AA-B94BB29F99A3}"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1F841290-C250-4FDF-A292-3556F08F470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848E3D4D-A005-49AE-9582-16EC829995D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cience.energy.gov/sbir/funding-opportunitie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jpe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1" name="Rectangle 3"/>
          <p:cNvSpPr>
            <a:spLocks noGrp="1" noChangeArrowheads="1"/>
          </p:cNvSpPr>
          <p:nvPr>
            <p:ph type="sldNum" sz="quarter" idx="4"/>
          </p:nvPr>
        </p:nvSpPr>
        <p:spPr bwMode="auto">
          <a:xfrm>
            <a:off x="9814560" y="6248400"/>
            <a:ext cx="176784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7A76098-7D4E-4604-B8FB-201F4C05C3A2}" type="slidenum">
              <a:rPr lang="en-US"/>
              <a:pPr>
                <a:defRPr/>
              </a:pPr>
              <a:t>‹#›</a:t>
            </a:fld>
            <a:endParaRPr lang="en-US"/>
          </a:p>
        </p:txBody>
      </p:sp>
      <p:grpSp>
        <p:nvGrpSpPr>
          <p:cNvPr id="1028" name="Group 4"/>
          <p:cNvGrpSpPr>
            <a:grpSpLocks/>
          </p:cNvGrpSpPr>
          <p:nvPr/>
        </p:nvGrpSpPr>
        <p:grpSpPr bwMode="auto">
          <a:xfrm>
            <a:off x="0" y="0"/>
            <a:ext cx="12192000" cy="546100"/>
            <a:chOff x="0" y="0"/>
            <a:chExt cx="5760" cy="344"/>
          </a:xfrm>
        </p:grpSpPr>
        <p:sp>
          <p:nvSpPr>
            <p:cNvPr id="378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p>
          </p:txBody>
        </p:sp>
        <p:sp>
          <p:nvSpPr>
            <p:cNvPr id="378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p>
          </p:txBody>
        </p:sp>
        <p:sp>
          <p:nvSpPr>
            <p:cNvPr id="378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8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p>
          </p:txBody>
        </p:sp>
        <p:sp>
          <p:nvSpPr>
            <p:cNvPr id="379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9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595085" y="457200"/>
            <a:ext cx="10987315"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0" name="Rectangle 15"/>
          <p:cNvSpPr>
            <a:spLocks noGrp="1" noChangeArrowheads="1"/>
          </p:cNvSpPr>
          <p:nvPr>
            <p:ph type="body" idx="1"/>
          </p:nvPr>
        </p:nvSpPr>
        <p:spPr bwMode="auto">
          <a:xfrm>
            <a:off x="609600" y="1981200"/>
            <a:ext cx="109728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7904" name="Rectangle 1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16"/>
              </a:rPr>
              <a:t>http://science.energy.gov/sbir/funding-opportunities/ </a:t>
            </a:r>
            <a:endParaRPr lang="en-US" sz="1200"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transition spd="slow">
    <p:fade/>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chemeClr val="tx1"/>
          </a:solidFill>
          <a:latin typeface="Cambria" pitchFamily="18" charset="0"/>
          <a:ea typeface="+mj-ea"/>
          <a:cs typeface="+mj-cs"/>
        </a:defRPr>
      </a:lvl1pPr>
      <a:lvl2pPr algn="l" rtl="0" eaLnBrk="0" fontAlgn="base" hangingPunct="0">
        <a:spcBef>
          <a:spcPct val="0"/>
        </a:spcBef>
        <a:spcAft>
          <a:spcPct val="0"/>
        </a:spcAft>
        <a:defRPr sz="3600">
          <a:solidFill>
            <a:schemeClr val="tx1"/>
          </a:solidFill>
          <a:latin typeface="Times New Roman" pitchFamily="18" charset="0"/>
        </a:defRPr>
      </a:lvl2pPr>
      <a:lvl3pPr algn="l" rtl="0" eaLnBrk="0" fontAlgn="base" hangingPunct="0">
        <a:spcBef>
          <a:spcPct val="0"/>
        </a:spcBef>
        <a:spcAft>
          <a:spcPct val="0"/>
        </a:spcAft>
        <a:defRPr sz="3600">
          <a:solidFill>
            <a:schemeClr val="tx1"/>
          </a:solidFill>
          <a:latin typeface="Times New Roman" pitchFamily="18" charset="0"/>
        </a:defRPr>
      </a:lvl3pPr>
      <a:lvl4pPr algn="l" rtl="0" eaLnBrk="0" fontAlgn="base" hangingPunct="0">
        <a:spcBef>
          <a:spcPct val="0"/>
        </a:spcBef>
        <a:spcAft>
          <a:spcPct val="0"/>
        </a:spcAft>
        <a:defRPr sz="3600">
          <a:solidFill>
            <a:schemeClr val="tx1"/>
          </a:solidFill>
          <a:latin typeface="Times New Roman" pitchFamily="18" charset="0"/>
        </a:defRPr>
      </a:lvl4pPr>
      <a:lvl5pPr algn="l" rtl="0" eaLnBrk="0" fontAlgn="base" hangingPunct="0">
        <a:spcBef>
          <a:spcPct val="0"/>
        </a:spcBef>
        <a:spcAft>
          <a:spcPct val="0"/>
        </a:spcAft>
        <a:defRPr sz="3600">
          <a:solidFill>
            <a:schemeClr val="tx1"/>
          </a:solidFill>
          <a:latin typeface="Times New Roman" pitchFamily="18" charset="0"/>
        </a:defRPr>
      </a:lvl5pPr>
      <a:lvl6pPr marL="457200" algn="l" rtl="0" fontAlgn="base">
        <a:spcBef>
          <a:spcPct val="0"/>
        </a:spcBef>
        <a:spcAft>
          <a:spcPct val="0"/>
        </a:spcAft>
        <a:defRPr sz="3600">
          <a:solidFill>
            <a:schemeClr val="tx1"/>
          </a:solidFill>
          <a:latin typeface="Times New Roman" pitchFamily="18" charset="0"/>
        </a:defRPr>
      </a:lvl6pPr>
      <a:lvl7pPr marL="914400" algn="l" rtl="0" fontAlgn="base">
        <a:spcBef>
          <a:spcPct val="0"/>
        </a:spcBef>
        <a:spcAft>
          <a:spcPct val="0"/>
        </a:spcAft>
        <a:defRPr sz="3600">
          <a:solidFill>
            <a:schemeClr val="tx1"/>
          </a:solidFill>
          <a:latin typeface="Times New Roman" pitchFamily="18" charset="0"/>
        </a:defRPr>
      </a:lvl7pPr>
      <a:lvl8pPr marL="1371600" algn="l" rtl="0" fontAlgn="base">
        <a:spcBef>
          <a:spcPct val="0"/>
        </a:spcBef>
        <a:spcAft>
          <a:spcPct val="0"/>
        </a:spcAft>
        <a:defRPr sz="3600">
          <a:solidFill>
            <a:schemeClr val="tx1"/>
          </a:solidFill>
          <a:latin typeface="Times New Roman" pitchFamily="18" charset="0"/>
        </a:defRPr>
      </a:lvl8pPr>
      <a:lvl9pPr marL="1828800" algn="l" rtl="0" fontAlgn="base">
        <a:spcBef>
          <a:spcPct val="0"/>
        </a:spcBef>
        <a:spcAft>
          <a:spcPct val="0"/>
        </a:spcAft>
        <a:defRPr sz="3600">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1800">
          <a:solidFill>
            <a:schemeClr val="tx1"/>
          </a:solidFill>
          <a:latin typeface="Calibri"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7A76098-7D4E-4604-B8FB-201F4C05C3A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transition spd="slow">
    <p:fade/>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C27FE1B-2489-42A0-A50F-A5C54FFE0E64}" type="datetime1">
              <a:rPr lang="en-US" smtClean="0">
                <a:solidFill>
                  <a:prstClr val="black">
                    <a:tint val="75000"/>
                  </a:prstClr>
                </a:solidFill>
                <a:latin typeface="Calibri"/>
              </a:rPr>
              <a:pPr fontAlgn="auto">
                <a:spcBef>
                  <a:spcPts val="0"/>
                </a:spcBef>
                <a:spcAft>
                  <a:spcPts val="0"/>
                </a:spcAft>
              </a:pPr>
              <a:t>2/6/2019</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338C4E9-21C8-4C18-A92E-A26AA5FEEED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
        <p:nvSpPr>
          <p:cNvPr id="7" name="Date Placeholder 3"/>
          <p:cNvSpPr txBox="1">
            <a:spLocks/>
          </p:cNvSpPr>
          <p:nvPr userDrawn="1"/>
        </p:nvSpPr>
        <p:spPr>
          <a:xfrm>
            <a:off x="609600" y="6356351"/>
            <a:ext cx="28448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2400" smtClean="0">
                <a:solidFill>
                  <a:prstClr val="black">
                    <a:tint val="75000"/>
                  </a:prstClr>
                </a:solidFill>
              </a:rPr>
              <a:pPr/>
              <a:t>2/6/2019</a:t>
            </a:fld>
            <a:endParaRPr lang="en-US" sz="2400">
              <a:solidFill>
                <a:prstClr val="black">
                  <a:tint val="75000"/>
                </a:prstClr>
              </a:solidFill>
            </a:endParaRPr>
          </a:p>
        </p:txBody>
      </p:sp>
      <p:pic>
        <p:nvPicPr>
          <p:cNvPr id="8" name="Picture 7" descr="horizontal-logo-green-text.jpg"/>
          <p:cNvPicPr>
            <a:picLocks noChangeAspect="1"/>
          </p:cNvPicPr>
          <p:nvPr userDrawn="1"/>
        </p:nvPicPr>
        <p:blipFill>
          <a:blip r:embed="rId13"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5259607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hyperlink" Target="mailto:sbir-sttr@science.doe.gov"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hyperlink" Target="https://go.usa.gov/xnWCH" TargetMode="External"/><Relationship Id="rId5" Type="http://schemas.openxmlformats.org/officeDocument/2006/relationships/hyperlink" Target="http://bit.ly/2fb3mBh" TargetMode="External"/><Relationship Id="rId4" Type="http://schemas.openxmlformats.org/officeDocument/2006/relationships/hyperlink" Target="http://www.science.energy.gov/sbi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noFill/>
        </p:spPr>
        <p:txBody>
          <a:bodyPr>
            <a:normAutofit fontScale="90000"/>
          </a:bodyPr>
          <a:lstStyle/>
          <a:p>
            <a:pPr algn="ctr" eaLnBrk="1" hangingPunct="1">
              <a:lnSpc>
                <a:spcPct val="80000"/>
              </a:lnSpc>
            </a:pPr>
            <a:r>
              <a:rPr lang="en-US" sz="3600" i="1" dirty="0"/>
              <a:t>DOE’s </a:t>
            </a:r>
            <a:br>
              <a:rPr lang="en-US" sz="3600" i="1" dirty="0"/>
            </a:br>
            <a:r>
              <a:rPr lang="en-US" sz="3600" i="1" dirty="0"/>
              <a:t>Small Business Innovation Research (SBIR) and Small Business Technology TRansfer (STTR) Programs</a:t>
            </a:r>
            <a:r>
              <a:rPr lang="en-US" i="1" dirty="0"/>
              <a:t/>
            </a:r>
            <a:br>
              <a:rPr lang="en-US" i="1" dirty="0"/>
            </a:br>
            <a:endParaRPr lang="en-US" sz="1700" dirty="0"/>
          </a:p>
        </p:txBody>
      </p:sp>
      <p:sp>
        <p:nvSpPr>
          <p:cNvPr id="6" name="Rectangle 5"/>
          <p:cNvSpPr/>
          <p:nvPr/>
        </p:nvSpPr>
        <p:spPr>
          <a:xfrm>
            <a:off x="3209926" y="3905250"/>
            <a:ext cx="5800725" cy="170307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a:solidFill>
                <a:prstClr val="white"/>
              </a:solidFill>
            </a:endParaRPr>
          </a:p>
        </p:txBody>
      </p:sp>
      <p:sp>
        <p:nvSpPr>
          <p:cNvPr id="3" name="TextBox 4"/>
          <p:cNvSpPr txBox="1">
            <a:spLocks noChangeArrowheads="1"/>
          </p:cNvSpPr>
          <p:nvPr/>
        </p:nvSpPr>
        <p:spPr bwMode="auto">
          <a:xfrm>
            <a:off x="2676525" y="4030564"/>
            <a:ext cx="6781800" cy="369332"/>
          </a:xfrm>
          <a:prstGeom prst="rect">
            <a:avLst/>
          </a:prstGeom>
          <a:noFill/>
          <a:ln w="9525">
            <a:noFill/>
            <a:miter lim="800000"/>
            <a:headEnd/>
            <a:tailEnd/>
          </a:ln>
        </p:spPr>
        <p:txBody>
          <a:bodyPr wrap="square">
            <a:spAutoFit/>
          </a:bodyPr>
          <a:lstStyle/>
          <a:p>
            <a:pPr algn="ctr">
              <a:spcBef>
                <a:spcPts val="0"/>
              </a:spcBef>
            </a:pPr>
            <a:r>
              <a:rPr lang="en-US" sz="1800" b="1" i="1" dirty="0" smtClean="0">
                <a:solidFill>
                  <a:prstClr val="black">
                    <a:lumMod val="65000"/>
                    <a:lumOff val="35000"/>
                  </a:prstClr>
                </a:solidFill>
                <a:latin typeface="Calibri" pitchFamily="34" charset="0"/>
              </a:rPr>
              <a:t> </a:t>
            </a:r>
            <a:endParaRPr lang="en-US" sz="1800" b="1" i="1" dirty="0">
              <a:solidFill>
                <a:prstClr val="black">
                  <a:lumMod val="65000"/>
                  <a:lumOff val="35000"/>
                </a:prstClr>
              </a:solidFill>
              <a:latin typeface="Calibri" pitchFamily="34" charset="0"/>
            </a:endParaRPr>
          </a:p>
        </p:txBody>
      </p:sp>
      <p:sp>
        <p:nvSpPr>
          <p:cNvPr id="9" name="TextBox 4"/>
          <p:cNvSpPr txBox="1">
            <a:spLocks noChangeArrowheads="1"/>
          </p:cNvSpPr>
          <p:nvPr/>
        </p:nvSpPr>
        <p:spPr bwMode="auto">
          <a:xfrm>
            <a:off x="2656205" y="4399896"/>
            <a:ext cx="6781800" cy="584775"/>
          </a:xfrm>
          <a:prstGeom prst="rect">
            <a:avLst/>
          </a:prstGeom>
          <a:noFill/>
          <a:ln w="9525">
            <a:noFill/>
            <a:miter lim="800000"/>
            <a:headEnd/>
            <a:tailEnd/>
          </a:ln>
        </p:spPr>
        <p:txBody>
          <a:bodyPr wrap="square">
            <a:spAutoFit/>
          </a:bodyPr>
          <a:lstStyle/>
          <a:p>
            <a:pPr algn="ctr">
              <a:spcBef>
                <a:spcPts val="0"/>
              </a:spcBef>
            </a:pPr>
            <a:r>
              <a:rPr lang="en-US" sz="3200" b="1" dirty="0" smtClean="0">
                <a:solidFill>
                  <a:prstClr val="black">
                    <a:lumMod val="65000"/>
                    <a:lumOff val="35000"/>
                  </a:prstClr>
                </a:solidFill>
                <a:latin typeface="Calibri" pitchFamily="34" charset="0"/>
              </a:rPr>
              <a:t>Phase IIA and IIB </a:t>
            </a:r>
            <a:endParaRPr lang="en-US" sz="3200" b="1" dirty="0">
              <a:solidFill>
                <a:prstClr val="black">
                  <a:lumMod val="65000"/>
                  <a:lumOff val="35000"/>
                </a:prstClr>
              </a:solidFill>
              <a:latin typeface="Calibri" pitchFamily="34" charset="0"/>
            </a:endParaRPr>
          </a:p>
        </p:txBody>
      </p:sp>
      <p:pic>
        <p:nvPicPr>
          <p:cNvPr id="10" name="Picture 3" descr="C:\Users\Public\Pictures\Sample Pictures\New_DOE_Seal_Color_04280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2286" y="281218"/>
            <a:ext cx="1380940" cy="138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187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Cost Extensions</a:t>
            </a:r>
            <a:endParaRPr lang="en-US" dirty="0"/>
          </a:p>
        </p:txBody>
      </p:sp>
      <p:sp>
        <p:nvSpPr>
          <p:cNvPr id="3" name="Content Placeholder 2"/>
          <p:cNvSpPr>
            <a:spLocks noGrp="1"/>
          </p:cNvSpPr>
          <p:nvPr>
            <p:ph idx="1"/>
          </p:nvPr>
        </p:nvSpPr>
        <p:spPr/>
        <p:txBody>
          <a:bodyPr>
            <a:normAutofit/>
          </a:bodyPr>
          <a:lstStyle/>
          <a:p>
            <a:r>
              <a:rPr lang="en-US" sz="2000" dirty="0" smtClean="0"/>
              <a:t>Please note that a small business is eligible to receive a Phase IIA or IIB award only if their initial Phase II project has completed  </a:t>
            </a:r>
          </a:p>
          <a:p>
            <a:pPr lvl="1"/>
            <a:r>
              <a:rPr lang="en-US" sz="1800" dirty="0" smtClean="0"/>
              <a:t>Requests for no </a:t>
            </a:r>
            <a:r>
              <a:rPr lang="en-US" sz="1800" dirty="0"/>
              <a:t>c</a:t>
            </a:r>
            <a:r>
              <a:rPr lang="en-US" sz="1800" dirty="0" smtClean="0"/>
              <a:t>ost extensions should not conflict with the Phase IIA period of performance</a:t>
            </a:r>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10</a:t>
            </a:fld>
            <a:endParaRPr lang="en-US" dirty="0"/>
          </a:p>
        </p:txBody>
      </p:sp>
      <p:sp>
        <p:nvSpPr>
          <p:cNvPr id="5" name="Rectangle 4"/>
          <p:cNvSpPr/>
          <p:nvPr/>
        </p:nvSpPr>
        <p:spPr>
          <a:xfrm>
            <a:off x="2590800" y="4289999"/>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4343400" y="4289999"/>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a:t>
            </a:r>
            <a:r>
              <a:rPr lang="en-US" sz="1600" dirty="0" smtClean="0"/>
              <a:t> </a:t>
            </a:r>
            <a:endParaRPr lang="en-US" sz="1600" dirty="0"/>
          </a:p>
        </p:txBody>
      </p:sp>
      <p:sp>
        <p:nvSpPr>
          <p:cNvPr id="7" name="Rectangle 6"/>
          <p:cNvSpPr/>
          <p:nvPr/>
        </p:nvSpPr>
        <p:spPr>
          <a:xfrm>
            <a:off x="6781800" y="4289999"/>
            <a:ext cx="28384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a:t>
            </a:r>
            <a:r>
              <a:rPr lang="en-US" sz="1600" dirty="0" smtClean="0"/>
              <a:t> </a:t>
            </a:r>
            <a:endParaRPr lang="en-US" sz="1600" dirty="0"/>
          </a:p>
        </p:txBody>
      </p:sp>
      <p:sp>
        <p:nvSpPr>
          <p:cNvPr id="8" name="TextBox 7"/>
          <p:cNvSpPr txBox="1"/>
          <p:nvPr/>
        </p:nvSpPr>
        <p:spPr>
          <a:xfrm>
            <a:off x="2628902" y="4690050"/>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4953001" y="4688561"/>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715252" y="4690050"/>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855696"/>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5027713"/>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a:t>
            </a:r>
            <a:r>
              <a:rPr lang="en-US" sz="1400" b="1" i="1" dirty="0" smtClean="0">
                <a:solidFill>
                  <a:schemeClr val="accent1"/>
                </a:solidFill>
                <a:latin typeface="+mn-lt"/>
              </a:rPr>
              <a:t>YYYY+3</a:t>
            </a:r>
            <a:endParaRPr lang="en-US" sz="1400" b="1" i="1" dirty="0">
              <a:solidFill>
                <a:schemeClr val="accent1"/>
              </a:solidFill>
              <a:latin typeface="+mn-lt"/>
            </a:endParaRPr>
          </a:p>
        </p:txBody>
      </p:sp>
      <p:sp>
        <p:nvSpPr>
          <p:cNvPr id="13" name="TextBox 12"/>
          <p:cNvSpPr txBox="1"/>
          <p:nvPr/>
        </p:nvSpPr>
        <p:spPr>
          <a:xfrm>
            <a:off x="2688854" y="3682425"/>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YYYY</a:t>
            </a:r>
            <a:endParaRPr lang="en-US" sz="1600" dirty="0">
              <a:latin typeface="+mn-lt"/>
            </a:endParaRPr>
          </a:p>
        </p:txBody>
      </p:sp>
      <p:sp>
        <p:nvSpPr>
          <p:cNvPr id="14" name="TextBox 13"/>
          <p:cNvSpPr txBox="1"/>
          <p:nvPr/>
        </p:nvSpPr>
        <p:spPr>
          <a:xfrm>
            <a:off x="4876801" y="3682425"/>
            <a:ext cx="152399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YYYY+1</a:t>
            </a:r>
            <a:endParaRPr lang="en-US" sz="1600" dirty="0">
              <a:latin typeface="+mn-lt"/>
            </a:endParaRPr>
          </a:p>
        </p:txBody>
      </p:sp>
    </p:spTree>
    <p:extLst>
      <p:ext uri="{BB962C8B-B14F-4D97-AF65-F5344CB8AC3E}">
        <p14:creationId xmlns:p14="http://schemas.microsoft.com/office/powerpoint/2010/main" val="3419535841"/>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Cost Extensions</a:t>
            </a:r>
            <a:endParaRPr lang="en-US" dirty="0"/>
          </a:p>
        </p:txBody>
      </p:sp>
      <p:sp>
        <p:nvSpPr>
          <p:cNvPr id="3" name="Content Placeholder 2"/>
          <p:cNvSpPr>
            <a:spLocks noGrp="1"/>
          </p:cNvSpPr>
          <p:nvPr>
            <p:ph idx="1"/>
          </p:nvPr>
        </p:nvSpPr>
        <p:spPr/>
        <p:txBody>
          <a:bodyPr>
            <a:normAutofit/>
          </a:bodyPr>
          <a:lstStyle/>
          <a:p>
            <a:r>
              <a:rPr lang="en-US" sz="2000" dirty="0" smtClean="0"/>
              <a:t>Phase IIB applicants should not request no cost extensions to their Phase II award that would overlap with Phase IIB award period of performance</a:t>
            </a:r>
          </a:p>
          <a:p>
            <a:r>
              <a:rPr lang="en-US" sz="2000" dirty="0" smtClean="0"/>
              <a:t>If a no cost extension is required, you may wish to submit you Phase IIB application the subsequent year</a:t>
            </a:r>
            <a:endParaRPr lang="en-US" sz="20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11</a:t>
            </a:fld>
            <a:endParaRPr lang="en-US" dirty="0"/>
          </a:p>
        </p:txBody>
      </p:sp>
      <p:sp>
        <p:nvSpPr>
          <p:cNvPr id="5" name="Rectangle 4"/>
          <p:cNvSpPr/>
          <p:nvPr/>
        </p:nvSpPr>
        <p:spPr>
          <a:xfrm>
            <a:off x="3583641" y="3373371"/>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5336241" y="3373371"/>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a:t>
            </a:r>
            <a:r>
              <a:rPr lang="en-US" sz="1600" dirty="0" smtClean="0"/>
              <a:t>II</a:t>
            </a:r>
            <a:endParaRPr lang="en-US" sz="1600" dirty="0"/>
          </a:p>
        </p:txBody>
      </p:sp>
      <p:sp>
        <p:nvSpPr>
          <p:cNvPr id="7" name="Rectangle 6"/>
          <p:cNvSpPr/>
          <p:nvPr/>
        </p:nvSpPr>
        <p:spPr>
          <a:xfrm>
            <a:off x="7715250" y="337337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a:t>
            </a:r>
            <a:r>
              <a:rPr lang="en-US" sz="1600" dirty="0" smtClean="0"/>
              <a:t>IIB</a:t>
            </a:r>
            <a:endParaRPr lang="en-US" sz="1600" dirty="0"/>
          </a:p>
        </p:txBody>
      </p:sp>
      <p:sp>
        <p:nvSpPr>
          <p:cNvPr id="8" name="TextBox 7"/>
          <p:cNvSpPr txBox="1"/>
          <p:nvPr/>
        </p:nvSpPr>
        <p:spPr>
          <a:xfrm>
            <a:off x="3621743" y="3773422"/>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945842" y="3771933"/>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24850" y="3775020"/>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91450" y="507748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a:t>
            </a:r>
            <a:r>
              <a:rPr lang="en-US" sz="1600" dirty="0" smtClean="0"/>
              <a:t> </a:t>
            </a:r>
            <a:endParaRPr lang="en-US" sz="1600" dirty="0"/>
          </a:p>
        </p:txBody>
      </p:sp>
      <p:sp>
        <p:nvSpPr>
          <p:cNvPr id="12" name="TextBox 11"/>
          <p:cNvSpPr txBox="1"/>
          <p:nvPr/>
        </p:nvSpPr>
        <p:spPr>
          <a:xfrm>
            <a:off x="8365192" y="542990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2031066" y="5096531"/>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14" name="Rectangle 13"/>
          <p:cNvSpPr/>
          <p:nvPr/>
        </p:nvSpPr>
        <p:spPr>
          <a:xfrm>
            <a:off x="3513046" y="5096531"/>
            <a:ext cx="2532809"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a:t>
            </a:r>
            <a:r>
              <a:rPr lang="en-US" sz="1600" dirty="0" smtClean="0"/>
              <a:t> </a:t>
            </a:r>
            <a:endParaRPr lang="en-US" sz="1600" dirty="0"/>
          </a:p>
        </p:txBody>
      </p:sp>
      <p:sp>
        <p:nvSpPr>
          <p:cNvPr id="15" name="TextBox 14"/>
          <p:cNvSpPr txBox="1"/>
          <p:nvPr/>
        </p:nvSpPr>
        <p:spPr>
          <a:xfrm>
            <a:off x="2069168" y="5496582"/>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64667" y="5495093"/>
            <a:ext cx="1200149" cy="307777"/>
          </a:xfrm>
          <a:prstGeom prst="rect">
            <a:avLst/>
          </a:prstGeom>
          <a:noFill/>
        </p:spPr>
        <p:txBody>
          <a:bodyPr wrap="square" rtlCol="0">
            <a:spAutoFit/>
          </a:bodyPr>
          <a:lstStyle/>
          <a:p>
            <a:pPr algn="ctr"/>
            <a:r>
              <a:rPr lang="en-US" sz="1400" i="1" dirty="0">
                <a:latin typeface="+mn-lt"/>
              </a:rPr>
              <a:t>2 years</a:t>
            </a:r>
          </a:p>
        </p:txBody>
      </p:sp>
      <p:cxnSp>
        <p:nvCxnSpPr>
          <p:cNvPr id="17" name="Straight Arrow Connector 16"/>
          <p:cNvCxnSpPr>
            <a:stCxn id="14" idx="3"/>
            <a:endCxn id="11" idx="1"/>
          </p:cNvCxnSpPr>
          <p:nvPr/>
        </p:nvCxnSpPr>
        <p:spPr>
          <a:xfrm flipV="1">
            <a:off x="6045854" y="5277506"/>
            <a:ext cx="1745596"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76149" y="5281946"/>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19" name="Straight Arrow Connector 18"/>
          <p:cNvCxnSpPr/>
          <p:nvPr/>
        </p:nvCxnSpPr>
        <p:spPr>
          <a:xfrm flipV="1">
            <a:off x="7246002" y="5494900"/>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31589" y="5648980"/>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a:t>
            </a:r>
            <a:r>
              <a:rPr lang="en-US" sz="1400" b="1" i="1" dirty="0" smtClean="0">
                <a:solidFill>
                  <a:srgbClr val="00B050"/>
                </a:solidFill>
                <a:latin typeface="+mn-lt"/>
              </a:rPr>
              <a:t>FY YYYY+4</a:t>
            </a:r>
            <a:endParaRPr lang="en-US" sz="1400" b="1" i="1" dirty="0">
              <a:solidFill>
                <a:srgbClr val="00B050"/>
              </a:solidFill>
              <a:latin typeface="+mn-lt"/>
            </a:endParaRPr>
          </a:p>
        </p:txBody>
      </p:sp>
      <p:sp>
        <p:nvSpPr>
          <p:cNvPr id="21" name="TextBox 20"/>
          <p:cNvSpPr txBox="1"/>
          <p:nvPr/>
        </p:nvSpPr>
        <p:spPr>
          <a:xfrm>
            <a:off x="6207778" y="4115642"/>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a:t>
            </a:r>
            <a:r>
              <a:rPr lang="en-US" sz="1400" b="1" i="1" dirty="0" smtClean="0">
                <a:solidFill>
                  <a:srgbClr val="00B050"/>
                </a:solidFill>
                <a:latin typeface="+mn-lt"/>
              </a:rPr>
              <a:t>XXXX+3</a:t>
            </a:r>
            <a:endParaRPr lang="en-US" sz="1400" b="1" i="1" dirty="0">
              <a:solidFill>
                <a:srgbClr val="00B050"/>
              </a:solidFill>
              <a:latin typeface="+mn-lt"/>
            </a:endParaRPr>
          </a:p>
        </p:txBody>
      </p:sp>
      <p:cxnSp>
        <p:nvCxnSpPr>
          <p:cNvPr id="22" name="Straight Arrow Connector 21"/>
          <p:cNvCxnSpPr/>
          <p:nvPr/>
        </p:nvCxnSpPr>
        <p:spPr>
          <a:xfrm flipV="1">
            <a:off x="7222191" y="3916297"/>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681695" y="2742758"/>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XXXX</a:t>
            </a:r>
            <a:endParaRPr lang="en-US" sz="1600" dirty="0">
              <a:latin typeface="+mn-lt"/>
            </a:endParaRPr>
          </a:p>
        </p:txBody>
      </p:sp>
      <p:sp>
        <p:nvSpPr>
          <p:cNvPr id="24" name="TextBox 23"/>
          <p:cNvSpPr txBox="1"/>
          <p:nvPr/>
        </p:nvSpPr>
        <p:spPr>
          <a:xfrm>
            <a:off x="2129120" y="4437598"/>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YYYY</a:t>
            </a:r>
            <a:endParaRPr lang="en-US" sz="1600" dirty="0">
              <a:latin typeface="+mn-lt"/>
            </a:endParaRPr>
          </a:p>
        </p:txBody>
      </p:sp>
      <p:sp>
        <p:nvSpPr>
          <p:cNvPr id="25" name="TextBox 24"/>
          <p:cNvSpPr txBox="1"/>
          <p:nvPr/>
        </p:nvSpPr>
        <p:spPr>
          <a:xfrm>
            <a:off x="5945842" y="2750497"/>
            <a:ext cx="1630456"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XXXX+1</a:t>
            </a:r>
            <a:endParaRPr lang="en-US" sz="1600" dirty="0">
              <a:latin typeface="+mn-lt"/>
            </a:endParaRPr>
          </a:p>
        </p:txBody>
      </p:sp>
      <p:sp>
        <p:nvSpPr>
          <p:cNvPr id="26" name="TextBox 25"/>
          <p:cNvSpPr txBox="1"/>
          <p:nvPr/>
        </p:nvSpPr>
        <p:spPr>
          <a:xfrm>
            <a:off x="3822185" y="4444306"/>
            <a:ext cx="1763246"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YYYY+1</a:t>
            </a:r>
            <a:endParaRPr lang="en-US" sz="1600" dirty="0">
              <a:latin typeface="+mn-lt"/>
            </a:endParaRPr>
          </a:p>
        </p:txBody>
      </p:sp>
    </p:spTree>
    <p:extLst>
      <p:ext uri="{BB962C8B-B14F-4D97-AF65-F5344CB8AC3E}">
        <p14:creationId xmlns:p14="http://schemas.microsoft.com/office/powerpoint/2010/main" val="1853131325"/>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FAQ</a:t>
            </a:r>
            <a:endParaRPr lang="en-US" dirty="0"/>
          </a:p>
        </p:txBody>
      </p:sp>
      <p:sp>
        <p:nvSpPr>
          <p:cNvPr id="3" name="Content Placeholder 2"/>
          <p:cNvSpPr>
            <a:spLocks noGrp="1"/>
          </p:cNvSpPr>
          <p:nvPr>
            <p:ph idx="1"/>
          </p:nvPr>
        </p:nvSpPr>
        <p:spPr/>
        <p:txBody>
          <a:bodyPr>
            <a:normAutofit/>
          </a:bodyPr>
          <a:lstStyle/>
          <a:p>
            <a:r>
              <a:rPr lang="en-US" sz="2000" dirty="0"/>
              <a:t>If I’m eligible for both Phase IIA and Phase IIB, can I apply for both?  </a:t>
            </a:r>
          </a:p>
          <a:p>
            <a:pPr lvl="1"/>
            <a:r>
              <a:rPr lang="en-US" sz="1800" dirty="0"/>
              <a:t>NO, you may submit only one </a:t>
            </a:r>
            <a:r>
              <a:rPr lang="en-US" sz="1800" dirty="0" smtClean="0"/>
              <a:t>second </a:t>
            </a:r>
            <a:r>
              <a:rPr lang="en-US" sz="1800" dirty="0"/>
              <a:t>Phase II application per Phase II project</a:t>
            </a:r>
          </a:p>
          <a:p>
            <a:r>
              <a:rPr lang="en-US" sz="2000" dirty="0"/>
              <a:t>If I apply for a Phase IIA award this year and do not receive an award, may I apply for a Phase IIB next year?</a:t>
            </a:r>
          </a:p>
          <a:p>
            <a:pPr lvl="1"/>
            <a:r>
              <a:rPr lang="en-US" sz="1800" dirty="0"/>
              <a:t>YES</a:t>
            </a:r>
          </a:p>
          <a:p>
            <a:r>
              <a:rPr lang="en-US" sz="2000" dirty="0"/>
              <a:t>If I receive a Phase IIA award, will I be eligible to receive a Phase IIB award in the future as I transition to commercialization?</a:t>
            </a:r>
          </a:p>
          <a:p>
            <a:pPr lvl="1"/>
            <a:r>
              <a:rPr lang="en-US" sz="1800" dirty="0"/>
              <a:t>NO, you may receive only one </a:t>
            </a:r>
            <a:r>
              <a:rPr lang="en-US" sz="1800" dirty="0" smtClean="0"/>
              <a:t>Second </a:t>
            </a:r>
            <a:r>
              <a:rPr lang="en-US" sz="1800" dirty="0"/>
              <a:t>Phase II award per Phase II project</a:t>
            </a:r>
          </a:p>
        </p:txBody>
      </p:sp>
      <p:sp>
        <p:nvSpPr>
          <p:cNvPr id="4" name="Slide Number Placeholder 3"/>
          <p:cNvSpPr>
            <a:spLocks noGrp="1"/>
          </p:cNvSpPr>
          <p:nvPr>
            <p:ph type="sldNum" sz="quarter" idx="12"/>
          </p:nvPr>
        </p:nvSpPr>
        <p:spPr/>
        <p:txBody>
          <a:bodyPr/>
          <a:lstStyle/>
          <a:p>
            <a:fld id="{CFB0700A-AA3D-461B-A3B6-39C39373F01C}" type="slidenum">
              <a:rPr lang="en-US" smtClean="0"/>
              <a:pPr/>
              <a:t>12</a:t>
            </a:fld>
            <a:endParaRPr lang="en-US" dirty="0"/>
          </a:p>
        </p:txBody>
      </p:sp>
    </p:spTree>
    <p:extLst>
      <p:ext uri="{BB962C8B-B14F-4D97-AF65-F5344CB8AC3E}">
        <p14:creationId xmlns:p14="http://schemas.microsoft.com/office/powerpoint/2010/main" val="2223461908"/>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p:txBody>
          <a:bodyPr>
            <a:normAutofit/>
          </a:bodyPr>
          <a:lstStyle/>
          <a:p>
            <a:r>
              <a:rPr lang="en-US" dirty="0" smtClean="0">
                <a:latin typeface="+mn-lt"/>
              </a:rPr>
              <a:t>Questions</a:t>
            </a:r>
            <a:endParaRPr lang="en-US" dirty="0">
              <a:latin typeface="+mn-lt"/>
            </a:endParaRPr>
          </a:p>
        </p:txBody>
      </p:sp>
      <p:sp>
        <p:nvSpPr>
          <p:cNvPr id="2" name="Content Placeholder 1"/>
          <p:cNvSpPr>
            <a:spLocks noGrp="1"/>
          </p:cNvSpPr>
          <p:nvPr>
            <p:ph idx="1"/>
          </p:nvPr>
        </p:nvSpPr>
        <p:spPr/>
        <p:txBody>
          <a:bodyPr/>
          <a:lstStyle/>
          <a:p>
            <a:r>
              <a:rPr lang="en-US" dirty="0"/>
              <a:t>Please </a:t>
            </a:r>
            <a:r>
              <a:rPr lang="en-US" dirty="0" smtClean="0"/>
              <a:t>contact us if you have additional questions about applying for a Phase IIA or Phase IIB application</a:t>
            </a:r>
            <a:endParaRPr lang="en-US" dirty="0"/>
          </a:p>
          <a:p>
            <a:pPr marL="0" indent="0">
              <a:buNone/>
            </a:pPr>
            <a:endParaRPr lang="en-US" dirty="0" smtClean="0"/>
          </a:p>
          <a:p>
            <a:pPr marL="0" indent="0">
              <a:buNone/>
            </a:pPr>
            <a:endParaRPr lang="en-US" dirty="0"/>
          </a:p>
          <a:p>
            <a:pPr>
              <a:lnSpc>
                <a:spcPct val="80000"/>
              </a:lnSpc>
              <a:buClr>
                <a:schemeClr val="tx1"/>
              </a:buClr>
            </a:pPr>
            <a:r>
              <a:rPr lang="en-US" u="sng" dirty="0" smtClean="0"/>
              <a:t>DOE </a:t>
            </a:r>
            <a:r>
              <a:rPr lang="en-US" u="sng" dirty="0"/>
              <a:t>SBIR/STTR Programs </a:t>
            </a:r>
            <a:r>
              <a:rPr lang="en-US" u="sng" dirty="0" smtClean="0"/>
              <a:t>Office</a:t>
            </a:r>
          </a:p>
          <a:p>
            <a:pPr lvl="1">
              <a:lnSpc>
                <a:spcPct val="80000"/>
              </a:lnSpc>
              <a:buClr>
                <a:schemeClr val="tx1"/>
              </a:buClr>
            </a:pPr>
            <a:r>
              <a:rPr lang="en-US" dirty="0" smtClean="0"/>
              <a:t>Phone</a:t>
            </a:r>
            <a:r>
              <a:rPr lang="en-US" dirty="0"/>
              <a:t>:  </a:t>
            </a:r>
            <a:r>
              <a:rPr lang="en-US" dirty="0" smtClean="0"/>
              <a:t>301-903-5707</a:t>
            </a:r>
          </a:p>
          <a:p>
            <a:pPr lvl="1">
              <a:lnSpc>
                <a:spcPct val="80000"/>
              </a:lnSpc>
              <a:buClr>
                <a:schemeClr val="tx1"/>
              </a:buClr>
            </a:pPr>
            <a:r>
              <a:rPr lang="en-US" dirty="0" smtClean="0"/>
              <a:t>Email</a:t>
            </a:r>
            <a:r>
              <a:rPr lang="en-US" dirty="0"/>
              <a:t>:  </a:t>
            </a:r>
            <a:r>
              <a:rPr lang="en-US" dirty="0" smtClean="0">
                <a:hlinkClick r:id="rId3"/>
              </a:rPr>
              <a:t>sbir-sttr@science.doe.gov</a:t>
            </a:r>
            <a:endParaRPr lang="en-US" dirty="0" smtClean="0"/>
          </a:p>
          <a:p>
            <a:pPr lvl="1">
              <a:lnSpc>
                <a:spcPct val="80000"/>
              </a:lnSpc>
              <a:buClr>
                <a:schemeClr val="tx1"/>
              </a:buClr>
            </a:pPr>
            <a:r>
              <a:rPr lang="en-US" dirty="0" smtClean="0"/>
              <a:t>Website</a:t>
            </a:r>
            <a:r>
              <a:rPr lang="en-US" dirty="0"/>
              <a:t>:  </a:t>
            </a:r>
            <a:r>
              <a:rPr lang="en-US" dirty="0" smtClean="0">
                <a:hlinkClick r:id="rId4"/>
              </a:rPr>
              <a:t>www.science.energy.gov/sbir</a:t>
            </a:r>
            <a:endParaRPr lang="en-US" dirty="0" smtClean="0"/>
          </a:p>
          <a:p>
            <a:pPr lvl="1">
              <a:lnSpc>
                <a:spcPct val="80000"/>
              </a:lnSpc>
              <a:buClr>
                <a:schemeClr val="tx1"/>
              </a:buClr>
            </a:pPr>
            <a:r>
              <a:rPr lang="en-US" dirty="0" smtClean="0"/>
              <a:t>Join </a:t>
            </a:r>
            <a:r>
              <a:rPr lang="en-US" dirty="0"/>
              <a:t>our Mailing List: </a:t>
            </a:r>
            <a:r>
              <a:rPr lang="en-US" u="sng" dirty="0">
                <a:solidFill>
                  <a:srgbClr val="0563C1"/>
                </a:solidFill>
                <a:ea typeface="Calibri" panose="020F0502020204030204" pitchFamily="34" charset="0"/>
                <a:cs typeface="Times New Roman" panose="02020603050405020304" pitchFamily="18" charset="0"/>
                <a:hlinkClick r:id="rId5"/>
              </a:rPr>
              <a:t>http://</a:t>
            </a:r>
            <a:r>
              <a:rPr lang="en-US" u="sng" dirty="0" smtClean="0">
                <a:solidFill>
                  <a:srgbClr val="0563C1"/>
                </a:solidFill>
                <a:ea typeface="Calibri" panose="020F0502020204030204" pitchFamily="34" charset="0"/>
                <a:cs typeface="Times New Roman" panose="02020603050405020304" pitchFamily="18" charset="0"/>
                <a:hlinkClick r:id="rId5"/>
              </a:rPr>
              <a:t>bit.ly/2fb3mBh</a:t>
            </a:r>
            <a:endParaRPr lang="en-US" u="sng" dirty="0" smtClean="0">
              <a:solidFill>
                <a:srgbClr val="0563C1"/>
              </a:solidFill>
              <a:ea typeface="Calibri" panose="020F0502020204030204" pitchFamily="34" charset="0"/>
              <a:cs typeface="Times New Roman" panose="02020603050405020304" pitchFamily="18" charset="0"/>
            </a:endParaRPr>
          </a:p>
          <a:p>
            <a:pPr lvl="1">
              <a:lnSpc>
                <a:spcPct val="80000"/>
              </a:lnSpc>
              <a:buClr>
                <a:schemeClr val="tx1"/>
              </a:buClr>
            </a:pPr>
            <a:r>
              <a:rPr lang="en-US" dirty="0" smtClean="0"/>
              <a:t>Submit </a:t>
            </a:r>
            <a:r>
              <a:rPr lang="en-US" dirty="0"/>
              <a:t>suggestions for improving the SBIR &amp; STTR Programs:</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 https://go.usa.gov/xnWCH</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n-US" dirty="0"/>
              <a:t> </a:t>
            </a:r>
            <a:endParaRPr lang="en-US" dirty="0" smtClean="0"/>
          </a:p>
          <a:p>
            <a:pPr lvl="1">
              <a:lnSpc>
                <a:spcPct val="80000"/>
              </a:lnSpc>
              <a:buClr>
                <a:schemeClr val="tx1"/>
              </a:buClr>
            </a:pPr>
            <a:r>
              <a:rPr lang="en-US" dirty="0" smtClean="0"/>
              <a:t>Follow us on Twitter</a:t>
            </a:r>
            <a:r>
              <a:rPr lang="en-US" dirty="0"/>
              <a:t>:  @DOESBIR  </a:t>
            </a:r>
          </a:p>
          <a:p>
            <a:endParaRPr lang="en-US" dirty="0"/>
          </a:p>
        </p:txBody>
      </p:sp>
      <p:sp>
        <p:nvSpPr>
          <p:cNvPr id="5" name="Rectangle 4"/>
          <p:cNvSpPr/>
          <p:nvPr/>
        </p:nvSpPr>
        <p:spPr>
          <a:xfrm>
            <a:off x="3904011" y="1676401"/>
            <a:ext cx="4383974" cy="395173"/>
          </a:xfrm>
          <a:prstGeom prst="rect">
            <a:avLst/>
          </a:prstGeom>
          <a:solidFill>
            <a:schemeClr val="bg1">
              <a:alpha val="0"/>
            </a:schemeClr>
          </a:solidFill>
          <a:effectLst>
            <a:glow rad="228600">
              <a:schemeClr val="accent1">
                <a:lumMod val="60000"/>
                <a:lumOff val="40000"/>
                <a:alpha val="40000"/>
              </a:schemeClr>
            </a:glow>
          </a:effectLst>
        </p:spPr>
        <p:txBody>
          <a:bodyPr wrap="square">
            <a:spAutoFit/>
          </a:bodyPr>
          <a:lstStyle/>
          <a:p>
            <a:pPr eaLnBrk="1" hangingPunct="1">
              <a:lnSpc>
                <a:spcPct val="80000"/>
              </a:lnSpc>
              <a:buClr>
                <a:schemeClr val="tx1"/>
              </a:buClr>
            </a:pPr>
            <a:endParaRPr lang="en-US" dirty="0">
              <a:latin typeface="+mn-lt"/>
            </a:endParaRPr>
          </a:p>
        </p:txBody>
      </p:sp>
    </p:spTree>
    <p:extLst>
      <p:ext uri="{BB962C8B-B14F-4D97-AF65-F5344CB8AC3E}">
        <p14:creationId xmlns:p14="http://schemas.microsoft.com/office/powerpoint/2010/main" val="1351558908"/>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a:t>
            </a:fld>
            <a:endParaRPr lang="en-US" dirty="0"/>
          </a:p>
        </p:txBody>
      </p:sp>
      <p:sp>
        <p:nvSpPr>
          <p:cNvPr id="6" name="Rectangle 5"/>
          <p:cNvSpPr/>
          <p:nvPr/>
        </p:nvSpPr>
        <p:spPr>
          <a:xfrm>
            <a:off x="3395662"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Initial </a:t>
            </a:r>
            <a:r>
              <a:rPr lang="en-US" sz="1800" u="sng" dirty="0" smtClean="0">
                <a:solidFill>
                  <a:schemeClr val="tx1"/>
                </a:solidFill>
              </a:rPr>
              <a:t>or First Phase </a:t>
            </a:r>
            <a:r>
              <a:rPr lang="en-US" sz="1800" u="sng" dirty="0">
                <a:solidFill>
                  <a:schemeClr val="tx1"/>
                </a:solidFill>
              </a:rPr>
              <a:t>II</a:t>
            </a:r>
          </a:p>
        </p:txBody>
      </p:sp>
      <p:sp>
        <p:nvSpPr>
          <p:cNvPr id="7" name="Rectangle 6"/>
          <p:cNvSpPr/>
          <p:nvPr/>
        </p:nvSpPr>
        <p:spPr>
          <a:xfrm>
            <a:off x="62245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Second Phase II</a:t>
            </a:r>
          </a:p>
        </p:txBody>
      </p:sp>
      <p:sp>
        <p:nvSpPr>
          <p:cNvPr id="11" name="TextBox 10"/>
          <p:cNvSpPr txBox="1"/>
          <p:nvPr/>
        </p:nvSpPr>
        <p:spPr>
          <a:xfrm>
            <a:off x="6391275" y="2391351"/>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IIA</a:t>
            </a:r>
          </a:p>
        </p:txBody>
      </p:sp>
      <p:sp>
        <p:nvSpPr>
          <p:cNvPr id="12" name="TextBox 11"/>
          <p:cNvSpPr txBox="1"/>
          <p:nvPr/>
        </p:nvSpPr>
        <p:spPr>
          <a:xfrm>
            <a:off x="6400800" y="2728417"/>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IIB</a:t>
            </a:r>
          </a:p>
        </p:txBody>
      </p:sp>
      <p:sp>
        <p:nvSpPr>
          <p:cNvPr id="13" name="TextBox 12"/>
          <p:cNvSpPr txBox="1"/>
          <p:nvPr/>
        </p:nvSpPr>
        <p:spPr>
          <a:xfrm>
            <a:off x="3562350" y="2592924"/>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II</a:t>
            </a:r>
          </a:p>
        </p:txBody>
      </p:sp>
      <p:sp>
        <p:nvSpPr>
          <p:cNvPr id="15" name="Content Placeholder 2"/>
          <p:cNvSpPr txBox="1">
            <a:spLocks/>
          </p:cNvSpPr>
          <p:nvPr/>
        </p:nvSpPr>
        <p:spPr>
          <a:xfrm>
            <a:off x="990600" y="3648076"/>
            <a:ext cx="10287000" cy="263048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2000" dirty="0"/>
              <a:t>Awards</a:t>
            </a:r>
          </a:p>
          <a:p>
            <a:pPr lvl="1" fontAlgn="auto">
              <a:spcAft>
                <a:spcPts val="0"/>
              </a:spcAft>
            </a:pPr>
            <a:r>
              <a:rPr lang="en-US" sz="1600" dirty="0"/>
              <a:t>“Phase II” </a:t>
            </a:r>
            <a:r>
              <a:rPr lang="en-US" sz="1600" dirty="0" smtClean="0"/>
              <a:t>denotes an </a:t>
            </a:r>
            <a:r>
              <a:rPr lang="en-US" sz="1600" u="sng" dirty="0" smtClean="0"/>
              <a:t>initial or first</a:t>
            </a:r>
            <a:r>
              <a:rPr lang="en-US" sz="1600" dirty="0" smtClean="0"/>
              <a:t> </a:t>
            </a:r>
            <a:r>
              <a:rPr lang="en-US" sz="1600" dirty="0"/>
              <a:t>Phase II </a:t>
            </a:r>
            <a:r>
              <a:rPr lang="en-US" sz="1600" dirty="0" smtClean="0"/>
              <a:t>award </a:t>
            </a:r>
            <a:endParaRPr lang="en-US" sz="1600" dirty="0"/>
          </a:p>
          <a:p>
            <a:pPr lvl="1" fontAlgn="auto">
              <a:spcAft>
                <a:spcPts val="0"/>
              </a:spcAft>
            </a:pPr>
            <a:r>
              <a:rPr lang="en-US" sz="1600" dirty="0"/>
              <a:t>“Phase IIA” and “Phase IIB” </a:t>
            </a:r>
            <a:r>
              <a:rPr lang="en-US" sz="1600" dirty="0" smtClean="0"/>
              <a:t>denote a </a:t>
            </a:r>
            <a:r>
              <a:rPr lang="en-US" sz="1600" u="sng" dirty="0" smtClean="0"/>
              <a:t>second</a:t>
            </a:r>
            <a:r>
              <a:rPr lang="en-US" sz="1600" dirty="0" smtClean="0"/>
              <a:t> </a:t>
            </a:r>
            <a:r>
              <a:rPr lang="en-US" sz="1600" dirty="0"/>
              <a:t>Phase II </a:t>
            </a:r>
            <a:r>
              <a:rPr lang="en-US" sz="1600" dirty="0" smtClean="0"/>
              <a:t>award</a:t>
            </a:r>
          </a:p>
          <a:p>
            <a:pPr lvl="1" fontAlgn="auto">
              <a:spcAft>
                <a:spcPts val="0"/>
              </a:spcAft>
            </a:pPr>
            <a:r>
              <a:rPr lang="en-US" sz="1600" dirty="0"/>
              <a:t>“Phase </a:t>
            </a:r>
            <a:r>
              <a:rPr lang="en-US" sz="1600" dirty="0" smtClean="0"/>
              <a:t>IIC” denotes a </a:t>
            </a:r>
            <a:r>
              <a:rPr lang="en-US" sz="1600" u="sng" dirty="0" smtClean="0"/>
              <a:t>third </a:t>
            </a:r>
            <a:r>
              <a:rPr lang="en-US" sz="1600" dirty="0" smtClean="0"/>
              <a:t>Phase </a:t>
            </a:r>
            <a:r>
              <a:rPr lang="en-US" sz="1600" dirty="0"/>
              <a:t>II </a:t>
            </a:r>
            <a:r>
              <a:rPr lang="en-US" sz="1600" dirty="0" smtClean="0"/>
              <a:t>award</a:t>
            </a:r>
            <a:endParaRPr lang="en-US" sz="1600" dirty="0"/>
          </a:p>
          <a:p>
            <a:pPr fontAlgn="auto">
              <a:spcAft>
                <a:spcPts val="0"/>
              </a:spcAft>
            </a:pPr>
            <a:r>
              <a:rPr lang="en-US" sz="2000" dirty="0"/>
              <a:t>Funding Opportunity Announcement  </a:t>
            </a:r>
          </a:p>
          <a:p>
            <a:pPr lvl="1" fontAlgn="auto">
              <a:spcAft>
                <a:spcPts val="0"/>
              </a:spcAft>
            </a:pPr>
            <a:r>
              <a:rPr lang="en-US" sz="1600" dirty="0" smtClean="0"/>
              <a:t>Initial or first, second and third </a:t>
            </a:r>
            <a:r>
              <a:rPr lang="en-US" sz="1600" dirty="0"/>
              <a:t>Phase II applications are submitted through our “Phase II” Funding Opportunity </a:t>
            </a:r>
            <a:r>
              <a:rPr lang="en-US" sz="1600" dirty="0" smtClean="0"/>
              <a:t>Announcements (FOAs)</a:t>
            </a:r>
            <a:endParaRPr lang="en-US" sz="1600" dirty="0"/>
          </a:p>
        </p:txBody>
      </p:sp>
      <p:sp>
        <p:nvSpPr>
          <p:cNvPr id="14" name="Rectangle 13"/>
          <p:cNvSpPr/>
          <p:nvPr/>
        </p:nvSpPr>
        <p:spPr>
          <a:xfrm>
            <a:off x="8143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Phase I</a:t>
            </a:r>
          </a:p>
        </p:txBody>
      </p:sp>
      <p:sp>
        <p:nvSpPr>
          <p:cNvPr id="16" name="TextBox 15"/>
          <p:cNvSpPr txBox="1"/>
          <p:nvPr/>
        </p:nvSpPr>
        <p:spPr>
          <a:xfrm>
            <a:off x="1066801" y="2592924"/>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a:t>
            </a:r>
          </a:p>
        </p:txBody>
      </p:sp>
      <p:cxnSp>
        <p:nvCxnSpPr>
          <p:cNvPr id="8" name="Straight Arrow Connector 7"/>
          <p:cNvCxnSpPr>
            <a:endCxn id="13" idx="1"/>
          </p:cNvCxnSpPr>
          <p:nvPr/>
        </p:nvCxnSpPr>
        <p:spPr>
          <a:xfrm>
            <a:off x="3033713" y="2777590"/>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00713"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927466"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smtClean="0">
                <a:solidFill>
                  <a:schemeClr val="tx1"/>
                </a:solidFill>
              </a:rPr>
              <a:t>Third Phase </a:t>
            </a:r>
            <a:r>
              <a:rPr lang="en-US" sz="1800" u="sng" dirty="0">
                <a:solidFill>
                  <a:schemeClr val="tx1"/>
                </a:solidFill>
              </a:rPr>
              <a:t>II</a:t>
            </a:r>
          </a:p>
        </p:txBody>
      </p:sp>
      <p:sp>
        <p:nvSpPr>
          <p:cNvPr id="20" name="TextBox 19"/>
          <p:cNvSpPr txBox="1"/>
          <p:nvPr/>
        </p:nvSpPr>
        <p:spPr>
          <a:xfrm>
            <a:off x="9103679" y="2590800"/>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a:t>
            </a:r>
            <a:r>
              <a:rPr lang="en-US" sz="1800" dirty="0" smtClean="0">
                <a:solidFill>
                  <a:schemeClr val="tx2"/>
                </a:solidFill>
                <a:latin typeface="+mn-lt"/>
              </a:rPr>
              <a:t>IIC</a:t>
            </a:r>
            <a:endParaRPr lang="en-US" sz="1800" dirty="0">
              <a:solidFill>
                <a:schemeClr val="tx2"/>
              </a:solidFill>
              <a:latin typeface="+mn-lt"/>
            </a:endParaRPr>
          </a:p>
        </p:txBody>
      </p:sp>
      <p:cxnSp>
        <p:nvCxnSpPr>
          <p:cNvPr id="21" name="Straight Arrow Connector 20"/>
          <p:cNvCxnSpPr/>
          <p:nvPr/>
        </p:nvCxnSpPr>
        <p:spPr>
          <a:xfrm>
            <a:off x="8403592"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93103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Motivation:  Phase IIA</a:t>
            </a:r>
            <a:endParaRPr lang="en-US" dirty="0"/>
          </a:p>
        </p:txBody>
      </p:sp>
      <p:sp>
        <p:nvSpPr>
          <p:cNvPr id="3" name="Content Placeholder 2"/>
          <p:cNvSpPr>
            <a:spLocks noGrp="1"/>
          </p:cNvSpPr>
          <p:nvPr>
            <p:ph idx="1"/>
          </p:nvPr>
        </p:nvSpPr>
        <p:spPr/>
        <p:txBody>
          <a:bodyPr>
            <a:normAutofit/>
          </a:bodyPr>
          <a:lstStyle/>
          <a:p>
            <a:r>
              <a:rPr lang="en-US" sz="2000" dirty="0" smtClean="0"/>
              <a:t>Some Phase II projects are </a:t>
            </a:r>
            <a:r>
              <a:rPr lang="en-US" sz="2000" i="1" u="sng" dirty="0" smtClean="0"/>
              <a:t>unable to be completed within two years and require more time and funding</a:t>
            </a:r>
            <a:r>
              <a:rPr lang="en-US" sz="2000" dirty="0" smtClean="0"/>
              <a:t>.  </a:t>
            </a:r>
          </a:p>
          <a:p>
            <a:pPr lvl="1"/>
            <a:r>
              <a:rPr lang="en-US" sz="1800" dirty="0" smtClean="0">
                <a:solidFill>
                  <a:srgbClr val="FF0000"/>
                </a:solidFill>
              </a:rPr>
              <a:t>DOE program managers will select the topics/subtopics for which Phase IIA applications will be accepted.  Only a limited number of topics/subtopics will accept Phase IIA applications</a:t>
            </a:r>
          </a:p>
          <a:p>
            <a:r>
              <a:rPr lang="en-US" sz="2000" dirty="0" smtClean="0"/>
              <a:t>Historically such projects required small businesses to complete two or more Phase I/II cycles to complete their R&amp;D</a:t>
            </a:r>
          </a:p>
          <a:p>
            <a:r>
              <a:rPr lang="en-US" sz="2000" dirty="0" smtClean="0"/>
              <a:t>Phase IIA awards will start immediately upon completion of the Phase II award</a:t>
            </a:r>
          </a:p>
          <a:p>
            <a:r>
              <a:rPr lang="en-US" sz="2000" dirty="0" smtClean="0"/>
              <a:t>Note:  Projects that require additional time, but no additional funding can request no cost extensions to their initial Phase II project.  </a:t>
            </a:r>
          </a:p>
          <a:p>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3</a:t>
            </a:fld>
            <a:endParaRPr lang="en-US" dirty="0"/>
          </a:p>
        </p:txBody>
      </p:sp>
    </p:spTree>
    <p:extLst>
      <p:ext uri="{BB962C8B-B14F-4D97-AF65-F5344CB8AC3E}">
        <p14:creationId xmlns:p14="http://schemas.microsoft.com/office/powerpoint/2010/main" val="4141474750"/>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IIA Timeline</a:t>
            </a:r>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4</a:t>
            </a:fld>
            <a:endParaRPr lang="en-US" dirty="0"/>
          </a:p>
        </p:txBody>
      </p:sp>
      <p:sp>
        <p:nvSpPr>
          <p:cNvPr id="5" name="Rectangle 4"/>
          <p:cNvSpPr/>
          <p:nvPr/>
        </p:nvSpPr>
        <p:spPr>
          <a:xfrm>
            <a:off x="2590800" y="365760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4343400" y="365760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6762750" y="3657600"/>
            <a:ext cx="24193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a:t>
            </a:r>
          </a:p>
        </p:txBody>
      </p:sp>
      <p:sp>
        <p:nvSpPr>
          <p:cNvPr id="8" name="TextBox 7"/>
          <p:cNvSpPr txBox="1"/>
          <p:nvPr/>
        </p:nvSpPr>
        <p:spPr>
          <a:xfrm>
            <a:off x="2628902" y="4057651"/>
            <a:ext cx="1200149" cy="307777"/>
          </a:xfrm>
          <a:prstGeom prst="rect">
            <a:avLst/>
          </a:prstGeom>
          <a:noFill/>
        </p:spPr>
        <p:txBody>
          <a:bodyPr wrap="square" rtlCol="0">
            <a:spAutoFit/>
          </a:bodyPr>
          <a:lstStyle/>
          <a:p>
            <a:pPr algn="ctr"/>
            <a:r>
              <a:rPr lang="en-US" sz="1400" i="1" dirty="0" smtClean="0">
                <a:latin typeface="+mn-lt"/>
              </a:rPr>
              <a:t>6-12 </a:t>
            </a:r>
            <a:r>
              <a:rPr lang="en-US" sz="1400" i="1" dirty="0">
                <a:latin typeface="+mn-lt"/>
              </a:rPr>
              <a:t>months</a:t>
            </a:r>
          </a:p>
        </p:txBody>
      </p:sp>
      <p:sp>
        <p:nvSpPr>
          <p:cNvPr id="9" name="TextBox 8"/>
          <p:cNvSpPr txBox="1"/>
          <p:nvPr/>
        </p:nvSpPr>
        <p:spPr>
          <a:xfrm>
            <a:off x="4953001" y="4056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372351" y="4057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223297"/>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4343400"/>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a:t>
            </a:r>
            <a:r>
              <a:rPr lang="en-US" sz="1400" b="1" i="1" dirty="0" smtClean="0">
                <a:solidFill>
                  <a:schemeClr val="accent1"/>
                </a:solidFill>
                <a:latin typeface="+mn-lt"/>
              </a:rPr>
              <a:t>XXXX+3 </a:t>
            </a:r>
            <a:endParaRPr lang="en-US" sz="1400" b="1" i="1" dirty="0">
              <a:solidFill>
                <a:schemeClr val="accent1"/>
              </a:solidFill>
              <a:latin typeface="+mn-lt"/>
            </a:endParaRPr>
          </a:p>
        </p:txBody>
      </p:sp>
      <p:sp>
        <p:nvSpPr>
          <p:cNvPr id="13" name="TextBox 12"/>
          <p:cNvSpPr txBox="1"/>
          <p:nvPr/>
        </p:nvSpPr>
        <p:spPr>
          <a:xfrm>
            <a:off x="2688854" y="2872801"/>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XXXX</a:t>
            </a:r>
            <a:endParaRPr lang="en-US" sz="1600" dirty="0">
              <a:latin typeface="+mn-lt"/>
            </a:endParaRPr>
          </a:p>
        </p:txBody>
      </p:sp>
      <p:sp>
        <p:nvSpPr>
          <p:cNvPr id="14" name="TextBox 13"/>
          <p:cNvSpPr txBox="1"/>
          <p:nvPr/>
        </p:nvSpPr>
        <p:spPr>
          <a:xfrm>
            <a:off x="4876801" y="2872801"/>
            <a:ext cx="1302122"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XXXX +1 </a:t>
            </a:r>
            <a:endParaRPr lang="en-US" sz="1600" dirty="0">
              <a:latin typeface="+mn-lt"/>
            </a:endParaRPr>
          </a:p>
        </p:txBody>
      </p:sp>
      <p:sp>
        <p:nvSpPr>
          <p:cNvPr id="16" name="TextBox 15"/>
          <p:cNvSpPr txBox="1"/>
          <p:nvPr/>
        </p:nvSpPr>
        <p:spPr>
          <a:xfrm>
            <a:off x="6780680" y="2703492"/>
            <a:ext cx="2668120" cy="523220"/>
          </a:xfrm>
          <a:prstGeom prst="rect">
            <a:avLst/>
          </a:prstGeom>
          <a:noFill/>
        </p:spPr>
        <p:txBody>
          <a:bodyPr wrap="square" rtlCol="0">
            <a:spAutoFit/>
          </a:bodyPr>
          <a:lstStyle/>
          <a:p>
            <a:r>
              <a:rPr lang="en-US" sz="1400" b="1" i="1" dirty="0">
                <a:solidFill>
                  <a:schemeClr val="accent1"/>
                </a:solidFill>
                <a:latin typeface="+mn-lt"/>
              </a:rPr>
              <a:t>No gap between end of Phase II and start of Phase IIA </a:t>
            </a:r>
          </a:p>
        </p:txBody>
      </p:sp>
      <p:cxnSp>
        <p:nvCxnSpPr>
          <p:cNvPr id="18" name="Straight Arrow Connector 17"/>
          <p:cNvCxnSpPr/>
          <p:nvPr/>
        </p:nvCxnSpPr>
        <p:spPr>
          <a:xfrm flipH="1">
            <a:off x="6762750" y="3371850"/>
            <a:ext cx="95250" cy="285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749286"/>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Motivation:  Phase IIB</a:t>
            </a:r>
            <a:endParaRPr lang="en-US" dirty="0"/>
          </a:p>
        </p:txBody>
      </p:sp>
      <p:sp>
        <p:nvSpPr>
          <p:cNvPr id="3" name="Content Placeholder 2"/>
          <p:cNvSpPr>
            <a:spLocks noGrp="1"/>
          </p:cNvSpPr>
          <p:nvPr>
            <p:ph idx="1"/>
          </p:nvPr>
        </p:nvSpPr>
        <p:spPr/>
        <p:txBody>
          <a:bodyPr>
            <a:normAutofit/>
          </a:bodyPr>
          <a:lstStyle/>
          <a:p>
            <a:r>
              <a:rPr lang="en-US" sz="2000" dirty="0" smtClean="0"/>
              <a:t>After successfully completing Phase II R&amp;D, some projects may require R&amp;D funding to transition an innovation towards commercialization  </a:t>
            </a:r>
          </a:p>
          <a:p>
            <a:r>
              <a:rPr lang="en-US" sz="2000" dirty="0" smtClean="0"/>
              <a:t>DOE is utilizing Phase IIB to increase the number of positive commercialization outcomes resulting from Phase II awards</a:t>
            </a:r>
          </a:p>
          <a:p>
            <a:r>
              <a:rPr lang="en-US" sz="2000" dirty="0" smtClean="0"/>
              <a:t>Phase IIB awards will start immediately after completing a Phase II or up to 1 year later </a:t>
            </a:r>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5</a:t>
            </a:fld>
            <a:endParaRPr lang="en-US" dirty="0"/>
          </a:p>
        </p:txBody>
      </p:sp>
    </p:spTree>
    <p:extLst>
      <p:ext uri="{BB962C8B-B14F-4D97-AF65-F5344CB8AC3E}">
        <p14:creationId xmlns:p14="http://schemas.microsoft.com/office/powerpoint/2010/main" val="1589704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IIB Timeline:  Two Options</a:t>
            </a:r>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6</a:t>
            </a:fld>
            <a:endParaRPr lang="en-US" dirty="0"/>
          </a:p>
        </p:txBody>
      </p:sp>
      <p:sp>
        <p:nvSpPr>
          <p:cNvPr id="5" name="Rectangle 4"/>
          <p:cNvSpPr/>
          <p:nvPr/>
        </p:nvSpPr>
        <p:spPr>
          <a:xfrm>
            <a:off x="3533775" y="2655746"/>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5286375" y="2655746"/>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7705725" y="2655746"/>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8" name="TextBox 7"/>
          <p:cNvSpPr txBox="1"/>
          <p:nvPr/>
        </p:nvSpPr>
        <p:spPr>
          <a:xfrm>
            <a:off x="3571877" y="3055797"/>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895976" y="3054308"/>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15326" y="305579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05725" y="4495800"/>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12" name="TextBox 11"/>
          <p:cNvSpPr txBox="1"/>
          <p:nvPr/>
        </p:nvSpPr>
        <p:spPr>
          <a:xfrm>
            <a:off x="8315326" y="4848226"/>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1981200" y="451485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14" name="Rectangle 13"/>
          <p:cNvSpPr/>
          <p:nvPr/>
        </p:nvSpPr>
        <p:spPr>
          <a:xfrm>
            <a:off x="3505200" y="451485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15" name="TextBox 14"/>
          <p:cNvSpPr txBox="1"/>
          <p:nvPr/>
        </p:nvSpPr>
        <p:spPr>
          <a:xfrm>
            <a:off x="2019302" y="4914901"/>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14801" y="4913412"/>
            <a:ext cx="1200149" cy="307777"/>
          </a:xfrm>
          <a:prstGeom prst="rect">
            <a:avLst/>
          </a:prstGeom>
          <a:noFill/>
        </p:spPr>
        <p:txBody>
          <a:bodyPr wrap="square" rtlCol="0">
            <a:spAutoFit/>
          </a:bodyPr>
          <a:lstStyle/>
          <a:p>
            <a:pPr algn="ctr"/>
            <a:r>
              <a:rPr lang="en-US" sz="1400" i="1" dirty="0">
                <a:latin typeface="+mn-lt"/>
              </a:rPr>
              <a:t>2 years</a:t>
            </a:r>
          </a:p>
        </p:txBody>
      </p:sp>
      <p:cxnSp>
        <p:nvCxnSpPr>
          <p:cNvPr id="18" name="Straight Arrow Connector 17"/>
          <p:cNvCxnSpPr>
            <a:stCxn id="14" idx="3"/>
            <a:endCxn id="11" idx="1"/>
          </p:cNvCxnSpPr>
          <p:nvPr/>
        </p:nvCxnSpPr>
        <p:spPr>
          <a:xfrm flipV="1">
            <a:off x="5924551" y="4695825"/>
            <a:ext cx="1781175"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6283" y="4700265"/>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20" name="Straight Arrow Connector 19"/>
          <p:cNvCxnSpPr/>
          <p:nvPr/>
        </p:nvCxnSpPr>
        <p:spPr>
          <a:xfrm flipV="1">
            <a:off x="7196136" y="4913219"/>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81723" y="5067299"/>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a:t>
            </a:r>
            <a:r>
              <a:rPr lang="en-US" sz="1400" b="1" i="1" dirty="0" smtClean="0">
                <a:solidFill>
                  <a:srgbClr val="00B050"/>
                </a:solidFill>
                <a:latin typeface="+mn-lt"/>
              </a:rPr>
              <a:t>FY XXXX+4</a:t>
            </a:r>
            <a:endParaRPr lang="en-US" sz="1400" b="1" i="1" dirty="0">
              <a:solidFill>
                <a:srgbClr val="00B050"/>
              </a:solidFill>
              <a:latin typeface="+mn-lt"/>
            </a:endParaRPr>
          </a:p>
        </p:txBody>
      </p:sp>
      <p:sp>
        <p:nvSpPr>
          <p:cNvPr id="22" name="TextBox 21"/>
          <p:cNvSpPr txBox="1"/>
          <p:nvPr/>
        </p:nvSpPr>
        <p:spPr>
          <a:xfrm>
            <a:off x="6157912" y="3398017"/>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a:t>
            </a:r>
            <a:r>
              <a:rPr lang="en-US" sz="1400" b="1" i="1" dirty="0" smtClean="0">
                <a:solidFill>
                  <a:srgbClr val="00B050"/>
                </a:solidFill>
                <a:latin typeface="+mn-lt"/>
              </a:rPr>
              <a:t>XXXX+3</a:t>
            </a:r>
            <a:endParaRPr lang="en-US" sz="1400" b="1" i="1" dirty="0">
              <a:solidFill>
                <a:srgbClr val="00B050"/>
              </a:solidFill>
              <a:latin typeface="+mn-lt"/>
            </a:endParaRPr>
          </a:p>
        </p:txBody>
      </p:sp>
      <p:cxnSp>
        <p:nvCxnSpPr>
          <p:cNvPr id="23" name="Straight Arrow Connector 22"/>
          <p:cNvCxnSpPr/>
          <p:nvPr/>
        </p:nvCxnSpPr>
        <p:spPr>
          <a:xfrm flipV="1">
            <a:off x="7172325" y="3198672"/>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31829" y="2025133"/>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XXXX</a:t>
            </a:r>
            <a:endParaRPr lang="en-US" sz="1600" dirty="0">
              <a:latin typeface="+mn-lt"/>
            </a:endParaRPr>
          </a:p>
        </p:txBody>
      </p:sp>
      <p:sp>
        <p:nvSpPr>
          <p:cNvPr id="25" name="TextBox 24"/>
          <p:cNvSpPr txBox="1"/>
          <p:nvPr/>
        </p:nvSpPr>
        <p:spPr>
          <a:xfrm>
            <a:off x="2079254" y="3855917"/>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YYYY</a:t>
            </a:r>
            <a:endParaRPr lang="en-US" sz="1600" dirty="0">
              <a:latin typeface="+mn-lt"/>
            </a:endParaRPr>
          </a:p>
        </p:txBody>
      </p:sp>
      <p:sp>
        <p:nvSpPr>
          <p:cNvPr id="27" name="TextBox 26"/>
          <p:cNvSpPr txBox="1"/>
          <p:nvPr/>
        </p:nvSpPr>
        <p:spPr>
          <a:xfrm>
            <a:off x="5895976" y="2032872"/>
            <a:ext cx="1300160"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XXXX+1</a:t>
            </a:r>
            <a:endParaRPr lang="en-US" sz="1600" dirty="0">
              <a:latin typeface="+mn-lt"/>
            </a:endParaRPr>
          </a:p>
        </p:txBody>
      </p:sp>
      <p:sp>
        <p:nvSpPr>
          <p:cNvPr id="28" name="TextBox 27"/>
          <p:cNvSpPr txBox="1"/>
          <p:nvPr/>
        </p:nvSpPr>
        <p:spPr>
          <a:xfrm>
            <a:off x="4088607" y="3861194"/>
            <a:ext cx="1130671"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YYYY+1</a:t>
            </a:r>
            <a:endParaRPr lang="en-US" sz="1600" dirty="0">
              <a:latin typeface="+mn-lt"/>
            </a:endParaRPr>
          </a:p>
        </p:txBody>
      </p:sp>
    </p:spTree>
    <p:extLst>
      <p:ext uri="{BB962C8B-B14F-4D97-AF65-F5344CB8AC3E}">
        <p14:creationId xmlns:p14="http://schemas.microsoft.com/office/powerpoint/2010/main" val="1677292222"/>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for Phase IIA &amp; IIB Awards</a:t>
            </a:r>
            <a:endParaRPr lang="en-US" dirty="0"/>
          </a:p>
        </p:txBody>
      </p:sp>
      <p:sp>
        <p:nvSpPr>
          <p:cNvPr id="3" name="Content Placeholder 2"/>
          <p:cNvSpPr>
            <a:spLocks noGrp="1"/>
          </p:cNvSpPr>
          <p:nvPr>
            <p:ph idx="1"/>
          </p:nvPr>
        </p:nvSpPr>
        <p:spPr/>
        <p:txBody>
          <a:bodyPr>
            <a:normAutofit/>
          </a:bodyPr>
          <a:lstStyle/>
          <a:p>
            <a:r>
              <a:rPr lang="en-US" sz="2000" dirty="0"/>
              <a:t>Maximum Award </a:t>
            </a:r>
            <a:r>
              <a:rPr lang="en-US" sz="2000" dirty="0" smtClean="0"/>
              <a:t>Amount and Duration</a:t>
            </a:r>
            <a:endParaRPr lang="en-US" sz="2000" dirty="0"/>
          </a:p>
          <a:p>
            <a:pPr lvl="1"/>
            <a:r>
              <a:rPr lang="en-US" sz="1600" dirty="0"/>
              <a:t>$1,100,000, up to 2 years  </a:t>
            </a:r>
            <a:r>
              <a:rPr lang="en-US" sz="1600" dirty="0" smtClean="0">
                <a:solidFill>
                  <a:srgbClr val="00B050"/>
                </a:solidFill>
              </a:rPr>
              <a:t> </a:t>
            </a:r>
            <a:endParaRPr lang="en-US" sz="1600" dirty="0">
              <a:solidFill>
                <a:srgbClr val="00B050"/>
              </a:solidFill>
            </a:endParaRPr>
          </a:p>
          <a:p>
            <a:pPr lvl="1"/>
            <a:r>
              <a:rPr lang="en-US" sz="1600" dirty="0"/>
              <a:t>Award amounts and duration require justification</a:t>
            </a:r>
          </a:p>
          <a:p>
            <a:r>
              <a:rPr lang="en-US" sz="2000" dirty="0"/>
              <a:t>Available Funding</a:t>
            </a:r>
          </a:p>
          <a:p>
            <a:pPr lvl="1"/>
            <a:r>
              <a:rPr lang="en-US" sz="1600" dirty="0"/>
              <a:t>Is there separate funding </a:t>
            </a:r>
            <a:r>
              <a:rPr lang="en-US" sz="1600" dirty="0" smtClean="0"/>
              <a:t>for Phase </a:t>
            </a:r>
            <a:r>
              <a:rPr lang="en-US" sz="1600" dirty="0"/>
              <a:t>IIA &amp; IIB awards? </a:t>
            </a:r>
          </a:p>
          <a:p>
            <a:pPr lvl="2"/>
            <a:r>
              <a:rPr lang="en-US" sz="1400" dirty="0"/>
              <a:t>NO.  </a:t>
            </a:r>
            <a:r>
              <a:rPr lang="en-US" sz="1400" dirty="0" smtClean="0"/>
              <a:t>Second Phase </a:t>
            </a:r>
            <a:r>
              <a:rPr lang="en-US" sz="1400" dirty="0"/>
              <a:t>II </a:t>
            </a:r>
            <a:r>
              <a:rPr lang="en-US" sz="1400" dirty="0" smtClean="0"/>
              <a:t>award funding </a:t>
            </a:r>
            <a:r>
              <a:rPr lang="en-US" sz="1400" dirty="0"/>
              <a:t>is obtained from DOE SBIR &amp; STTR allocations used to make Phase I &amp; II awards.  </a:t>
            </a:r>
          </a:p>
          <a:p>
            <a:r>
              <a:rPr lang="en-US" sz="2000" dirty="0"/>
              <a:t>Number of Awards</a:t>
            </a:r>
          </a:p>
          <a:p>
            <a:pPr lvl="1"/>
            <a:r>
              <a:rPr lang="en-US" sz="1600" dirty="0"/>
              <a:t>There is no target number of awards for Phase IIA or Phase IIB</a:t>
            </a:r>
          </a:p>
          <a:p>
            <a:pPr lvl="1"/>
            <a:r>
              <a:rPr lang="en-US" sz="1600" dirty="0"/>
              <a:t>The number will depend on the number and quality of applications received under the Funding Opportunity Announcement</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7</a:t>
            </a:fld>
            <a:endParaRPr lang="en-US" dirty="0"/>
          </a:p>
        </p:txBody>
      </p:sp>
    </p:spTree>
    <p:extLst>
      <p:ext uri="{BB962C8B-B14F-4D97-AF65-F5344CB8AC3E}">
        <p14:creationId xmlns:p14="http://schemas.microsoft.com/office/powerpoint/2010/main" val="233740712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Criteria</a:t>
            </a:r>
            <a:endParaRPr lang="en-US" dirty="0"/>
          </a:p>
        </p:txBody>
      </p:sp>
      <p:sp>
        <p:nvSpPr>
          <p:cNvPr id="3" name="Content Placeholder 2"/>
          <p:cNvSpPr>
            <a:spLocks noGrp="1"/>
          </p:cNvSpPr>
          <p:nvPr>
            <p:ph idx="1"/>
          </p:nvPr>
        </p:nvSpPr>
        <p:spPr/>
        <p:txBody>
          <a:bodyPr>
            <a:normAutofit/>
          </a:bodyPr>
          <a:lstStyle/>
          <a:p>
            <a:r>
              <a:rPr lang="en-US" sz="2000" dirty="0" smtClean="0"/>
              <a:t>Phase IIA Review Criteria and weighting are identical to Phase II</a:t>
            </a:r>
          </a:p>
          <a:p>
            <a:r>
              <a:rPr lang="en-US" sz="2000" dirty="0" smtClean="0"/>
              <a:t>Weighting of Phase IIB Review Criteria have been changed to emphasize the impact of the project is commercially successful </a:t>
            </a:r>
            <a:endParaRPr lang="en-US" sz="2000" dirty="0"/>
          </a:p>
          <a:p>
            <a:pPr lvl="2"/>
            <a:endParaRPr lang="en-US" sz="1100" dirty="0"/>
          </a:p>
          <a:p>
            <a:pPr lvl="3"/>
            <a:endParaRPr lang="en-US" sz="1050" dirty="0"/>
          </a:p>
          <a:p>
            <a:pPr lvl="1"/>
            <a:endParaRPr lang="en-US" sz="1400" dirty="0"/>
          </a:p>
          <a:p>
            <a:pPr lvl="1"/>
            <a:endParaRPr lang="en-US" sz="1400" dirty="0"/>
          </a:p>
          <a:p>
            <a:pPr lvl="1"/>
            <a:endParaRPr lang="en-US" sz="1400" dirty="0"/>
          </a:p>
          <a:p>
            <a:pPr lvl="1"/>
            <a:endParaRPr lang="en-US" sz="1400" dirty="0"/>
          </a:p>
          <a:p>
            <a:r>
              <a:rPr lang="en-US" sz="2000" dirty="0" smtClean="0"/>
              <a:t>Phase IIB applicants </a:t>
            </a:r>
            <a:r>
              <a:rPr lang="en-US" sz="2000" dirty="0"/>
              <a:t>are strongly encouraged to include </a:t>
            </a:r>
            <a:r>
              <a:rPr lang="en-US" sz="2000" b="1" dirty="0"/>
              <a:t>Phase II Funding Commitments </a:t>
            </a:r>
            <a:r>
              <a:rPr lang="en-US" sz="2000" dirty="0"/>
              <a:t>and </a:t>
            </a:r>
            <a:r>
              <a:rPr lang="en-US" sz="2000" b="1" dirty="0"/>
              <a:t>Phase III Follow-on Funding Commitments </a:t>
            </a:r>
            <a:r>
              <a:rPr lang="en-US" sz="2000" dirty="0"/>
              <a:t>in their applications  </a:t>
            </a:r>
          </a:p>
          <a:p>
            <a:pPr lvl="1"/>
            <a:r>
              <a:rPr lang="en-US" sz="1800" dirty="0"/>
              <a:t>These will receive significant emphasis in the evaluation of impact</a:t>
            </a:r>
          </a:p>
          <a:p>
            <a:pPr lvl="1"/>
            <a:endParaRPr lang="en-US" sz="1400" dirty="0"/>
          </a:p>
          <a:p>
            <a:pPr lvl="1"/>
            <a:endParaRPr lang="en-US" sz="14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16824713"/>
              </p:ext>
            </p:extLst>
          </p:nvPr>
        </p:nvGraphicFramePr>
        <p:xfrm>
          <a:off x="2590800" y="2895600"/>
          <a:ext cx="7010400" cy="882015"/>
        </p:xfrm>
        <a:graphic>
          <a:graphicData uri="http://schemas.openxmlformats.org/drawingml/2006/table">
            <a:tbl>
              <a:tblPr>
                <a:tableStyleId>{69CF1AB2-1976-4502-BF36-3FF5EA218861}</a:tableStyleId>
              </a:tblPr>
              <a:tblGrid>
                <a:gridCol w="1371600"/>
                <a:gridCol w="2209800"/>
                <a:gridCol w="2362200"/>
                <a:gridCol w="1066800"/>
              </a:tblGrid>
              <a:tr h="295275">
                <a:tc>
                  <a:txBody>
                    <a:bodyPr/>
                    <a:lstStyle/>
                    <a:p>
                      <a:pPr algn="ctr" fontAlgn="b"/>
                      <a:r>
                        <a:rPr lang="en-US" sz="1400" b="1" u="none" strike="noStrike" dirty="0">
                          <a:effectLst/>
                        </a:rPr>
                        <a:t>Award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b="1" u="none" strike="noStrike" dirty="0">
                          <a:effectLst/>
                        </a:rPr>
                        <a:t>Strength of the Scientific/Technical Approach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Ability to Carry Out the Project in a Cost Effective Manner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smtClean="0">
                          <a:effectLst/>
                        </a:rPr>
                        <a:t>Project</a:t>
                      </a:r>
                    </a:p>
                    <a:p>
                      <a:pPr algn="ctr" fontAlgn="b"/>
                      <a:r>
                        <a:rPr lang="en-US" sz="1400" b="1" u="none" strike="noStrike" dirty="0" smtClean="0">
                          <a:effectLst/>
                        </a:rPr>
                        <a:t>Impact </a:t>
                      </a:r>
                      <a:endParaRPr lang="en-US" sz="1400" b="1" i="0" u="none" strike="noStrike" dirty="0">
                        <a:solidFill>
                          <a:srgbClr val="1F497D"/>
                        </a:solidFill>
                        <a:effectLst/>
                        <a:latin typeface="Arial Narrow"/>
                      </a:endParaRPr>
                    </a:p>
                  </a:txBody>
                  <a:tcPr marL="9525" marR="9525" marT="9525" marB="0" anchor="b"/>
                </a:tc>
              </a:tr>
              <a:tr h="190500">
                <a:tc>
                  <a:txBody>
                    <a:bodyPr/>
                    <a:lstStyle/>
                    <a:p>
                      <a:pPr algn="l" fontAlgn="b"/>
                      <a:r>
                        <a:rPr lang="en-US" sz="1400" u="none" strike="noStrike" dirty="0">
                          <a:effectLst/>
                        </a:rPr>
                        <a:t>Phase II, Phase IIA</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r>
              <a:tr h="190500">
                <a:tc>
                  <a:txBody>
                    <a:bodyPr/>
                    <a:lstStyle/>
                    <a:p>
                      <a:pPr algn="l" fontAlgn="b"/>
                      <a:r>
                        <a:rPr lang="en-US" sz="1400" u="none" strike="noStrike">
                          <a:effectLst/>
                        </a:rPr>
                        <a:t>Phase IIB </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u="none" strike="noStrike" dirty="0">
                          <a:effectLst/>
                        </a:rPr>
                        <a:t>1/4</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1/4</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b="1" u="none" strike="noStrike" dirty="0">
                          <a:effectLst/>
                        </a:rPr>
                        <a:t>1/2</a:t>
                      </a:r>
                      <a:endParaRPr lang="en-US" sz="1400" b="1" i="0" u="none" strike="noStrike" dirty="0">
                        <a:solidFill>
                          <a:srgbClr val="1F497D"/>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640810340"/>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Letter of Intent (LOI) Requirement</a:t>
            </a:r>
            <a:endParaRPr lang="en-US" dirty="0"/>
          </a:p>
        </p:txBody>
      </p:sp>
      <p:sp>
        <p:nvSpPr>
          <p:cNvPr id="3" name="Content Placeholder 2"/>
          <p:cNvSpPr>
            <a:spLocks noGrp="1"/>
          </p:cNvSpPr>
          <p:nvPr>
            <p:ph idx="1"/>
          </p:nvPr>
        </p:nvSpPr>
        <p:spPr/>
        <p:txBody>
          <a:bodyPr>
            <a:normAutofit/>
          </a:bodyPr>
          <a:lstStyle/>
          <a:p>
            <a:r>
              <a:rPr lang="en-US" sz="2000" dirty="0" smtClean="0"/>
              <a:t>Phase IIA and IIB applicants are </a:t>
            </a:r>
            <a:r>
              <a:rPr lang="en-US" sz="2000" b="1" i="1" dirty="0" smtClean="0"/>
              <a:t>required</a:t>
            </a:r>
            <a:r>
              <a:rPr lang="en-US" sz="2000" dirty="0" smtClean="0"/>
              <a:t> to submit a LOI through PAMS</a:t>
            </a:r>
          </a:p>
          <a:p>
            <a:pPr lvl="1"/>
            <a:r>
              <a:rPr lang="en-US" sz="1800" dirty="0" smtClean="0"/>
              <a:t>Deadline:  see applicable FOA</a:t>
            </a:r>
          </a:p>
          <a:p>
            <a:pPr lvl="1"/>
            <a:r>
              <a:rPr lang="en-US" sz="1800" dirty="0" smtClean="0"/>
              <a:t>Content:</a:t>
            </a:r>
          </a:p>
          <a:p>
            <a:pPr lvl="2"/>
            <a:r>
              <a:rPr lang="en-US" sz="1600" dirty="0" smtClean="0"/>
              <a:t>Business Official name and contact information (telephone number and email address)</a:t>
            </a:r>
          </a:p>
          <a:p>
            <a:pPr lvl="2"/>
            <a:r>
              <a:rPr lang="en-US" sz="1600" dirty="0" smtClean="0"/>
              <a:t>Name(s) of any proposed subcontractor(s) or consultant(s), if any</a:t>
            </a:r>
          </a:p>
          <a:p>
            <a:pPr lvl="2"/>
            <a:r>
              <a:rPr lang="en-US" sz="1600" dirty="0" smtClean="0"/>
              <a:t>DOE Phase II Award Number  DE-SC000XXXX</a:t>
            </a:r>
          </a:p>
          <a:p>
            <a:pPr lvl="2"/>
            <a:r>
              <a:rPr lang="en-US" sz="1600" dirty="0" smtClean="0"/>
              <a:t>Type of Second Phase II submission:  Phase IIA or Phase IIB  </a:t>
            </a:r>
          </a:p>
          <a:p>
            <a:pPr lvl="2"/>
            <a:r>
              <a:rPr lang="en-US" sz="1600" dirty="0" smtClean="0"/>
              <a:t>Second Phase II Project Title (same as your initial or first Phase II project title)</a:t>
            </a:r>
          </a:p>
          <a:p>
            <a:pPr lvl="2"/>
            <a:r>
              <a:rPr lang="en-US" sz="1600" dirty="0" smtClean="0"/>
              <a:t>Phase I topic and subtopic number (same as your Phase I and initial or first Phase II)</a:t>
            </a:r>
          </a:p>
          <a:p>
            <a:pPr lvl="2"/>
            <a:r>
              <a:rPr lang="en-US" sz="1600" dirty="0" smtClean="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4" name="Slide Number Placeholder 3"/>
          <p:cNvSpPr>
            <a:spLocks noGrp="1"/>
          </p:cNvSpPr>
          <p:nvPr>
            <p:ph type="sldNum" sz="quarter" idx="12"/>
          </p:nvPr>
        </p:nvSpPr>
        <p:spPr/>
        <p:txBody>
          <a:bodyPr/>
          <a:lstStyle/>
          <a:p>
            <a:fld id="{CFB0700A-AA3D-461B-A3B6-39C39373F01C}" type="slidenum">
              <a:rPr lang="en-US" smtClean="0"/>
              <a:pPr/>
              <a:t>9</a:t>
            </a:fld>
            <a:endParaRPr lang="en-US" dirty="0"/>
          </a:p>
        </p:txBody>
      </p:sp>
    </p:spTree>
    <p:extLst>
      <p:ext uri="{BB962C8B-B14F-4D97-AF65-F5344CB8AC3E}">
        <p14:creationId xmlns:p14="http://schemas.microsoft.com/office/powerpoint/2010/main" val="3091751368"/>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1071</Words>
  <Application>Microsoft Office PowerPoint</Application>
  <PresentationFormat>Widescreen</PresentationFormat>
  <Paragraphs>173</Paragraphs>
  <Slides>13</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Arial</vt:lpstr>
      <vt:lpstr>Arial Black</vt:lpstr>
      <vt:lpstr>Arial Narrow</vt:lpstr>
      <vt:lpstr>Calibri</vt:lpstr>
      <vt:lpstr>Cambria</vt:lpstr>
      <vt:lpstr>Times New Roman</vt:lpstr>
      <vt:lpstr>Wingdings</vt:lpstr>
      <vt:lpstr>Pixel</vt:lpstr>
      <vt:lpstr>Office Theme</vt:lpstr>
      <vt:lpstr>2_Office Theme</vt:lpstr>
      <vt:lpstr>DOE’s  Small Business Innovation Research (SBIR) and Small Business Technology TRansfer (STTR) Programs </vt:lpstr>
      <vt:lpstr>Terminology</vt:lpstr>
      <vt:lpstr>Motivation:  Phase IIA</vt:lpstr>
      <vt:lpstr>Phase IIA Timeline</vt:lpstr>
      <vt:lpstr>Motivation:  Phase IIB</vt:lpstr>
      <vt:lpstr>Phase IIB Timeline:  Two Options</vt:lpstr>
      <vt:lpstr>Funding for Phase IIA &amp; IIB Awards</vt:lpstr>
      <vt:lpstr>Review Criteria</vt:lpstr>
      <vt:lpstr>Letter of Intent (LOI) Requirement</vt:lpstr>
      <vt:lpstr>No Cost Extensions</vt:lpstr>
      <vt:lpstr>No Cost Extensions</vt:lpstr>
      <vt:lpstr>FAQ</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2019-02-06T23:18:36Z</dcterms:created>
  <dcterms:modified xsi:type="dcterms:W3CDTF">2019-02-06T23:18:41Z</dcterms:modified>
</cp:coreProperties>
</file>