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omments/modernComment_226_E61CA921.xml" ContentType="application/vnd.ms-powerpoint.comment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521" r:id="rId2"/>
    <p:sldId id="527" r:id="rId3"/>
    <p:sldId id="573" r:id="rId4"/>
    <p:sldId id="535" r:id="rId5"/>
    <p:sldId id="617" r:id="rId6"/>
    <p:sldId id="614" r:id="rId7"/>
    <p:sldId id="343" r:id="rId8"/>
    <p:sldId id="615" r:id="rId9"/>
    <p:sldId id="616" r:id="rId10"/>
    <p:sldId id="612" r:id="rId11"/>
    <p:sldId id="2530" r:id="rId12"/>
    <p:sldId id="618" r:id="rId13"/>
    <p:sldId id="2528" r:id="rId14"/>
    <p:sldId id="554" r:id="rId15"/>
    <p:sldId id="2529" r:id="rId16"/>
    <p:sldId id="557" r:id="rId17"/>
    <p:sldId id="885" r:id="rId18"/>
    <p:sldId id="2531" r:id="rId19"/>
    <p:sldId id="354" r:id="rId20"/>
    <p:sldId id="556" r:id="rId21"/>
    <p:sldId id="536" r:id="rId22"/>
    <p:sldId id="537" r:id="rId23"/>
    <p:sldId id="538" r:id="rId24"/>
    <p:sldId id="571" r:id="rId25"/>
    <p:sldId id="540" r:id="rId26"/>
    <p:sldId id="559" r:id="rId27"/>
    <p:sldId id="560" r:id="rId28"/>
    <p:sldId id="561" r:id="rId29"/>
    <p:sldId id="562" r:id="rId30"/>
    <p:sldId id="564" r:id="rId31"/>
    <p:sldId id="565" r:id="rId32"/>
    <p:sldId id="566" r:id="rId33"/>
    <p:sldId id="567" r:id="rId34"/>
    <p:sldId id="570" r:id="rId35"/>
    <p:sldId id="572" r:id="rId36"/>
    <p:sldId id="545" r:id="rId37"/>
    <p:sldId id="574" r:id="rId38"/>
    <p:sldId id="547" r:id="rId39"/>
    <p:sldId id="548" r:id="rId40"/>
    <p:sldId id="549" r:id="rId41"/>
    <p:sldId id="550" r:id="rId42"/>
    <p:sldId id="551" r:id="rId43"/>
    <p:sldId id="552" r:id="rId44"/>
    <p:sldId id="568" r:id="rId45"/>
    <p:sldId id="555" r:id="rId46"/>
    <p:sldId id="336" r:id="rId4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9EA44A-F360-264B-655C-6A0F57198EA2}" name="Chant, Eileen" initials="CE" userId="S::Eileen.Chant@science.doe.gov::92565b7b-2233-4a4c-97a9-44b026d16b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Gwin, Christopher" initials="OC" lastIdx="7" clrIdx="0">
    <p:extLst>
      <p:ext uri="{19B8F6BF-5375-455C-9EA6-DF929625EA0E}">
        <p15:presenceInfo xmlns:p15="http://schemas.microsoft.com/office/powerpoint/2012/main" userId="S-1-5-21-414935543-1342250053-1793291686-4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7DDF1"/>
    <a:srgbClr val="FF5050"/>
    <a:srgbClr val="E13D7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98992-BD7E-4089-B225-BBA605656F2C}" v="18" dt="2023-10-18T00:18:42.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19" autoAdjust="0"/>
    <p:restoredTop sz="94660"/>
  </p:normalViewPr>
  <p:slideViewPr>
    <p:cSldViewPr snapToGrid="0">
      <p:cViewPr varScale="1">
        <p:scale>
          <a:sx n="84" d="100"/>
          <a:sy n="84" d="100"/>
        </p:scale>
        <p:origin x="173" y="288"/>
      </p:cViewPr>
      <p:guideLst/>
    </p:cSldViewPr>
  </p:slideViewPr>
  <p:notesTextViewPr>
    <p:cViewPr>
      <p:scale>
        <a:sx n="1" d="1"/>
        <a:sy n="1" d="1"/>
      </p:scale>
      <p:origin x="0" y="0"/>
    </p:cViewPr>
  </p:notesTextViewPr>
  <p:sorterViewPr>
    <p:cViewPr>
      <p:scale>
        <a:sx n="110" d="100"/>
        <a:sy n="110" d="100"/>
      </p:scale>
      <p:origin x="0" y="-6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osccifs.osc.doe.gov\HDrive\olivman\SBIR%20Outreach\FY%202021%20Webinars\FY20%20Phase%20II%20Stats.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osccifs.osc.doe.gov\HDrive\olivman\SBIR%20Outreach\FY%202021%20Webinars\FY20%20Phase%20II%20Stat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25498669258208084"/>
          <c:y val="4.1666666666666664E-2"/>
          <c:w val="0.61666688538932635"/>
          <c:h val="0.89814814814814814"/>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0.25498669258208084"/>
          <c:y val="4.1666666666666664E-2"/>
          <c:w val="0.61666688538932635"/>
          <c:h val="0.89814814814814814"/>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11111111111109E-2"/>
          <c:y val="0.19594972067039107"/>
          <c:w val="0.93888888888888888"/>
          <c:h val="0.59804359301456034"/>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28335448176891559"/>
          <c:y val="0.79733506323073255"/>
          <c:w val="0.47645631526275045"/>
          <c:h val="0.179937664041994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26_E61CA921.xml><?xml version="1.0" encoding="utf-8"?>
<p188:cmLst xmlns:a="http://schemas.openxmlformats.org/drawingml/2006/main" xmlns:r="http://schemas.openxmlformats.org/officeDocument/2006/relationships" xmlns:p188="http://schemas.microsoft.com/office/powerpoint/2018/8/main">
  <p188:cm id="{B29F601C-FB1A-46CF-9AEA-73D81713F290}" authorId="{BB9EA44A-F360-264B-655C-6A0F57198EA2}" created="2022-03-07T15:26:50.764">
    <ac:deMkLst xmlns:ac="http://schemas.microsoft.com/office/drawing/2013/main/command">
      <pc:docMk xmlns:pc="http://schemas.microsoft.com/office/powerpoint/2013/main/command"/>
      <pc:sldMk xmlns:pc="http://schemas.microsoft.com/office/powerpoint/2013/main/command" cId="3860637985" sldId="550"/>
      <ac:spMk id="3" creationId="{00000000-0000-0000-0000-000000000000}"/>
    </ac:deMkLst>
    <p188:txBody>
      <a:bodyPr/>
      <a:lstStyle/>
      <a:p>
        <a:r>
          <a:rPr lang="en-US"/>
          <a:t>Reword this prior to next webinar!</a:t>
        </a:r>
      </a:p>
    </p188:txBody>
  </p188:cm>
</p188:cmLst>
</file>

<file path=ppt/diagrams/_rels/data2.xml.rels><?xml version="1.0" encoding="UTF-8" standalone="yes"?>
<Relationships xmlns="http://schemas.openxmlformats.org/package/2006/relationships"><Relationship Id="rId3" Type="http://schemas.openxmlformats.org/officeDocument/2006/relationships/hyperlink" Target="https://science.osti.gov/sbir" TargetMode="External"/><Relationship Id="rId2" Type="http://schemas.openxmlformats.org/officeDocument/2006/relationships/hyperlink" Target="mailto:eileen.chant@science.doe.gov" TargetMode="External"/><Relationship Id="rId1" Type="http://schemas.openxmlformats.org/officeDocument/2006/relationships/hyperlink" Target="mailto:sbir-sttr@science.doe.gov" TargetMode="External"/><Relationship Id="rId6" Type="http://schemas.openxmlformats.org/officeDocument/2006/relationships/hyperlink" Target="mailto:dave.mccarthy@science.doe.gov" TargetMode="External"/><Relationship Id="rId5" Type="http://schemas.openxmlformats.org/officeDocument/2006/relationships/hyperlink" Target="https://science.osti.gov/sbir/Partnering-Resources" TargetMode="External"/><Relationship Id="rId4" Type="http://schemas.openxmlformats.org/officeDocument/2006/relationships/hyperlink" Target="mailto:carol.rabke@science.doe.gov"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sbir-sttr@science.doe.gov" TargetMode="External"/><Relationship Id="rId2" Type="http://schemas.openxmlformats.org/officeDocument/2006/relationships/hyperlink" Target="https://science.osti.gov/sbir/Partnering-Resources" TargetMode="External"/><Relationship Id="rId1" Type="http://schemas.openxmlformats.org/officeDocument/2006/relationships/hyperlink" Target="mailto:carol.rabke@science.doe.gov" TargetMode="External"/><Relationship Id="rId6" Type="http://schemas.openxmlformats.org/officeDocument/2006/relationships/hyperlink" Target="mailto:dave.mccarthy@science.doe.gov" TargetMode="External"/><Relationship Id="rId5" Type="http://schemas.openxmlformats.org/officeDocument/2006/relationships/hyperlink" Target="https://science.osti.gov/sbir" TargetMode="External"/><Relationship Id="rId4" Type="http://schemas.openxmlformats.org/officeDocument/2006/relationships/hyperlink" Target="mailto:eileen.chant@science.doe.gov"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F887B-3764-4FA8-85DE-1F92F1C26E6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58EA2128-C334-4129-881C-403005775209}">
      <dgm:prSet/>
      <dgm:spPr>
        <a:solidFill>
          <a:schemeClr val="accent6">
            <a:lumMod val="60000"/>
            <a:lumOff val="40000"/>
          </a:schemeClr>
        </a:solidFill>
      </dgm:spPr>
      <dgm:t>
        <a:bodyPr/>
        <a:lstStyle/>
        <a:p>
          <a:pPr rtl="0"/>
          <a:r>
            <a:rPr lang="en-US" dirty="0"/>
            <a:t>Ability to Carry Out the Project </a:t>
          </a:r>
        </a:p>
      </dgm:t>
    </dgm:pt>
    <dgm:pt modelId="{A0546276-2BAB-49F4-B76D-7E28582F5439}" type="parTrans" cxnId="{8A0413BC-869A-4DA4-AB2E-175970D597DF}">
      <dgm:prSet/>
      <dgm:spPr/>
      <dgm:t>
        <a:bodyPr/>
        <a:lstStyle/>
        <a:p>
          <a:endParaRPr lang="en-US"/>
        </a:p>
      </dgm:t>
    </dgm:pt>
    <dgm:pt modelId="{8FDBBD61-B8E6-41A5-926B-892465C4E37E}" type="sibTrans" cxnId="{8A0413BC-869A-4DA4-AB2E-175970D597DF}">
      <dgm:prSet/>
      <dgm:spPr/>
      <dgm:t>
        <a:bodyPr/>
        <a:lstStyle/>
        <a:p>
          <a:endParaRPr lang="en-US"/>
        </a:p>
      </dgm:t>
    </dgm:pt>
    <dgm:pt modelId="{AC7048F3-00C7-4691-8480-5B5A2253E26D}">
      <dgm:prSet/>
      <dgm:spPr>
        <a:solidFill>
          <a:schemeClr val="accent6">
            <a:lumMod val="60000"/>
            <a:lumOff val="40000"/>
          </a:schemeClr>
        </a:solidFill>
        <a:effectLst/>
      </dgm:spPr>
      <dgm:t>
        <a:bodyPr/>
        <a:lstStyle/>
        <a:p>
          <a:pPr rtl="0"/>
          <a:r>
            <a:rPr lang="en-US" dirty="0"/>
            <a:t>Impact</a:t>
          </a:r>
        </a:p>
      </dgm:t>
    </dgm:pt>
    <dgm:pt modelId="{28EE30FF-42DE-41A1-A222-65919757CBEC}" type="parTrans" cxnId="{FD67F3E7-CFDD-40DE-A3F5-55628354D392}">
      <dgm:prSet/>
      <dgm:spPr/>
      <dgm:t>
        <a:bodyPr/>
        <a:lstStyle/>
        <a:p>
          <a:endParaRPr lang="en-US"/>
        </a:p>
      </dgm:t>
    </dgm:pt>
    <dgm:pt modelId="{94BFEC24-A64A-440E-A544-942ECFBDA676}" type="sibTrans" cxnId="{FD67F3E7-CFDD-40DE-A3F5-55628354D392}">
      <dgm:prSet/>
      <dgm:spPr/>
      <dgm:t>
        <a:bodyPr/>
        <a:lstStyle/>
        <a:p>
          <a:endParaRPr lang="en-US"/>
        </a:p>
      </dgm:t>
    </dgm:pt>
    <dgm:pt modelId="{EC7AC60B-171A-4AF3-BF04-5E3939DBFE2B}">
      <dgm:prSet/>
      <dgm:spPr>
        <a:solidFill>
          <a:schemeClr val="accent6">
            <a:lumMod val="60000"/>
            <a:lumOff val="40000"/>
          </a:schemeClr>
        </a:solidFill>
      </dgm:spPr>
      <dgm:t>
        <a:bodyPr/>
        <a:lstStyle/>
        <a:p>
          <a:pPr rtl="0"/>
          <a:r>
            <a:rPr lang="en-US" dirty="0"/>
            <a:t>Technical Merit</a:t>
          </a:r>
        </a:p>
      </dgm:t>
    </dgm:pt>
    <dgm:pt modelId="{0B2ACBC5-F2D4-418F-BF83-0BB2CB5A4B50}" type="sibTrans" cxnId="{21890294-5799-4FEE-8050-131BA0A95FF5}">
      <dgm:prSet/>
      <dgm:spPr/>
      <dgm:t>
        <a:bodyPr/>
        <a:lstStyle/>
        <a:p>
          <a:endParaRPr lang="en-US"/>
        </a:p>
      </dgm:t>
    </dgm:pt>
    <dgm:pt modelId="{7CF81C79-5898-4613-A5D3-19B37ACD694B}" type="parTrans" cxnId="{21890294-5799-4FEE-8050-131BA0A95FF5}">
      <dgm:prSet/>
      <dgm:spPr/>
      <dgm:t>
        <a:bodyPr/>
        <a:lstStyle/>
        <a:p>
          <a:endParaRPr lang="en-US"/>
        </a:p>
      </dgm:t>
    </dgm:pt>
    <dgm:pt modelId="{4A112A3C-8BFD-4230-A0D0-37861DD2CF84}" type="pres">
      <dgm:prSet presAssocID="{8A3F887B-3764-4FA8-85DE-1F92F1C26E61}" presName="linear" presStyleCnt="0">
        <dgm:presLayoutVars>
          <dgm:animLvl val="lvl"/>
          <dgm:resizeHandles val="exact"/>
        </dgm:presLayoutVars>
      </dgm:prSet>
      <dgm:spPr/>
    </dgm:pt>
    <dgm:pt modelId="{EE6284C1-5475-4800-8999-7EF59F2B21BB}" type="pres">
      <dgm:prSet presAssocID="{EC7AC60B-171A-4AF3-BF04-5E3939DBFE2B}" presName="parentText" presStyleLbl="node1" presStyleIdx="0" presStyleCnt="3" custScaleY="182994" custLinFactNeighborX="-883" custLinFactNeighborY="52337">
        <dgm:presLayoutVars>
          <dgm:chMax val="0"/>
          <dgm:bulletEnabled val="1"/>
        </dgm:presLayoutVars>
      </dgm:prSet>
      <dgm:spPr/>
    </dgm:pt>
    <dgm:pt modelId="{612E5F4C-7370-4D4C-BD0E-AF5B83E019E9}" type="pres">
      <dgm:prSet presAssocID="{0B2ACBC5-F2D4-418F-BF83-0BB2CB5A4B50}" presName="spacer" presStyleCnt="0"/>
      <dgm:spPr/>
    </dgm:pt>
    <dgm:pt modelId="{5480C763-3CC3-497E-89C5-5AB4743DDBE6}" type="pres">
      <dgm:prSet presAssocID="{58EA2128-C334-4129-881C-403005775209}" presName="parentText" presStyleLbl="node1" presStyleIdx="1" presStyleCnt="3" custScaleY="182994">
        <dgm:presLayoutVars>
          <dgm:chMax val="0"/>
          <dgm:bulletEnabled val="1"/>
        </dgm:presLayoutVars>
      </dgm:prSet>
      <dgm:spPr/>
    </dgm:pt>
    <dgm:pt modelId="{DCCEFB7D-D9AA-4769-AAFE-E27A690E597F}" type="pres">
      <dgm:prSet presAssocID="{8FDBBD61-B8E6-41A5-926B-892465C4E37E}" presName="spacer" presStyleCnt="0"/>
      <dgm:spPr/>
    </dgm:pt>
    <dgm:pt modelId="{ED1D36A3-B6B9-4CCC-ACB6-9B44F75143DB}" type="pres">
      <dgm:prSet presAssocID="{AC7048F3-00C7-4691-8480-5B5A2253E26D}" presName="parentText" presStyleLbl="node1" presStyleIdx="2" presStyleCnt="3" custScaleY="182994">
        <dgm:presLayoutVars>
          <dgm:chMax val="0"/>
          <dgm:bulletEnabled val="1"/>
        </dgm:presLayoutVars>
      </dgm:prSet>
      <dgm:spPr/>
    </dgm:pt>
  </dgm:ptLst>
  <dgm:cxnLst>
    <dgm:cxn modelId="{04F29410-1396-40B5-AB37-334996A08914}" type="presOf" srcId="{8A3F887B-3764-4FA8-85DE-1F92F1C26E61}" destId="{4A112A3C-8BFD-4230-A0D0-37861DD2CF84}" srcOrd="0" destOrd="0" presId="urn:microsoft.com/office/officeart/2005/8/layout/vList2"/>
    <dgm:cxn modelId="{21890294-5799-4FEE-8050-131BA0A95FF5}" srcId="{8A3F887B-3764-4FA8-85DE-1F92F1C26E61}" destId="{EC7AC60B-171A-4AF3-BF04-5E3939DBFE2B}" srcOrd="0" destOrd="0" parTransId="{7CF81C79-5898-4613-A5D3-19B37ACD694B}" sibTransId="{0B2ACBC5-F2D4-418F-BF83-0BB2CB5A4B50}"/>
    <dgm:cxn modelId="{016FB696-28FD-44B3-8C17-17DDC2B036E1}" type="presOf" srcId="{58EA2128-C334-4129-881C-403005775209}" destId="{5480C763-3CC3-497E-89C5-5AB4743DDBE6}" srcOrd="0" destOrd="0" presId="urn:microsoft.com/office/officeart/2005/8/layout/vList2"/>
    <dgm:cxn modelId="{F36F16AA-3C20-4854-A9FF-EF78E2D02527}" type="presOf" srcId="{AC7048F3-00C7-4691-8480-5B5A2253E26D}" destId="{ED1D36A3-B6B9-4CCC-ACB6-9B44F75143DB}" srcOrd="0" destOrd="0" presId="urn:microsoft.com/office/officeart/2005/8/layout/vList2"/>
    <dgm:cxn modelId="{8A0413BC-869A-4DA4-AB2E-175970D597DF}" srcId="{8A3F887B-3764-4FA8-85DE-1F92F1C26E61}" destId="{58EA2128-C334-4129-881C-403005775209}" srcOrd="1" destOrd="0" parTransId="{A0546276-2BAB-49F4-B76D-7E28582F5439}" sibTransId="{8FDBBD61-B8E6-41A5-926B-892465C4E37E}"/>
    <dgm:cxn modelId="{3ECCBADF-4F04-4098-B278-EDEF3FEF62D0}" type="presOf" srcId="{EC7AC60B-171A-4AF3-BF04-5E3939DBFE2B}" destId="{EE6284C1-5475-4800-8999-7EF59F2B21BB}" srcOrd="0" destOrd="0" presId="urn:microsoft.com/office/officeart/2005/8/layout/vList2"/>
    <dgm:cxn modelId="{FD67F3E7-CFDD-40DE-A3F5-55628354D392}" srcId="{8A3F887B-3764-4FA8-85DE-1F92F1C26E61}" destId="{AC7048F3-00C7-4691-8480-5B5A2253E26D}" srcOrd="2" destOrd="0" parTransId="{28EE30FF-42DE-41A1-A222-65919757CBEC}" sibTransId="{94BFEC24-A64A-440E-A544-942ECFBDA676}"/>
    <dgm:cxn modelId="{A8EC6E1C-C9D7-4B00-87AE-5F54DC5A92FE}" type="presParOf" srcId="{4A112A3C-8BFD-4230-A0D0-37861DD2CF84}" destId="{EE6284C1-5475-4800-8999-7EF59F2B21BB}" srcOrd="0" destOrd="0" presId="urn:microsoft.com/office/officeart/2005/8/layout/vList2"/>
    <dgm:cxn modelId="{10456C06-4E4A-4513-8C1E-F53692551324}" type="presParOf" srcId="{4A112A3C-8BFD-4230-A0D0-37861DD2CF84}" destId="{612E5F4C-7370-4D4C-BD0E-AF5B83E019E9}" srcOrd="1" destOrd="0" presId="urn:microsoft.com/office/officeart/2005/8/layout/vList2"/>
    <dgm:cxn modelId="{8A92DDAF-6A05-442C-A1FC-87E795DDEA30}" type="presParOf" srcId="{4A112A3C-8BFD-4230-A0D0-37861DD2CF84}" destId="{5480C763-3CC3-497E-89C5-5AB4743DDBE6}" srcOrd="2" destOrd="0" presId="urn:microsoft.com/office/officeart/2005/8/layout/vList2"/>
    <dgm:cxn modelId="{BF5E92AD-F6EB-4320-97DE-BBBA56A97FEB}" type="presParOf" srcId="{4A112A3C-8BFD-4230-A0D0-37861DD2CF84}" destId="{DCCEFB7D-D9AA-4769-AAFE-E27A690E597F}" srcOrd="3" destOrd="0" presId="urn:microsoft.com/office/officeart/2005/8/layout/vList2"/>
    <dgm:cxn modelId="{C410D77A-EF45-4E8A-83E8-EFA1C2BABEF5}" type="presParOf" srcId="{4A112A3C-8BFD-4230-A0D0-37861DD2CF84}" destId="{ED1D36A3-B6B9-4CCC-ACB6-9B44F75143D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17941-1BFC-4A65-9AEF-8A99A658FF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4929D7-E052-4DA0-82BA-8537A188161D}">
      <dgm:prSet phldrT="[Text]"/>
      <dgm:spPr>
        <a:solidFill>
          <a:schemeClr val="accent1">
            <a:lumMod val="20000"/>
            <a:lumOff val="80000"/>
          </a:schemeClr>
        </a:solidFill>
      </dgm:spPr>
      <dgm:t>
        <a:bodyPr/>
        <a:lstStyle/>
        <a:p>
          <a:r>
            <a:rPr lang="en-US" dirty="0">
              <a:solidFill>
                <a:schemeClr val="tx1"/>
              </a:solidFill>
            </a:rPr>
            <a:t>Email us!</a:t>
          </a:r>
        </a:p>
        <a:p>
          <a:r>
            <a:rPr lang="en-US" b="0" i="0" dirty="0">
              <a:hlinkClick xmlns:r="http://schemas.openxmlformats.org/officeDocument/2006/relationships" r:id="rId1"/>
            </a:rPr>
            <a:t>sbir-sttr@science.doe.gov</a:t>
          </a:r>
          <a:endParaRPr lang="en-US" b="0" i="0" dirty="0"/>
        </a:p>
        <a:p>
          <a:r>
            <a:rPr lang="en-US" dirty="0">
              <a:latin typeface="+mn-lt"/>
              <a:hlinkClick xmlns:r="http://schemas.openxmlformats.org/officeDocument/2006/relationships" r:id="rId2"/>
            </a:rPr>
            <a:t>eileen.chant@science.doe.gov</a:t>
          </a:r>
          <a:endParaRPr lang="en-US" b="0" i="0" dirty="0"/>
        </a:p>
        <a:p>
          <a:r>
            <a:rPr lang="en-US" dirty="0">
              <a:solidFill>
                <a:schemeClr val="tx1"/>
              </a:solidFill>
            </a:rPr>
            <a:t>Phone: </a:t>
          </a:r>
          <a:r>
            <a:rPr lang="en-US" b="0" i="0" dirty="0">
              <a:solidFill>
                <a:schemeClr val="tx1"/>
              </a:solidFill>
            </a:rPr>
            <a:t>(301) 903-5707</a:t>
          </a:r>
        </a:p>
      </dgm:t>
    </dgm:pt>
    <dgm:pt modelId="{8E94F085-F84D-4C4F-B97A-F80EDF86BAA7}" type="parTrans" cxnId="{DD14D77C-958C-4590-9F07-F244D407E790}">
      <dgm:prSet/>
      <dgm:spPr/>
      <dgm:t>
        <a:bodyPr/>
        <a:lstStyle/>
        <a:p>
          <a:endParaRPr lang="en-US"/>
        </a:p>
      </dgm:t>
    </dgm:pt>
    <dgm:pt modelId="{933060A0-B147-4AF4-BDD9-7E47911173ED}" type="sibTrans" cxnId="{DD14D77C-958C-4590-9F07-F244D407E790}">
      <dgm:prSet/>
      <dgm:spPr/>
      <dgm:t>
        <a:bodyPr/>
        <a:lstStyle/>
        <a:p>
          <a:endParaRPr lang="en-US"/>
        </a:p>
      </dgm:t>
    </dgm:pt>
    <dgm:pt modelId="{09344D55-3247-4D43-8148-F80E51D14343}">
      <dgm:prSet phldrT="[Text]" custT="1"/>
      <dgm:spPr>
        <a:solidFill>
          <a:schemeClr val="accent6">
            <a:lumMod val="20000"/>
            <a:lumOff val="80000"/>
          </a:schemeClr>
        </a:solidFill>
      </dgm:spPr>
      <dgm:t>
        <a:bodyPr/>
        <a:lstStyle/>
        <a:p>
          <a:pPr algn="ctr"/>
          <a:endParaRPr lang="en-US" sz="2400" dirty="0"/>
        </a:p>
        <a:p>
          <a:pPr algn="l"/>
          <a:r>
            <a:rPr lang="en-US" sz="2400" dirty="0">
              <a:solidFill>
                <a:schemeClr val="tx1"/>
              </a:solidFill>
            </a:rPr>
            <a:t>Join our mailing list! </a:t>
          </a:r>
        </a:p>
        <a:p>
          <a:pPr algn="l"/>
          <a:r>
            <a:rPr lang="en-US" sz="2400" dirty="0">
              <a:solidFill>
                <a:schemeClr val="tx1"/>
              </a:solidFill>
            </a:rPr>
            <a:t>Home page: </a:t>
          </a:r>
          <a:r>
            <a:rPr lang="en-US" sz="2400" dirty="0">
              <a:solidFill>
                <a:schemeClr val="tx1"/>
              </a:solidFill>
              <a:hlinkClick xmlns:r="http://schemas.openxmlformats.org/officeDocument/2006/relationships" r:id="rId3"/>
            </a:rPr>
            <a:t>https://science.osti.gov/sbir</a:t>
          </a:r>
          <a:endParaRPr lang="en-US" sz="1500" dirty="0">
            <a:solidFill>
              <a:schemeClr val="tx1"/>
            </a:solidFill>
          </a:endParaRPr>
        </a:p>
        <a:p>
          <a:pPr algn="l"/>
          <a:r>
            <a:rPr lang="en-US" sz="2400" dirty="0">
              <a:solidFill>
                <a:schemeClr val="tx1"/>
              </a:solidFill>
            </a:rPr>
            <a:t>Follow us on X (Twitter) and LinkedIn!</a:t>
          </a:r>
          <a:r>
            <a:rPr lang="en-US" sz="2400" dirty="0">
              <a:solidFill>
                <a:schemeClr val="accent5">
                  <a:lumMod val="75000"/>
                </a:schemeClr>
              </a:solidFill>
            </a:rPr>
            <a:t>  </a:t>
          </a:r>
        </a:p>
        <a:p>
          <a:pPr algn="ctr"/>
          <a:endParaRPr lang="en-US" sz="2400" dirty="0">
            <a:solidFill>
              <a:schemeClr val="accent5">
                <a:lumMod val="75000"/>
              </a:schemeClr>
            </a:solidFill>
          </a:endParaRPr>
        </a:p>
        <a:p>
          <a:pPr algn="ctr"/>
          <a:endParaRPr lang="en-US" sz="1500" dirty="0"/>
        </a:p>
        <a:p>
          <a:pPr algn="ctr"/>
          <a:endParaRPr lang="en-US" sz="1500" dirty="0"/>
        </a:p>
      </dgm:t>
    </dgm:pt>
    <dgm:pt modelId="{762A4409-45E3-498A-96F0-58C06B6B62A4}" type="parTrans" cxnId="{4459638D-3927-47DF-97B2-AFA915998268}">
      <dgm:prSet/>
      <dgm:spPr/>
      <dgm:t>
        <a:bodyPr/>
        <a:lstStyle/>
        <a:p>
          <a:endParaRPr lang="en-US"/>
        </a:p>
      </dgm:t>
    </dgm:pt>
    <dgm:pt modelId="{E3D830F7-EC57-4BA1-86A7-6F163CCDA731}" type="sibTrans" cxnId="{4459638D-3927-47DF-97B2-AFA915998268}">
      <dgm:prSet/>
      <dgm:spPr/>
      <dgm:t>
        <a:bodyPr/>
        <a:lstStyle/>
        <a:p>
          <a:endParaRPr lang="en-US"/>
        </a:p>
      </dgm:t>
    </dgm:pt>
    <dgm:pt modelId="{BEF390BE-D150-4297-A59D-ECE875C41B70}">
      <dgm:prSet/>
      <dgm:spPr>
        <a:solidFill>
          <a:schemeClr val="bg1">
            <a:lumMod val="95000"/>
          </a:schemeClr>
        </a:solidFill>
      </dgm:spPr>
      <dgm:t>
        <a:bodyPr/>
        <a:lstStyle/>
        <a:p>
          <a:r>
            <a:rPr lang="en-US" dirty="0">
              <a:solidFill>
                <a:schemeClr val="tx1"/>
              </a:solidFill>
            </a:rPr>
            <a:t>Phase II Application Process Q&amp;A Webinars</a:t>
          </a:r>
        </a:p>
        <a:p>
          <a:r>
            <a:rPr lang="en-US" dirty="0">
              <a:solidFill>
                <a:schemeClr val="tx1"/>
              </a:solidFill>
            </a:rPr>
            <a:t>November 1, 8, 22 and 29 @ 3 PM ET</a:t>
          </a:r>
        </a:p>
        <a:p>
          <a:r>
            <a:rPr lang="en-US" dirty="0">
              <a:solidFill>
                <a:schemeClr val="tx1"/>
              </a:solidFill>
            </a:rPr>
            <a:t>Phase II eligible will receive an invitation</a:t>
          </a:r>
        </a:p>
      </dgm:t>
    </dgm:pt>
    <dgm:pt modelId="{A4AA8963-48E7-4329-AAF7-2B86A600D23A}" type="parTrans" cxnId="{201CDEDA-8FDE-495F-AC5B-A86424F0C46C}">
      <dgm:prSet/>
      <dgm:spPr/>
      <dgm:t>
        <a:bodyPr/>
        <a:lstStyle/>
        <a:p>
          <a:endParaRPr lang="en-US"/>
        </a:p>
      </dgm:t>
    </dgm:pt>
    <dgm:pt modelId="{31F9F958-98FE-4504-B499-7F41D3AE1BA6}" type="sibTrans" cxnId="{201CDEDA-8FDE-495F-AC5B-A86424F0C46C}">
      <dgm:prSet/>
      <dgm:spPr/>
      <dgm:t>
        <a:bodyPr/>
        <a:lstStyle/>
        <a:p>
          <a:endParaRPr lang="en-US"/>
        </a:p>
      </dgm:t>
    </dgm:pt>
    <dgm:pt modelId="{2BA37C4A-BBF7-4EAE-B6FD-88FB34C5D8F9}">
      <dgm:prSet custT="1"/>
      <dgm:spPr>
        <a:solidFill>
          <a:schemeClr val="accent1">
            <a:lumMod val="20000"/>
            <a:lumOff val="80000"/>
          </a:schemeClr>
        </a:solidFill>
      </dgm:spPr>
      <dgm:t>
        <a:bodyPr/>
        <a:lstStyle/>
        <a:p>
          <a:r>
            <a:rPr lang="en-US" sz="2000" dirty="0">
              <a:solidFill>
                <a:schemeClr val="tx1"/>
              </a:solidFill>
            </a:rPr>
            <a:t>Partnering needs?</a:t>
          </a:r>
        </a:p>
        <a:p>
          <a:r>
            <a:rPr lang="en-US" sz="2000" dirty="0">
              <a:solidFill>
                <a:schemeClr val="tx1"/>
              </a:solidFill>
            </a:rPr>
            <a:t>Tech-2-Market Advisor</a:t>
          </a:r>
        </a:p>
        <a:p>
          <a:r>
            <a:rPr lang="en-US" sz="2000" dirty="0">
              <a:solidFill>
                <a:schemeClr val="tx1"/>
              </a:solidFill>
              <a:hlinkClick xmlns:r="http://schemas.openxmlformats.org/officeDocument/2006/relationships" r:id="rId4"/>
            </a:rPr>
            <a:t>carol.rabke@science.doe.gov</a:t>
          </a:r>
          <a:endParaRPr lang="en-US" sz="2000" dirty="0">
            <a:solidFill>
              <a:schemeClr val="tx1"/>
            </a:solidFill>
          </a:endParaRPr>
        </a:p>
        <a:p>
          <a:r>
            <a:rPr lang="en-US" sz="2000" dirty="0">
              <a:solidFill>
                <a:schemeClr val="tx1"/>
              </a:solidFill>
              <a:hlinkClick xmlns:r="http://schemas.openxmlformats.org/officeDocument/2006/relationships" r:id="rId5"/>
            </a:rPr>
            <a:t>https://science.osti.gov/sbir/Partnering-Resources</a:t>
          </a:r>
          <a:endParaRPr lang="en-US" sz="2000" dirty="0">
            <a:solidFill>
              <a:schemeClr val="tx1"/>
            </a:solidFill>
          </a:endParaRPr>
        </a:p>
      </dgm:t>
    </dgm:pt>
    <dgm:pt modelId="{4A36C8AA-F6C2-4E85-A59B-D38717493BD5}" type="parTrans" cxnId="{E35BF519-137F-4899-B6A4-12697DF11EE7}">
      <dgm:prSet/>
      <dgm:spPr/>
      <dgm:t>
        <a:bodyPr/>
        <a:lstStyle/>
        <a:p>
          <a:endParaRPr lang="en-US"/>
        </a:p>
      </dgm:t>
    </dgm:pt>
    <dgm:pt modelId="{60356421-93BE-4383-92A6-673F4340B63A}" type="sibTrans" cxnId="{E35BF519-137F-4899-B6A4-12697DF11EE7}">
      <dgm:prSet/>
      <dgm:spPr/>
      <dgm:t>
        <a:bodyPr/>
        <a:lstStyle/>
        <a:p>
          <a:endParaRPr lang="en-US"/>
        </a:p>
      </dgm:t>
    </dgm:pt>
    <dgm:pt modelId="{F4EA1E66-6238-4F76-97AD-20730987D90F}">
      <dgm:prSet custT="1"/>
      <dgm:spPr>
        <a:solidFill>
          <a:schemeClr val="accent3">
            <a:lumMod val="20000"/>
            <a:lumOff val="80000"/>
          </a:schemeClr>
        </a:solidFill>
      </dgm:spPr>
      <dgm:t>
        <a:bodyPr/>
        <a:lstStyle/>
        <a:p>
          <a:endParaRPr lang="en-US" sz="1800" dirty="0">
            <a:solidFill>
              <a:schemeClr val="tx1"/>
            </a:solidFill>
          </a:endParaRPr>
        </a:p>
        <a:p>
          <a:r>
            <a:rPr lang="en-US" sz="2000" dirty="0">
              <a:solidFill>
                <a:schemeClr val="tx1"/>
              </a:solidFill>
            </a:rPr>
            <a:t>Commercialization Tech-2-Market Advisor (TABA)</a:t>
          </a:r>
        </a:p>
        <a:p>
          <a:r>
            <a:rPr lang="en-US" sz="1800" dirty="0">
              <a:solidFill>
                <a:schemeClr val="tx1"/>
              </a:solidFill>
              <a:hlinkClick xmlns:r="http://schemas.openxmlformats.org/officeDocument/2006/relationships" r:id="rId6"/>
            </a:rPr>
            <a:t>dave.mccarthy@science.doe.gov</a:t>
          </a:r>
          <a:endParaRPr lang="en-US" sz="1800" dirty="0">
            <a:solidFill>
              <a:schemeClr val="tx1"/>
            </a:solidFill>
          </a:endParaRPr>
        </a:p>
        <a:p>
          <a:endParaRPr lang="en-US" sz="1800" dirty="0">
            <a:solidFill>
              <a:schemeClr val="tx1"/>
            </a:solidFill>
          </a:endParaRPr>
        </a:p>
      </dgm:t>
    </dgm:pt>
    <dgm:pt modelId="{3303FBD5-F8EB-4403-A226-67E93ED98AC9}" type="parTrans" cxnId="{D0C0FA15-587F-4A8C-9D23-821B8100E08A}">
      <dgm:prSet/>
      <dgm:spPr/>
      <dgm:t>
        <a:bodyPr/>
        <a:lstStyle/>
        <a:p>
          <a:endParaRPr lang="en-US"/>
        </a:p>
      </dgm:t>
    </dgm:pt>
    <dgm:pt modelId="{981E637D-242F-490D-945E-3A5A7F07E580}" type="sibTrans" cxnId="{D0C0FA15-587F-4A8C-9D23-821B8100E08A}">
      <dgm:prSet/>
      <dgm:spPr/>
      <dgm:t>
        <a:bodyPr/>
        <a:lstStyle/>
        <a:p>
          <a:endParaRPr lang="en-US"/>
        </a:p>
      </dgm:t>
    </dgm:pt>
    <dgm:pt modelId="{74E29941-9884-4389-B910-33B4D062E4A8}" type="pres">
      <dgm:prSet presAssocID="{FD617941-1BFC-4A65-9AEF-8A99A658FFF9}" presName="diagram" presStyleCnt="0">
        <dgm:presLayoutVars>
          <dgm:dir/>
          <dgm:resizeHandles val="exact"/>
        </dgm:presLayoutVars>
      </dgm:prSet>
      <dgm:spPr/>
    </dgm:pt>
    <dgm:pt modelId="{6061F80C-219A-40C4-91F2-C27C39D8BC95}" type="pres">
      <dgm:prSet presAssocID="{2BA37C4A-BBF7-4EAE-B6FD-88FB34C5D8F9}" presName="node" presStyleLbl="node1" presStyleIdx="0" presStyleCnt="5" custScaleX="183013" custScaleY="152287" custLinFactNeighborX="-6148" custLinFactNeighborY="535">
        <dgm:presLayoutVars>
          <dgm:bulletEnabled val="1"/>
        </dgm:presLayoutVars>
      </dgm:prSet>
      <dgm:spPr/>
    </dgm:pt>
    <dgm:pt modelId="{B7CFB30A-8995-4584-A731-8235A7BB6340}" type="pres">
      <dgm:prSet presAssocID="{60356421-93BE-4383-92A6-673F4340B63A}" presName="sibTrans" presStyleCnt="0"/>
      <dgm:spPr/>
    </dgm:pt>
    <dgm:pt modelId="{EBDE617E-151B-48A6-AF27-B62D4DBB7A25}" type="pres">
      <dgm:prSet presAssocID="{BEF390BE-D150-4297-A59D-ECE875C41B70}" presName="node" presStyleLbl="node1" presStyleIdx="1" presStyleCnt="5" custScaleX="162800" custScaleY="150323" custLinFactNeighborX="1087" custLinFactNeighborY="-1661">
        <dgm:presLayoutVars>
          <dgm:bulletEnabled val="1"/>
        </dgm:presLayoutVars>
      </dgm:prSet>
      <dgm:spPr/>
    </dgm:pt>
    <dgm:pt modelId="{C042372F-EBD8-4EBC-A6C8-095200663D8B}" type="pres">
      <dgm:prSet presAssocID="{31F9F958-98FE-4504-B499-7F41D3AE1BA6}" presName="sibTrans" presStyleCnt="0"/>
      <dgm:spPr/>
    </dgm:pt>
    <dgm:pt modelId="{49BB1197-FE0C-476C-8EEA-491B066CDFBD}" type="pres">
      <dgm:prSet presAssocID="{344929D7-E052-4DA0-82BA-8537A188161D}" presName="node" presStyleLbl="node1" presStyleIdx="2" presStyleCnt="5" custScaleX="134532" custScaleY="152041" custLinFactNeighborX="1383" custLinFactNeighborY="-8561">
        <dgm:presLayoutVars>
          <dgm:bulletEnabled val="1"/>
        </dgm:presLayoutVars>
      </dgm:prSet>
      <dgm:spPr/>
    </dgm:pt>
    <dgm:pt modelId="{D701B9EF-FDC0-439E-A755-F2FD48BB2036}" type="pres">
      <dgm:prSet presAssocID="{933060A0-B147-4AF4-BDD9-7E47911173ED}" presName="sibTrans" presStyleCnt="0"/>
      <dgm:spPr/>
    </dgm:pt>
    <dgm:pt modelId="{6555FDB2-CCE5-4CB7-BEDA-1050C056CCF7}" type="pres">
      <dgm:prSet presAssocID="{09344D55-3247-4D43-8148-F80E51D14343}" presName="node" presStyleLbl="node1" presStyleIdx="3" presStyleCnt="5" custScaleX="275881" custScaleY="178869" custLinFactX="-13596" custLinFactNeighborX="-100000" custLinFactNeighborY="-4670">
        <dgm:presLayoutVars>
          <dgm:bulletEnabled val="1"/>
        </dgm:presLayoutVars>
      </dgm:prSet>
      <dgm:spPr/>
    </dgm:pt>
    <dgm:pt modelId="{408CBDE9-458E-4644-B3E8-3C30B90AFC60}" type="pres">
      <dgm:prSet presAssocID="{E3D830F7-EC57-4BA1-86A7-6F163CCDA731}" presName="sibTrans" presStyleCnt="0"/>
      <dgm:spPr/>
    </dgm:pt>
    <dgm:pt modelId="{0F46C7EB-4023-47A9-8C21-6C1A7AB9A51E}" type="pres">
      <dgm:prSet presAssocID="{F4EA1E66-6238-4F76-97AD-20730987D90F}" presName="node" presStyleLbl="node1" presStyleIdx="4" presStyleCnt="5" custScaleX="211611" custScaleY="177172" custLinFactNeighborX="2222" custLinFactNeighborY="-3528">
        <dgm:presLayoutVars>
          <dgm:bulletEnabled val="1"/>
        </dgm:presLayoutVars>
      </dgm:prSet>
      <dgm:spPr/>
    </dgm:pt>
  </dgm:ptLst>
  <dgm:cxnLst>
    <dgm:cxn modelId="{C93E5D14-F443-4E3E-B8D3-C3B152E2FC61}" type="presOf" srcId="{344929D7-E052-4DA0-82BA-8537A188161D}" destId="{49BB1197-FE0C-476C-8EEA-491B066CDFBD}" srcOrd="0" destOrd="0" presId="urn:microsoft.com/office/officeart/2005/8/layout/default"/>
    <dgm:cxn modelId="{D0C0FA15-587F-4A8C-9D23-821B8100E08A}" srcId="{FD617941-1BFC-4A65-9AEF-8A99A658FFF9}" destId="{F4EA1E66-6238-4F76-97AD-20730987D90F}" srcOrd="4" destOrd="0" parTransId="{3303FBD5-F8EB-4403-A226-67E93ED98AC9}" sibTransId="{981E637D-242F-490D-945E-3A5A7F07E580}"/>
    <dgm:cxn modelId="{E35BF519-137F-4899-B6A4-12697DF11EE7}" srcId="{FD617941-1BFC-4A65-9AEF-8A99A658FFF9}" destId="{2BA37C4A-BBF7-4EAE-B6FD-88FB34C5D8F9}" srcOrd="0" destOrd="0" parTransId="{4A36C8AA-F6C2-4E85-A59B-D38717493BD5}" sibTransId="{60356421-93BE-4383-92A6-673F4340B63A}"/>
    <dgm:cxn modelId="{C5223E1C-32A6-4812-A53E-7B037D33E40F}" type="presOf" srcId="{BEF390BE-D150-4297-A59D-ECE875C41B70}" destId="{EBDE617E-151B-48A6-AF27-B62D4DBB7A25}" srcOrd="0" destOrd="0" presId="urn:microsoft.com/office/officeart/2005/8/layout/default"/>
    <dgm:cxn modelId="{A8912E35-3D34-4E9A-ABCF-939F33B7F122}" type="presOf" srcId="{2BA37C4A-BBF7-4EAE-B6FD-88FB34C5D8F9}" destId="{6061F80C-219A-40C4-91F2-C27C39D8BC95}" srcOrd="0" destOrd="0" presId="urn:microsoft.com/office/officeart/2005/8/layout/default"/>
    <dgm:cxn modelId="{DD14D77C-958C-4590-9F07-F244D407E790}" srcId="{FD617941-1BFC-4A65-9AEF-8A99A658FFF9}" destId="{344929D7-E052-4DA0-82BA-8537A188161D}" srcOrd="2" destOrd="0" parTransId="{8E94F085-F84D-4C4F-B97A-F80EDF86BAA7}" sibTransId="{933060A0-B147-4AF4-BDD9-7E47911173ED}"/>
    <dgm:cxn modelId="{4459638D-3927-47DF-97B2-AFA915998268}" srcId="{FD617941-1BFC-4A65-9AEF-8A99A658FFF9}" destId="{09344D55-3247-4D43-8148-F80E51D14343}" srcOrd="3" destOrd="0" parTransId="{762A4409-45E3-498A-96F0-58C06B6B62A4}" sibTransId="{E3D830F7-EC57-4BA1-86A7-6F163CCDA731}"/>
    <dgm:cxn modelId="{D32717A5-9938-4821-915B-119C62656C40}" type="presOf" srcId="{F4EA1E66-6238-4F76-97AD-20730987D90F}" destId="{0F46C7EB-4023-47A9-8C21-6C1A7AB9A51E}" srcOrd="0" destOrd="0" presId="urn:microsoft.com/office/officeart/2005/8/layout/default"/>
    <dgm:cxn modelId="{F15BFBA9-E354-44F4-89F8-3B8B6B9D6EE6}" type="presOf" srcId="{09344D55-3247-4D43-8148-F80E51D14343}" destId="{6555FDB2-CCE5-4CB7-BEDA-1050C056CCF7}" srcOrd="0" destOrd="0" presId="urn:microsoft.com/office/officeart/2005/8/layout/default"/>
    <dgm:cxn modelId="{D29ABBCE-070F-4BED-B838-4926A99C5F2E}" type="presOf" srcId="{FD617941-1BFC-4A65-9AEF-8A99A658FFF9}" destId="{74E29941-9884-4389-B910-33B4D062E4A8}" srcOrd="0" destOrd="0" presId="urn:microsoft.com/office/officeart/2005/8/layout/default"/>
    <dgm:cxn modelId="{201CDEDA-8FDE-495F-AC5B-A86424F0C46C}" srcId="{FD617941-1BFC-4A65-9AEF-8A99A658FFF9}" destId="{BEF390BE-D150-4297-A59D-ECE875C41B70}" srcOrd="1" destOrd="0" parTransId="{A4AA8963-48E7-4329-AAF7-2B86A600D23A}" sibTransId="{31F9F958-98FE-4504-B499-7F41D3AE1BA6}"/>
    <dgm:cxn modelId="{207B7B12-0E1D-4B6A-958B-3AC25B6FA99F}" type="presParOf" srcId="{74E29941-9884-4389-B910-33B4D062E4A8}" destId="{6061F80C-219A-40C4-91F2-C27C39D8BC95}" srcOrd="0" destOrd="0" presId="urn:microsoft.com/office/officeart/2005/8/layout/default"/>
    <dgm:cxn modelId="{09189B99-E7B3-4E02-882E-21F44764C4A8}" type="presParOf" srcId="{74E29941-9884-4389-B910-33B4D062E4A8}" destId="{B7CFB30A-8995-4584-A731-8235A7BB6340}" srcOrd="1" destOrd="0" presId="urn:microsoft.com/office/officeart/2005/8/layout/default"/>
    <dgm:cxn modelId="{31B2A5B2-43E7-4F7A-8377-9B0397C4B52B}" type="presParOf" srcId="{74E29941-9884-4389-B910-33B4D062E4A8}" destId="{EBDE617E-151B-48A6-AF27-B62D4DBB7A25}" srcOrd="2" destOrd="0" presId="urn:microsoft.com/office/officeart/2005/8/layout/default"/>
    <dgm:cxn modelId="{6133D63B-530D-47FC-B19F-6F4FC5C07FCE}" type="presParOf" srcId="{74E29941-9884-4389-B910-33B4D062E4A8}" destId="{C042372F-EBD8-4EBC-A6C8-095200663D8B}" srcOrd="3" destOrd="0" presId="urn:microsoft.com/office/officeart/2005/8/layout/default"/>
    <dgm:cxn modelId="{AAB486DF-C196-4724-B474-9DBA7A59B0CE}" type="presParOf" srcId="{74E29941-9884-4389-B910-33B4D062E4A8}" destId="{49BB1197-FE0C-476C-8EEA-491B066CDFBD}" srcOrd="4" destOrd="0" presId="urn:microsoft.com/office/officeart/2005/8/layout/default"/>
    <dgm:cxn modelId="{43D74E39-053C-4C39-A915-EC9463365915}" type="presParOf" srcId="{74E29941-9884-4389-B910-33B4D062E4A8}" destId="{D701B9EF-FDC0-439E-A755-F2FD48BB2036}" srcOrd="5" destOrd="0" presId="urn:microsoft.com/office/officeart/2005/8/layout/default"/>
    <dgm:cxn modelId="{AB916F19-2D29-4685-8FAB-02AD7632F27E}" type="presParOf" srcId="{74E29941-9884-4389-B910-33B4D062E4A8}" destId="{6555FDB2-CCE5-4CB7-BEDA-1050C056CCF7}" srcOrd="6" destOrd="0" presId="urn:microsoft.com/office/officeart/2005/8/layout/default"/>
    <dgm:cxn modelId="{60E9FCA5-4540-495D-9D8B-C8A7DA4C05DB}" type="presParOf" srcId="{74E29941-9884-4389-B910-33B4D062E4A8}" destId="{408CBDE9-458E-4644-B3E8-3C30B90AFC60}" srcOrd="7" destOrd="0" presId="urn:microsoft.com/office/officeart/2005/8/layout/default"/>
    <dgm:cxn modelId="{DA6315EE-6A77-40B4-863C-A71E96080FFB}" type="presParOf" srcId="{74E29941-9884-4389-B910-33B4D062E4A8}" destId="{0F46C7EB-4023-47A9-8C21-6C1A7AB9A51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284C1-5475-4800-8999-7EF59F2B21BB}">
      <dsp:nvSpPr>
        <dsp:cNvPr id="0" name=""/>
        <dsp:cNvSpPr/>
      </dsp:nvSpPr>
      <dsp:spPr>
        <a:xfrm>
          <a:off x="0" y="420028"/>
          <a:ext cx="4227513" cy="109727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Technical Merit</a:t>
          </a:r>
        </a:p>
      </dsp:txBody>
      <dsp:txXfrm>
        <a:off x="53565" y="473593"/>
        <a:ext cx="4120383" cy="990147"/>
      </dsp:txXfrm>
    </dsp:sp>
    <dsp:sp modelId="{5480C763-3CC3-497E-89C5-5AB4743DDBE6}">
      <dsp:nvSpPr>
        <dsp:cNvPr id="0" name=""/>
        <dsp:cNvSpPr/>
      </dsp:nvSpPr>
      <dsp:spPr>
        <a:xfrm>
          <a:off x="0" y="1551623"/>
          <a:ext cx="4227513" cy="109727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Ability to Carry Out the Project </a:t>
          </a:r>
        </a:p>
      </dsp:txBody>
      <dsp:txXfrm>
        <a:off x="53565" y="1605188"/>
        <a:ext cx="4120383" cy="990147"/>
      </dsp:txXfrm>
    </dsp:sp>
    <dsp:sp modelId="{ED1D36A3-B6B9-4CCC-ACB6-9B44F75143DB}">
      <dsp:nvSpPr>
        <dsp:cNvPr id="0" name=""/>
        <dsp:cNvSpPr/>
      </dsp:nvSpPr>
      <dsp:spPr>
        <a:xfrm>
          <a:off x="0" y="2720901"/>
          <a:ext cx="4227513" cy="109727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Impact</a:t>
          </a:r>
        </a:p>
      </dsp:txBody>
      <dsp:txXfrm>
        <a:off x="53565" y="2774466"/>
        <a:ext cx="4120383" cy="990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1F80C-219A-40C4-91F2-C27C39D8BC95}">
      <dsp:nvSpPr>
        <dsp:cNvPr id="0" name=""/>
        <dsp:cNvSpPr/>
      </dsp:nvSpPr>
      <dsp:spPr>
        <a:xfrm>
          <a:off x="0" y="73160"/>
          <a:ext cx="4206559" cy="2100192"/>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Partnering needs?</a:t>
          </a:r>
        </a:p>
        <a:p>
          <a:pPr marL="0" lvl="0" indent="0" algn="ctr" defTabSz="889000">
            <a:lnSpc>
              <a:spcPct val="90000"/>
            </a:lnSpc>
            <a:spcBef>
              <a:spcPct val="0"/>
            </a:spcBef>
            <a:spcAft>
              <a:spcPct val="35000"/>
            </a:spcAft>
            <a:buNone/>
          </a:pPr>
          <a:r>
            <a:rPr lang="en-US" sz="2000" kern="1200" dirty="0">
              <a:solidFill>
                <a:schemeClr val="tx1"/>
              </a:solidFill>
            </a:rPr>
            <a:t>Tech-2-Market Advisor</a:t>
          </a:r>
        </a:p>
        <a:p>
          <a:pPr marL="0" lvl="0" indent="0" algn="ctr" defTabSz="889000">
            <a:lnSpc>
              <a:spcPct val="90000"/>
            </a:lnSpc>
            <a:spcBef>
              <a:spcPct val="0"/>
            </a:spcBef>
            <a:spcAft>
              <a:spcPct val="35000"/>
            </a:spcAft>
            <a:buNone/>
          </a:pPr>
          <a:r>
            <a:rPr lang="en-US" sz="2000" kern="1200" dirty="0">
              <a:solidFill>
                <a:schemeClr val="tx1"/>
              </a:solidFill>
              <a:hlinkClick xmlns:r="http://schemas.openxmlformats.org/officeDocument/2006/relationships" r:id="rId1"/>
            </a:rPr>
            <a:t>carol.rabke@science.doe.gov</a:t>
          </a:r>
          <a:endParaRPr lang="en-US" sz="2000" kern="1200" dirty="0">
            <a:solidFill>
              <a:schemeClr val="tx1"/>
            </a:solidFill>
          </a:endParaRPr>
        </a:p>
        <a:p>
          <a:pPr marL="0" lvl="0" indent="0" algn="ctr" defTabSz="889000">
            <a:lnSpc>
              <a:spcPct val="90000"/>
            </a:lnSpc>
            <a:spcBef>
              <a:spcPct val="0"/>
            </a:spcBef>
            <a:spcAft>
              <a:spcPct val="35000"/>
            </a:spcAft>
            <a:buNone/>
          </a:pPr>
          <a:r>
            <a:rPr lang="en-US" sz="2000" kern="1200" dirty="0">
              <a:solidFill>
                <a:schemeClr val="tx1"/>
              </a:solidFill>
              <a:hlinkClick xmlns:r="http://schemas.openxmlformats.org/officeDocument/2006/relationships" r:id="rId2"/>
            </a:rPr>
            <a:t>https://science.osti.gov/sbir/Partnering-Resources</a:t>
          </a:r>
          <a:endParaRPr lang="en-US" sz="2000" kern="1200" dirty="0">
            <a:solidFill>
              <a:schemeClr val="tx1"/>
            </a:solidFill>
          </a:endParaRPr>
        </a:p>
      </dsp:txBody>
      <dsp:txXfrm>
        <a:off x="0" y="73160"/>
        <a:ext cx="4206559" cy="2100192"/>
      </dsp:txXfrm>
    </dsp:sp>
    <dsp:sp modelId="{EBDE617E-151B-48A6-AF27-B62D4DBB7A25}">
      <dsp:nvSpPr>
        <dsp:cNvPr id="0" name=""/>
        <dsp:cNvSpPr/>
      </dsp:nvSpPr>
      <dsp:spPr>
        <a:xfrm>
          <a:off x="4465859" y="56417"/>
          <a:ext cx="3741963" cy="2073107"/>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Phase II Application Process Q&amp;A Webinars</a:t>
          </a:r>
        </a:p>
        <a:p>
          <a:pPr marL="0" lvl="0" indent="0" algn="ctr" defTabSz="800100">
            <a:lnSpc>
              <a:spcPct val="90000"/>
            </a:lnSpc>
            <a:spcBef>
              <a:spcPct val="0"/>
            </a:spcBef>
            <a:spcAft>
              <a:spcPct val="35000"/>
            </a:spcAft>
            <a:buNone/>
          </a:pPr>
          <a:r>
            <a:rPr lang="en-US" sz="1800" kern="1200" dirty="0">
              <a:solidFill>
                <a:schemeClr val="tx1"/>
              </a:solidFill>
            </a:rPr>
            <a:t>November 1, 8, 22 and 29 @ 3 PM ET</a:t>
          </a:r>
        </a:p>
        <a:p>
          <a:pPr marL="0" lvl="0" indent="0" algn="ctr" defTabSz="800100">
            <a:lnSpc>
              <a:spcPct val="90000"/>
            </a:lnSpc>
            <a:spcBef>
              <a:spcPct val="0"/>
            </a:spcBef>
            <a:spcAft>
              <a:spcPct val="35000"/>
            </a:spcAft>
            <a:buNone/>
          </a:pPr>
          <a:r>
            <a:rPr lang="en-US" sz="1800" kern="1200" dirty="0">
              <a:solidFill>
                <a:schemeClr val="tx1"/>
              </a:solidFill>
            </a:rPr>
            <a:t>Phase II eligible will receive an invitation</a:t>
          </a:r>
        </a:p>
      </dsp:txBody>
      <dsp:txXfrm>
        <a:off x="4465859" y="56417"/>
        <a:ext cx="3741963" cy="2073107"/>
      </dsp:txXfrm>
    </dsp:sp>
    <dsp:sp modelId="{49BB1197-FE0C-476C-8EEA-491B066CDFBD}">
      <dsp:nvSpPr>
        <dsp:cNvPr id="0" name=""/>
        <dsp:cNvSpPr/>
      </dsp:nvSpPr>
      <dsp:spPr>
        <a:xfrm>
          <a:off x="8417152" y="0"/>
          <a:ext cx="3092222" cy="2096800"/>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Email us!</a:t>
          </a:r>
        </a:p>
        <a:p>
          <a:pPr marL="0" lvl="0" indent="0" algn="ctr" defTabSz="800100">
            <a:lnSpc>
              <a:spcPct val="90000"/>
            </a:lnSpc>
            <a:spcBef>
              <a:spcPct val="0"/>
            </a:spcBef>
            <a:spcAft>
              <a:spcPct val="35000"/>
            </a:spcAft>
            <a:buNone/>
          </a:pPr>
          <a:r>
            <a:rPr lang="en-US" sz="1800" b="0" i="0" kern="1200" dirty="0">
              <a:hlinkClick xmlns:r="http://schemas.openxmlformats.org/officeDocument/2006/relationships" r:id="rId3"/>
            </a:rPr>
            <a:t>sbir-sttr@science.doe.gov</a:t>
          </a:r>
          <a:endParaRPr lang="en-US" sz="1800" b="0" i="0" kern="1200" dirty="0"/>
        </a:p>
        <a:p>
          <a:pPr marL="0" lvl="0" indent="0" algn="ctr" defTabSz="800100">
            <a:lnSpc>
              <a:spcPct val="90000"/>
            </a:lnSpc>
            <a:spcBef>
              <a:spcPct val="0"/>
            </a:spcBef>
            <a:spcAft>
              <a:spcPct val="35000"/>
            </a:spcAft>
            <a:buNone/>
          </a:pPr>
          <a:r>
            <a:rPr lang="en-US" sz="1800" kern="1200" dirty="0">
              <a:latin typeface="+mn-lt"/>
              <a:hlinkClick xmlns:r="http://schemas.openxmlformats.org/officeDocument/2006/relationships" r:id="rId4"/>
            </a:rPr>
            <a:t>eileen.chant@science.doe.gov</a:t>
          </a:r>
          <a:endParaRPr lang="en-US" sz="1800" b="0" i="0" kern="1200" dirty="0"/>
        </a:p>
        <a:p>
          <a:pPr marL="0" lvl="0" indent="0" algn="ctr" defTabSz="800100">
            <a:lnSpc>
              <a:spcPct val="90000"/>
            </a:lnSpc>
            <a:spcBef>
              <a:spcPct val="0"/>
            </a:spcBef>
            <a:spcAft>
              <a:spcPct val="35000"/>
            </a:spcAft>
            <a:buNone/>
          </a:pPr>
          <a:r>
            <a:rPr lang="en-US" sz="1800" kern="1200" dirty="0">
              <a:solidFill>
                <a:schemeClr val="tx1"/>
              </a:solidFill>
            </a:rPr>
            <a:t>Phone: </a:t>
          </a:r>
          <a:r>
            <a:rPr lang="en-US" sz="1800" b="0" i="0" kern="1200" dirty="0">
              <a:solidFill>
                <a:schemeClr val="tx1"/>
              </a:solidFill>
            </a:rPr>
            <a:t>(301) 903-5707</a:t>
          </a:r>
        </a:p>
      </dsp:txBody>
      <dsp:txXfrm>
        <a:off x="8417152" y="0"/>
        <a:ext cx="3092222" cy="2096800"/>
      </dsp:txXfrm>
    </dsp:sp>
    <dsp:sp modelId="{6555FDB2-CCE5-4CB7-BEDA-1050C056CCF7}">
      <dsp:nvSpPr>
        <dsp:cNvPr id="0" name=""/>
        <dsp:cNvSpPr/>
      </dsp:nvSpPr>
      <dsp:spPr>
        <a:xfrm>
          <a:off x="0" y="2331421"/>
          <a:ext cx="6341133" cy="2466785"/>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solidFill>
                <a:schemeClr val="tx1"/>
              </a:solidFill>
            </a:rPr>
            <a:t>Join our mailing list! </a:t>
          </a:r>
        </a:p>
        <a:p>
          <a:pPr marL="0" lvl="0" indent="0" algn="l" defTabSz="1066800">
            <a:lnSpc>
              <a:spcPct val="90000"/>
            </a:lnSpc>
            <a:spcBef>
              <a:spcPct val="0"/>
            </a:spcBef>
            <a:spcAft>
              <a:spcPct val="35000"/>
            </a:spcAft>
            <a:buNone/>
          </a:pPr>
          <a:r>
            <a:rPr lang="en-US" sz="2400" kern="1200" dirty="0">
              <a:solidFill>
                <a:schemeClr val="tx1"/>
              </a:solidFill>
            </a:rPr>
            <a:t>Home page: </a:t>
          </a:r>
          <a:r>
            <a:rPr lang="en-US" sz="2400" kern="1200" dirty="0">
              <a:solidFill>
                <a:schemeClr val="tx1"/>
              </a:solidFill>
              <a:hlinkClick xmlns:r="http://schemas.openxmlformats.org/officeDocument/2006/relationships" r:id="rId5"/>
            </a:rPr>
            <a:t>https://science.osti.gov/sbir</a:t>
          </a:r>
          <a:endParaRPr lang="en-US" sz="1500" kern="1200" dirty="0">
            <a:solidFill>
              <a:schemeClr val="tx1"/>
            </a:solidFill>
          </a:endParaRPr>
        </a:p>
        <a:p>
          <a:pPr marL="0" lvl="0" indent="0" algn="l" defTabSz="1066800">
            <a:lnSpc>
              <a:spcPct val="90000"/>
            </a:lnSpc>
            <a:spcBef>
              <a:spcPct val="0"/>
            </a:spcBef>
            <a:spcAft>
              <a:spcPct val="35000"/>
            </a:spcAft>
            <a:buNone/>
          </a:pPr>
          <a:r>
            <a:rPr lang="en-US" sz="2400" kern="1200" dirty="0">
              <a:solidFill>
                <a:schemeClr val="tx1"/>
              </a:solidFill>
            </a:rPr>
            <a:t>Follow us on X (Twitter) and LinkedIn!</a:t>
          </a:r>
          <a:r>
            <a:rPr lang="en-US" sz="2400" kern="1200" dirty="0">
              <a:solidFill>
                <a:schemeClr val="accent5">
                  <a:lumMod val="75000"/>
                </a:schemeClr>
              </a:solidFill>
            </a:rPr>
            <a:t>  </a:t>
          </a:r>
        </a:p>
        <a:p>
          <a:pPr marL="0" lvl="0" indent="0" algn="ctr" defTabSz="1066800">
            <a:lnSpc>
              <a:spcPct val="90000"/>
            </a:lnSpc>
            <a:spcBef>
              <a:spcPct val="0"/>
            </a:spcBef>
            <a:spcAft>
              <a:spcPct val="35000"/>
            </a:spcAft>
            <a:buNone/>
          </a:pPr>
          <a:endParaRPr lang="en-US" sz="2400" kern="1200" dirty="0">
            <a:solidFill>
              <a:schemeClr val="accent5">
                <a:lumMod val="75000"/>
              </a:schemeClr>
            </a:solidFill>
          </a:endParaRPr>
        </a:p>
        <a:p>
          <a:pPr marL="0" lvl="0" indent="0" algn="ctr" defTabSz="1066800">
            <a:lnSpc>
              <a:spcPct val="90000"/>
            </a:lnSpc>
            <a:spcBef>
              <a:spcPct val="0"/>
            </a:spcBef>
            <a:spcAft>
              <a:spcPct val="35000"/>
            </a:spcAft>
            <a:buNone/>
          </a:pPr>
          <a:endParaRPr lang="en-US" sz="1500" kern="1200" dirty="0"/>
        </a:p>
        <a:p>
          <a:pPr marL="0" lvl="0" indent="0" algn="ctr" defTabSz="1066800">
            <a:lnSpc>
              <a:spcPct val="90000"/>
            </a:lnSpc>
            <a:spcBef>
              <a:spcPct val="0"/>
            </a:spcBef>
            <a:spcAft>
              <a:spcPct val="35000"/>
            </a:spcAft>
            <a:buNone/>
          </a:pPr>
          <a:endParaRPr lang="en-US" sz="1500" kern="1200" dirty="0"/>
        </a:p>
      </dsp:txBody>
      <dsp:txXfrm>
        <a:off x="0" y="2331421"/>
        <a:ext cx="6341133" cy="2466785"/>
      </dsp:txXfrm>
    </dsp:sp>
    <dsp:sp modelId="{0F46C7EB-4023-47A9-8C21-6C1A7AB9A51E}">
      <dsp:nvSpPr>
        <dsp:cNvPr id="0" name=""/>
        <dsp:cNvSpPr/>
      </dsp:nvSpPr>
      <dsp:spPr>
        <a:xfrm>
          <a:off x="6645489" y="2358872"/>
          <a:ext cx="4863885" cy="2443382"/>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endParaRPr>
        </a:p>
        <a:p>
          <a:pPr marL="0" lvl="0" indent="0" algn="ctr" defTabSz="800100">
            <a:lnSpc>
              <a:spcPct val="90000"/>
            </a:lnSpc>
            <a:spcBef>
              <a:spcPct val="0"/>
            </a:spcBef>
            <a:spcAft>
              <a:spcPct val="35000"/>
            </a:spcAft>
            <a:buNone/>
          </a:pPr>
          <a:r>
            <a:rPr lang="en-US" sz="2000" kern="1200" dirty="0">
              <a:solidFill>
                <a:schemeClr val="tx1"/>
              </a:solidFill>
            </a:rPr>
            <a:t>Commercialization Tech-2-Market Advisor (TABA)</a:t>
          </a:r>
        </a:p>
        <a:p>
          <a:pPr marL="0" lvl="0" indent="0" algn="ctr" defTabSz="800100">
            <a:lnSpc>
              <a:spcPct val="90000"/>
            </a:lnSpc>
            <a:spcBef>
              <a:spcPct val="0"/>
            </a:spcBef>
            <a:spcAft>
              <a:spcPct val="35000"/>
            </a:spcAft>
            <a:buNone/>
          </a:pPr>
          <a:r>
            <a:rPr lang="en-US" sz="1800" kern="1200" dirty="0">
              <a:solidFill>
                <a:schemeClr val="tx1"/>
              </a:solidFill>
              <a:hlinkClick xmlns:r="http://schemas.openxmlformats.org/officeDocument/2006/relationships" r:id="rId6"/>
            </a:rPr>
            <a:t>dave.mccarthy@science.doe.gov</a:t>
          </a:r>
          <a:endParaRPr lang="en-US" sz="1800" kern="1200" dirty="0">
            <a:solidFill>
              <a:schemeClr val="tx1"/>
            </a:solidFill>
          </a:endParaRPr>
        </a:p>
        <a:p>
          <a:pPr marL="0" lvl="0" indent="0" algn="ctr" defTabSz="800100">
            <a:lnSpc>
              <a:spcPct val="90000"/>
            </a:lnSpc>
            <a:spcBef>
              <a:spcPct val="0"/>
            </a:spcBef>
            <a:spcAft>
              <a:spcPct val="35000"/>
            </a:spcAft>
            <a:buNone/>
          </a:pPr>
          <a:endParaRPr lang="en-US" sz="1800" kern="1200" dirty="0">
            <a:solidFill>
              <a:schemeClr val="tx1"/>
            </a:solidFill>
          </a:endParaRPr>
        </a:p>
      </dsp:txBody>
      <dsp:txXfrm>
        <a:off x="6645489" y="2358872"/>
        <a:ext cx="4863885" cy="24433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77739" cy="471054"/>
          </a:xfrm>
          <a:prstGeom prst="rect">
            <a:avLst/>
          </a:prstGeom>
        </p:spPr>
        <p:txBody>
          <a:bodyPr vert="horz" lIns="95034" tIns="47518" rIns="95034" bIns="47518" rtlCol="0"/>
          <a:lstStyle>
            <a:lvl1pPr algn="l">
              <a:defRPr sz="1300"/>
            </a:lvl1pPr>
          </a:lstStyle>
          <a:p>
            <a:endParaRPr lang="en-US"/>
          </a:p>
        </p:txBody>
      </p:sp>
      <p:sp>
        <p:nvSpPr>
          <p:cNvPr id="3" name="Date Placeholder 2"/>
          <p:cNvSpPr>
            <a:spLocks noGrp="1"/>
          </p:cNvSpPr>
          <p:nvPr>
            <p:ph type="dt" idx="1"/>
          </p:nvPr>
        </p:nvSpPr>
        <p:spPr>
          <a:xfrm>
            <a:off x="4023098" y="0"/>
            <a:ext cx="3077739" cy="471054"/>
          </a:xfrm>
          <a:prstGeom prst="rect">
            <a:avLst/>
          </a:prstGeom>
        </p:spPr>
        <p:txBody>
          <a:bodyPr vert="horz" lIns="95034" tIns="47518" rIns="95034" bIns="47518" rtlCol="0"/>
          <a:lstStyle>
            <a:lvl1pPr algn="r">
              <a:defRPr sz="1300"/>
            </a:lvl1pPr>
          </a:lstStyle>
          <a:p>
            <a:fld id="{B21CEF04-FD5C-4B14-B78A-199CE85E28F0}" type="datetimeFigureOut">
              <a:rPr lang="en-US" smtClean="0"/>
              <a:t>10/20/2023</a:t>
            </a:fld>
            <a:endParaRPr lang="en-US"/>
          </a:p>
        </p:txBody>
      </p:sp>
      <p:sp>
        <p:nvSpPr>
          <p:cNvPr id="4" name="Slide Image Placeholder 3"/>
          <p:cNvSpPr>
            <a:spLocks noGrp="1" noRot="1" noChangeAspect="1"/>
          </p:cNvSpPr>
          <p:nvPr>
            <p:ph type="sldImg" idx="2"/>
          </p:nvPr>
        </p:nvSpPr>
        <p:spPr>
          <a:xfrm>
            <a:off x="736600" y="1173163"/>
            <a:ext cx="5629275" cy="3167062"/>
          </a:xfrm>
          <a:prstGeom prst="rect">
            <a:avLst/>
          </a:prstGeom>
          <a:noFill/>
          <a:ln w="12700">
            <a:solidFill>
              <a:prstClr val="black"/>
            </a:solidFill>
          </a:ln>
        </p:spPr>
        <p:txBody>
          <a:bodyPr vert="horz" lIns="95034" tIns="47518" rIns="95034" bIns="47518" rtlCol="0" anchor="ctr"/>
          <a:lstStyle/>
          <a:p>
            <a:endParaRPr lang="en-US"/>
          </a:p>
        </p:txBody>
      </p:sp>
      <p:sp>
        <p:nvSpPr>
          <p:cNvPr id="5" name="Notes Placeholder 4"/>
          <p:cNvSpPr>
            <a:spLocks noGrp="1"/>
          </p:cNvSpPr>
          <p:nvPr>
            <p:ph type="body" sz="quarter" idx="3"/>
          </p:nvPr>
        </p:nvSpPr>
        <p:spPr>
          <a:xfrm>
            <a:off x="710248" y="4518211"/>
            <a:ext cx="5681980" cy="3696713"/>
          </a:xfrm>
          <a:prstGeom prst="rect">
            <a:avLst/>
          </a:prstGeom>
        </p:spPr>
        <p:txBody>
          <a:bodyPr vert="horz" lIns="95034" tIns="47518" rIns="95034" bIns="475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917423"/>
            <a:ext cx="3077739" cy="471053"/>
          </a:xfrm>
          <a:prstGeom prst="rect">
            <a:avLst/>
          </a:prstGeom>
        </p:spPr>
        <p:txBody>
          <a:bodyPr vert="horz" lIns="95034" tIns="47518" rIns="95034" bIns="47518" rtlCol="0" anchor="b"/>
          <a:lstStyle>
            <a:lvl1pPr algn="l">
              <a:defRPr sz="1300"/>
            </a:lvl1pPr>
          </a:lstStyle>
          <a:p>
            <a:endParaRPr lang="en-US"/>
          </a:p>
        </p:txBody>
      </p:sp>
      <p:sp>
        <p:nvSpPr>
          <p:cNvPr id="7" name="Slide Number Placeholder 6"/>
          <p:cNvSpPr>
            <a:spLocks noGrp="1"/>
          </p:cNvSpPr>
          <p:nvPr>
            <p:ph type="sldNum" sz="quarter" idx="5"/>
          </p:nvPr>
        </p:nvSpPr>
        <p:spPr>
          <a:xfrm>
            <a:off x="4023098" y="8917423"/>
            <a:ext cx="3077739" cy="471053"/>
          </a:xfrm>
          <a:prstGeom prst="rect">
            <a:avLst/>
          </a:prstGeom>
        </p:spPr>
        <p:txBody>
          <a:bodyPr vert="horz" lIns="95034" tIns="47518" rIns="95034" bIns="47518" rtlCol="0" anchor="b"/>
          <a:lstStyle>
            <a:lvl1pPr algn="r">
              <a:defRPr sz="1300"/>
            </a:lvl1pPr>
          </a:lstStyle>
          <a:p>
            <a:fld id="{464BC10E-3B7A-4E38-880A-539F6052B56D}" type="slidenum">
              <a:rPr lang="en-US" smtClean="0"/>
              <a:t>‹#›</a:t>
            </a:fld>
            <a:endParaRPr lang="en-US"/>
          </a:p>
        </p:txBody>
      </p:sp>
    </p:spTree>
    <p:extLst>
      <p:ext uri="{BB962C8B-B14F-4D97-AF65-F5344CB8AC3E}">
        <p14:creationId xmlns:p14="http://schemas.microsoft.com/office/powerpoint/2010/main" val="201783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81038"/>
            <a:ext cx="6061075" cy="34099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797382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20</a:t>
            </a:fld>
            <a:endParaRPr lang="en-US"/>
          </a:p>
        </p:txBody>
      </p:sp>
    </p:spTree>
    <p:extLst>
      <p:ext uri="{BB962C8B-B14F-4D97-AF65-F5344CB8AC3E}">
        <p14:creationId xmlns:p14="http://schemas.microsoft.com/office/powerpoint/2010/main" val="409307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26</a:t>
            </a:fld>
            <a:endParaRPr lang="en-US"/>
          </a:p>
        </p:txBody>
      </p:sp>
    </p:spTree>
    <p:extLst>
      <p:ext uri="{BB962C8B-B14F-4D97-AF65-F5344CB8AC3E}">
        <p14:creationId xmlns:p14="http://schemas.microsoft.com/office/powerpoint/2010/main" val="428022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32</a:t>
            </a:fld>
            <a:endParaRPr lang="en-US"/>
          </a:p>
        </p:txBody>
      </p:sp>
    </p:spTree>
    <p:extLst>
      <p:ext uri="{BB962C8B-B14F-4D97-AF65-F5344CB8AC3E}">
        <p14:creationId xmlns:p14="http://schemas.microsoft.com/office/powerpoint/2010/main" val="197262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33</a:t>
            </a:fld>
            <a:endParaRPr lang="en-US"/>
          </a:p>
        </p:txBody>
      </p:sp>
    </p:spTree>
    <p:extLst>
      <p:ext uri="{BB962C8B-B14F-4D97-AF65-F5344CB8AC3E}">
        <p14:creationId xmlns:p14="http://schemas.microsoft.com/office/powerpoint/2010/main" val="4207959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Awards per topic:  Generally 0</a:t>
            </a:r>
            <a:r>
              <a:rPr lang="en-US" baseline="0" dirty="0"/>
              <a:t> to many.  It varies greatly by program.  Some programs that are interested in many diverse areas will put out more topics than they plan to make awards.  Others such as EERE have only two topics this year and I would expect each topic to have greater than 10 awards.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34</a:t>
            </a:fld>
            <a:endParaRPr lang="en-US" dirty="0"/>
          </a:p>
        </p:txBody>
      </p:sp>
    </p:spTree>
    <p:extLst>
      <p:ext uri="{BB962C8B-B14F-4D97-AF65-F5344CB8AC3E}">
        <p14:creationId xmlns:p14="http://schemas.microsoft.com/office/powerpoint/2010/main" val="181104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Awards per topic:  Generally 0</a:t>
            </a:r>
            <a:r>
              <a:rPr lang="en-US" baseline="0" dirty="0"/>
              <a:t> to many.  It varies greatly by program.  Some programs that are interested in many diverse areas will put out more topics than they plan to make awards.  Others such as EERE have only two topics this year and I would expect each topic to have greater than 10 awards.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35</a:t>
            </a:fld>
            <a:endParaRPr lang="en-US" dirty="0"/>
          </a:p>
        </p:txBody>
      </p:sp>
    </p:spTree>
    <p:extLst>
      <p:ext uri="{BB962C8B-B14F-4D97-AF65-F5344CB8AC3E}">
        <p14:creationId xmlns:p14="http://schemas.microsoft.com/office/powerpoint/2010/main" val="174596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37</a:t>
            </a:fld>
            <a:endParaRPr lang="en-US"/>
          </a:p>
        </p:txBody>
      </p:sp>
    </p:spTree>
    <p:extLst>
      <p:ext uri="{BB962C8B-B14F-4D97-AF65-F5344CB8AC3E}">
        <p14:creationId xmlns:p14="http://schemas.microsoft.com/office/powerpoint/2010/main" val="968189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45</a:t>
            </a:fld>
            <a:endParaRPr lang="en-US"/>
          </a:p>
        </p:txBody>
      </p:sp>
    </p:spTree>
    <p:extLst>
      <p:ext uri="{BB962C8B-B14F-4D97-AF65-F5344CB8AC3E}">
        <p14:creationId xmlns:p14="http://schemas.microsoft.com/office/powerpoint/2010/main" val="282224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4730DE5-0765-42AD-AA28-B52654704702}" type="slidenum">
              <a:rPr lang="en-US" smtClean="0">
                <a:solidFill>
                  <a:prstClr val="black"/>
                </a:solidFill>
              </a:rPr>
              <a:pPr/>
              <a:t>2</a:t>
            </a:fld>
            <a:endParaRPr lang="en-US">
              <a:solidFill>
                <a:prstClr val="black"/>
              </a:solidFill>
            </a:endParaRPr>
          </a:p>
        </p:txBody>
      </p:sp>
      <p:sp>
        <p:nvSpPr>
          <p:cNvPr id="21507" name="Rectangle 2"/>
          <p:cNvSpPr>
            <a:spLocks noGrp="1" noRot="1" noChangeAspect="1" noChangeArrowheads="1" noTextEdit="1"/>
          </p:cNvSpPr>
          <p:nvPr>
            <p:ph type="sldImg"/>
          </p:nvPr>
        </p:nvSpPr>
        <p:spPr>
          <a:xfrm>
            <a:off x="373063" y="681038"/>
            <a:ext cx="6061075" cy="3409950"/>
          </a:xfrm>
          <a:ln/>
        </p:spPr>
      </p:sp>
      <p:sp>
        <p:nvSpPr>
          <p:cNvPr id="21508" name="Rectangle 3"/>
          <p:cNvSpPr>
            <a:spLocks noGrp="1" noChangeArrowheads="1"/>
          </p:cNvSpPr>
          <p:nvPr>
            <p:ph type="body" idx="1"/>
          </p:nvPr>
        </p:nvSpPr>
        <p:spPr>
          <a:xfrm>
            <a:off x="680964" y="4317214"/>
            <a:ext cx="5444613" cy="4091549"/>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9391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81038"/>
            <a:ext cx="6061075" cy="3409950"/>
          </a:xfrm>
        </p:spPr>
      </p:sp>
      <p:sp>
        <p:nvSpPr>
          <p:cNvPr id="3" name="Notes Placeholder 2"/>
          <p:cNvSpPr>
            <a:spLocks noGrp="1"/>
          </p:cNvSpPr>
          <p:nvPr>
            <p:ph type="body" idx="1"/>
          </p:nvPr>
        </p:nvSpPr>
        <p:spPr/>
        <p:txBody>
          <a:bodyPr>
            <a:normAutofit/>
          </a:bodyPr>
          <a:lstStyle/>
          <a:p>
            <a:r>
              <a:rPr lang="en-US" dirty="0"/>
              <a:t>Funding is for R&amp;D</a:t>
            </a:r>
            <a:r>
              <a:rPr lang="en-US" baseline="0" dirty="0"/>
              <a:t> with commercial potential.  Basic science and deployment are not funded.  </a:t>
            </a:r>
            <a:endParaRPr lang="en-US"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pPr>
                <a:defRPr/>
              </a:pPr>
              <a:t>3</a:t>
            </a:fld>
            <a:endParaRPr lang="en-US"/>
          </a:p>
        </p:txBody>
      </p:sp>
    </p:spTree>
    <p:extLst>
      <p:ext uri="{BB962C8B-B14F-4D97-AF65-F5344CB8AC3E}">
        <p14:creationId xmlns:p14="http://schemas.microsoft.com/office/powerpoint/2010/main" val="18472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57200" y="719138"/>
            <a:ext cx="6400800" cy="3600450"/>
          </a:xfrm>
          <a:ln/>
        </p:spPr>
      </p:sp>
      <p:sp>
        <p:nvSpPr>
          <p:cNvPr id="25604" name="Rectangle 3"/>
          <p:cNvSpPr>
            <a:spLocks noGrp="1" noChangeArrowheads="1"/>
          </p:cNvSpPr>
          <p:nvPr>
            <p:ph type="body" idx="1"/>
          </p:nvPr>
        </p:nvSpPr>
        <p:spPr>
          <a:xfrm>
            <a:off x="731855" y="4559790"/>
            <a:ext cx="5851496" cy="4321445"/>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20846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22275" y="703263"/>
            <a:ext cx="6257925" cy="3521075"/>
          </a:xfrm>
          <a:ln/>
        </p:spPr>
      </p:sp>
      <p:sp>
        <p:nvSpPr>
          <p:cNvPr id="25604" name="Rectangle 3"/>
          <p:cNvSpPr>
            <a:spLocks noGrp="1" noChangeArrowheads="1"/>
          </p:cNvSpPr>
          <p:nvPr>
            <p:ph type="body" idx="1"/>
          </p:nvPr>
        </p:nvSpPr>
        <p:spPr>
          <a:xfrm>
            <a:off x="710573" y="4458763"/>
            <a:ext cx="5681335" cy="4225699"/>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229671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57200" y="719138"/>
            <a:ext cx="6400800" cy="3600450"/>
          </a:xfrm>
          <a:ln/>
        </p:spPr>
      </p:sp>
      <p:sp>
        <p:nvSpPr>
          <p:cNvPr id="25604" name="Rectangle 3"/>
          <p:cNvSpPr>
            <a:spLocks noGrp="1" noChangeArrowheads="1"/>
          </p:cNvSpPr>
          <p:nvPr>
            <p:ph type="body" idx="1"/>
          </p:nvPr>
        </p:nvSpPr>
        <p:spPr>
          <a:xfrm>
            <a:off x="731855" y="4559790"/>
            <a:ext cx="5851496" cy="4321445"/>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115393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57200" y="719138"/>
            <a:ext cx="6400800" cy="3600450"/>
          </a:xfrm>
          <a:ln/>
        </p:spPr>
      </p:sp>
      <p:sp>
        <p:nvSpPr>
          <p:cNvPr id="25604" name="Rectangle 3"/>
          <p:cNvSpPr>
            <a:spLocks noGrp="1" noChangeArrowheads="1"/>
          </p:cNvSpPr>
          <p:nvPr>
            <p:ph type="body" idx="1"/>
          </p:nvPr>
        </p:nvSpPr>
        <p:spPr>
          <a:xfrm>
            <a:off x="731855" y="4559790"/>
            <a:ext cx="5851496" cy="4321445"/>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289094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457200" y="719138"/>
            <a:ext cx="6400800" cy="3600450"/>
          </a:xfrm>
          <a:ln/>
        </p:spPr>
      </p:sp>
      <p:sp>
        <p:nvSpPr>
          <p:cNvPr id="25604" name="Rectangle 3"/>
          <p:cNvSpPr>
            <a:spLocks noGrp="1" noChangeArrowheads="1"/>
          </p:cNvSpPr>
          <p:nvPr>
            <p:ph type="body" idx="1"/>
          </p:nvPr>
        </p:nvSpPr>
        <p:spPr>
          <a:xfrm>
            <a:off x="731855" y="4559790"/>
            <a:ext cx="5851496" cy="4321445"/>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119243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84">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B24C3-8364-4C27-AF75-B01D419E4C1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60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6553200" y="6675437"/>
            <a:ext cx="4114800" cy="365125"/>
          </a:xfrm>
          <a:prstGeom prst="rect">
            <a:avLst/>
          </a:prstGeom>
        </p:spPr>
        <p:txBody>
          <a:bodyPr/>
          <a:lstStyle/>
          <a:p>
            <a:endParaRPr lang="en-US" dirty="0"/>
          </a:p>
        </p:txBody>
      </p:sp>
    </p:spTree>
    <p:extLst>
      <p:ext uri="{BB962C8B-B14F-4D97-AF65-F5344CB8AC3E}">
        <p14:creationId xmlns:p14="http://schemas.microsoft.com/office/powerpoint/2010/main" val="360719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447FBC1-D25A-4918-A0F5-BE39B71FF493}" type="datetimeFigureOut">
              <a:rPr lang="en-US" smtClean="0"/>
              <a:t>10/20/2023</a:t>
            </a:fld>
            <a:endParaRPr lang="en-US"/>
          </a:p>
        </p:txBody>
      </p:sp>
      <p:sp>
        <p:nvSpPr>
          <p:cNvPr id="5" name="Footer Placeholder 4"/>
          <p:cNvSpPr>
            <a:spLocks noGrp="1"/>
          </p:cNvSpPr>
          <p:nvPr>
            <p:ph type="ftr" sz="quarter" idx="11"/>
          </p:nvPr>
        </p:nvSpPr>
        <p:spPr>
          <a:xfrm>
            <a:off x="5777088" y="6357060"/>
            <a:ext cx="4114800" cy="365125"/>
          </a:xfrm>
          <a:prstGeom prst="rect">
            <a:avLst/>
          </a:prstGeom>
        </p:spPr>
        <p:txBody>
          <a:bodyPr/>
          <a:lstStyle/>
          <a:p>
            <a:endParaRPr lang="en-US" dirty="0"/>
          </a:p>
        </p:txBody>
      </p:sp>
    </p:spTree>
    <p:extLst>
      <p:ext uri="{BB962C8B-B14F-4D97-AF65-F5344CB8AC3E}">
        <p14:creationId xmlns:p14="http://schemas.microsoft.com/office/powerpoint/2010/main" val="40598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2B6956-4F71-4A98-957F-197FFAB4B454}"/>
              </a:ext>
            </a:extLst>
          </p:cNvPr>
          <p:cNvSpPr>
            <a:spLocks noGrp="1"/>
          </p:cNvSpPr>
          <p:nvPr>
            <p:ph type="ftr" sz="quarter" idx="13"/>
          </p:nvPr>
        </p:nvSpPr>
        <p:spPr>
          <a:xfrm>
            <a:off x="4038600" y="6356352"/>
            <a:ext cx="4114800" cy="365125"/>
          </a:xfrm>
          <a:prstGeom prst="rect">
            <a:avLst/>
          </a:prstGeom>
        </p:spPr>
        <p:txBody>
          <a:bodyPr/>
          <a:lstStyle/>
          <a:p>
            <a:pPr>
              <a:defRPr/>
            </a:pPr>
            <a:endParaRPr lang="en-US" dirty="0"/>
          </a:p>
        </p:txBody>
      </p:sp>
      <p:sp>
        <p:nvSpPr>
          <p:cNvPr id="7" name="Slide Number Placeholder 3">
            <a:extLst>
              <a:ext uri="{FF2B5EF4-FFF2-40B4-BE49-F238E27FC236}">
                <a16:creationId xmlns:a16="http://schemas.microsoft.com/office/drawing/2014/main" id="{90075005-6750-4F8B-9E79-7FF7B2D5DAA4}"/>
              </a:ext>
            </a:extLst>
          </p:cNvPr>
          <p:cNvSpPr>
            <a:spLocks noGrp="1"/>
          </p:cNvSpPr>
          <p:nvPr>
            <p:ph type="sldNum" sz="quarter" idx="12"/>
          </p:nvPr>
        </p:nvSpPr>
        <p:spPr>
          <a:xfrm>
            <a:off x="11523194" y="6391976"/>
            <a:ext cx="668806" cy="365125"/>
          </a:xfrm>
          <a:prstGeom prst="rect">
            <a:avLst/>
          </a:prstGeom>
        </p:spPr>
        <p:txBody>
          <a:bodyPr/>
          <a:lstStyle/>
          <a:p>
            <a:fld id="{4338C4E9-21C8-4C18-A92E-A26AA5FEEE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5341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28600" indent="0" algn="l">
              <a:defRPr sz="3600" baseline="0">
                <a:effectLst>
                  <a:outerShdw blurRad="38100" dist="38100" dir="2700000" algn="tl">
                    <a:srgbClr val="000000">
                      <a:alpha val="43137"/>
                    </a:srgbClr>
                  </a:outerShdw>
                </a:effectLst>
              </a:defRPr>
            </a:lvl1pPr>
          </a:lstStyle>
          <a:p>
            <a:endParaRPr lang="en-US" dirty="0"/>
          </a:p>
        </p:txBody>
      </p:sp>
      <p:sp>
        <p:nvSpPr>
          <p:cNvPr id="3" name="Footer Placeholder 2"/>
          <p:cNvSpPr>
            <a:spLocks noGrp="1"/>
          </p:cNvSpPr>
          <p:nvPr>
            <p:ph type="ftr" sz="quarter" idx="10"/>
          </p:nvPr>
        </p:nvSpPr>
        <p:spPr>
          <a:xfrm>
            <a:off x="3609975" y="6356355"/>
            <a:ext cx="7667625" cy="365125"/>
          </a:xfrm>
          <a:prstGeom prst="rect">
            <a:avLst/>
          </a:prstGeom>
        </p:spPr>
        <p:txBody>
          <a:bodyPr/>
          <a:lstStyle/>
          <a:p>
            <a:pPr>
              <a:defRPr/>
            </a:pPr>
            <a:endParaRPr lang="en-US" dirty="0"/>
          </a:p>
        </p:txBody>
      </p:sp>
      <p:sp>
        <p:nvSpPr>
          <p:cNvPr id="5" name="TextBox 4">
            <a:extLst>
              <a:ext uri="{FF2B5EF4-FFF2-40B4-BE49-F238E27FC236}">
                <a16:creationId xmlns:a16="http://schemas.microsoft.com/office/drawing/2014/main" id="{1E42A31E-F40F-4BB6-9215-D6F2BB0DBBD0}"/>
              </a:ext>
            </a:extLst>
          </p:cNvPr>
          <p:cNvSpPr txBox="1"/>
          <p:nvPr userDrawn="1"/>
        </p:nvSpPr>
        <p:spPr>
          <a:xfrm>
            <a:off x="465667" y="762000"/>
            <a:ext cx="11260666" cy="2585323"/>
          </a:xfrm>
          <a:prstGeom prst="rect">
            <a:avLst/>
          </a:prstGeom>
          <a:noFill/>
        </p:spPr>
        <p:txBody>
          <a:bodyPr wrap="square" rtlCol="0">
            <a:spAutoFit/>
          </a:bodyPr>
          <a:lstStyle/>
          <a:p>
            <a:endParaRPr lang="en-US" sz="2400" dirty="0"/>
          </a:p>
          <a:p>
            <a:pPr marL="800100" lvl="1" indent="-342900">
              <a:buFont typeface="Arial" panose="020B0604020202020204" pitchFamily="34" charset="0"/>
              <a:buChar char="•"/>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r>
              <a:rPr lang="en-US" dirty="0"/>
              <a:t> </a:t>
            </a:r>
          </a:p>
        </p:txBody>
      </p:sp>
    </p:spTree>
    <p:extLst>
      <p:ext uri="{BB962C8B-B14F-4D97-AF65-F5344CB8AC3E}">
        <p14:creationId xmlns:p14="http://schemas.microsoft.com/office/powerpoint/2010/main" val="52281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lvl1pPr>
              <a:defRPr>
                <a:solidFill>
                  <a:schemeClr val="accent6">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B8B5A-AB96-A1FE-DFA2-7D171C3884FD}"/>
              </a:ext>
            </a:extLst>
          </p:cNvPr>
          <p:cNvSpPr>
            <a:spLocks noGrp="1"/>
          </p:cNvSpPr>
          <p:nvPr>
            <p:ph type="sldNum" sz="quarter" idx="12"/>
          </p:nvPr>
        </p:nvSpPr>
        <p:spPr/>
        <p:txBody>
          <a:bodyPr/>
          <a:lstStyle/>
          <a:p>
            <a:fld id="{7095E747-9657-4DB4-B1B0-824A61E48864}" type="slidenum">
              <a:rPr lang="en-US" smtClean="0"/>
              <a:pPr/>
              <a:t>‹#›</a:t>
            </a:fld>
            <a:endParaRPr lang="en-US"/>
          </a:p>
        </p:txBody>
      </p:sp>
    </p:spTree>
    <p:extLst>
      <p:ext uri="{BB962C8B-B14F-4D97-AF65-F5344CB8AC3E}">
        <p14:creationId xmlns:p14="http://schemas.microsoft.com/office/powerpoint/2010/main" val="71325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7"/>
            <a:ext cx="10515600" cy="3978275"/>
          </a:xfrm>
        </p:spPr>
        <p:txBody>
          <a:bodyPr/>
          <a:lstStyle>
            <a:lvl1pPr>
              <a:defRPr sz="2400"/>
            </a:lvl1pPr>
            <a:lvl2pPr>
              <a:defRPr sz="2000" i="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Tree>
    <p:extLst>
      <p:ext uri="{BB962C8B-B14F-4D97-AF65-F5344CB8AC3E}">
        <p14:creationId xmlns:p14="http://schemas.microsoft.com/office/powerpoint/2010/main" val="366261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98583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11" name="Straight Connector 10"/>
          <p:cNvCxnSpPr/>
          <p:nvPr userDrawn="1"/>
        </p:nvCxnSpPr>
        <p:spPr>
          <a:xfrm>
            <a:off x="2434307"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8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7"/>
            <a:ext cx="5181600"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7"/>
            <a:ext cx="5181600"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935134" y="6358581"/>
            <a:ext cx="4114800" cy="365125"/>
          </a:xfrm>
          <a:prstGeom prst="rect">
            <a:avLst/>
          </a:prstGeom>
        </p:spPr>
        <p:txBody>
          <a:bodyPr/>
          <a:lstStyle/>
          <a:p>
            <a:endParaRPr lang="en-US" dirty="0"/>
          </a:p>
        </p:txBody>
      </p:sp>
    </p:spTree>
    <p:extLst>
      <p:ext uri="{BB962C8B-B14F-4D97-AF65-F5344CB8AC3E}">
        <p14:creationId xmlns:p14="http://schemas.microsoft.com/office/powerpoint/2010/main" val="360086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227387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6838245" y="6163261"/>
            <a:ext cx="4114800" cy="365125"/>
          </a:xfrm>
          <a:prstGeom prst="rect">
            <a:avLst/>
          </a:prstGeom>
        </p:spPr>
        <p:txBody>
          <a:bodyPr/>
          <a:lstStyle/>
          <a:p>
            <a:endParaRPr lang="en-US" dirty="0"/>
          </a:p>
        </p:txBody>
      </p:sp>
    </p:spTree>
    <p:extLst>
      <p:ext uri="{BB962C8B-B14F-4D97-AF65-F5344CB8AC3E}">
        <p14:creationId xmlns:p14="http://schemas.microsoft.com/office/powerpoint/2010/main" val="324290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447FBC1-D25A-4918-A0F5-BE39B71FF493}" type="datetimeFigureOut">
              <a:rPr lang="en-US" smtClean="0"/>
              <a:t>10/20/2023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Tree>
    <p:extLst>
      <p:ext uri="{BB962C8B-B14F-4D97-AF65-F5344CB8AC3E}">
        <p14:creationId xmlns:p14="http://schemas.microsoft.com/office/powerpoint/2010/main" val="109175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447FBC1-D25A-4918-A0F5-BE39B71FF493}" type="datetimeFigureOut">
              <a:rPr lang="en-US" smtClean="0"/>
              <a:t>10/20/2023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Tree>
    <p:extLst>
      <p:ext uri="{BB962C8B-B14F-4D97-AF65-F5344CB8AC3E}">
        <p14:creationId xmlns:p14="http://schemas.microsoft.com/office/powerpoint/2010/main" val="91646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447FBC1-D25A-4918-A0F5-BE39B71FF493}" type="datetimeFigureOut">
              <a:rPr lang="en-US" smtClean="0"/>
              <a:t>10/20/2023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45824"/>
            <a:ext cx="2743200" cy="365125"/>
          </a:xfrm>
          <a:prstGeom prst="rect">
            <a:avLst/>
          </a:prstGeom>
        </p:spPr>
        <p:txBody>
          <a:bodyPr/>
          <a:lstStyle/>
          <a:p>
            <a:fld id="{7095E747-9657-4DB4-B1B0-824A61E48864}" type="slidenum">
              <a:rPr lang="en-US" smtClean="0"/>
              <a:t>‹#›</a:t>
            </a:fld>
            <a:endParaRPr lang="en-US"/>
          </a:p>
        </p:txBody>
      </p:sp>
    </p:spTree>
    <p:extLst>
      <p:ext uri="{BB962C8B-B14F-4D97-AF65-F5344CB8AC3E}">
        <p14:creationId xmlns:p14="http://schemas.microsoft.com/office/powerpoint/2010/main" val="89611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8969" y="2032151"/>
            <a:ext cx="10515600" cy="3927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3A093C9-E05A-8037-23D6-9A4994233919}"/>
              </a:ext>
            </a:extLst>
          </p:cNvPr>
          <p:cNvPicPr>
            <a:picLocks noChangeAspect="1"/>
          </p:cNvPicPr>
          <p:nvPr userDrawn="1"/>
        </p:nvPicPr>
        <p:blipFill>
          <a:blip r:embed="rId15"/>
          <a:stretch>
            <a:fillRect/>
          </a:stretch>
        </p:blipFill>
        <p:spPr>
          <a:xfrm>
            <a:off x="10317433" y="14362"/>
            <a:ext cx="1801703" cy="836084"/>
          </a:xfrm>
          <a:prstGeom prst="rect">
            <a:avLst/>
          </a:prstGeom>
        </p:spPr>
      </p:pic>
      <p:grpSp>
        <p:nvGrpSpPr>
          <p:cNvPr id="9" name="Group 8">
            <a:extLst>
              <a:ext uri="{FF2B5EF4-FFF2-40B4-BE49-F238E27FC236}">
                <a16:creationId xmlns:a16="http://schemas.microsoft.com/office/drawing/2014/main" id="{956ACD46-3BBD-F218-6324-C32F589852D3}"/>
              </a:ext>
            </a:extLst>
          </p:cNvPr>
          <p:cNvGrpSpPr/>
          <p:nvPr userDrawn="1"/>
        </p:nvGrpSpPr>
        <p:grpSpPr>
          <a:xfrm>
            <a:off x="0" y="6081638"/>
            <a:ext cx="12192000" cy="762000"/>
            <a:chOff x="0" y="6096000"/>
            <a:chExt cx="12192000" cy="762000"/>
          </a:xfrm>
        </p:grpSpPr>
        <p:sp>
          <p:nvSpPr>
            <p:cNvPr id="10" name="Rectangle 9">
              <a:extLst>
                <a:ext uri="{FF2B5EF4-FFF2-40B4-BE49-F238E27FC236}">
                  <a16:creationId xmlns:a16="http://schemas.microsoft.com/office/drawing/2014/main" id="{D240B87D-0E83-8670-8A87-C0A766989FE2}"/>
                </a:ext>
              </a:extLst>
            </p:cNvPr>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11" name="Picture 2" descr="https://powerpedia.energy.gov/w/images/0/08/DOE_Logo_Color-Seal_White-Text.png">
              <a:extLst>
                <a:ext uri="{FF2B5EF4-FFF2-40B4-BE49-F238E27FC236}">
                  <a16:creationId xmlns:a16="http://schemas.microsoft.com/office/drawing/2014/main" id="{62E42176-4CC3-3484-CA1F-3C748A4FCBF6}"/>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a:extLst>
                <a:ext uri="{FF2B5EF4-FFF2-40B4-BE49-F238E27FC236}">
                  <a16:creationId xmlns:a16="http://schemas.microsoft.com/office/drawing/2014/main" id="{FFFA7709-560A-E5A2-B543-CF3EFE33617A}"/>
                </a:ext>
              </a:extLst>
            </p:cNvPr>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sp>
        <p:nvSpPr>
          <p:cNvPr id="14" name="Footer Placeholder 4">
            <a:extLst>
              <a:ext uri="{FF2B5EF4-FFF2-40B4-BE49-F238E27FC236}">
                <a16:creationId xmlns:a16="http://schemas.microsoft.com/office/drawing/2014/main" id="{BE9ED038-1681-5DCA-07FF-49C316DB1AA5}"/>
              </a:ext>
            </a:extLst>
          </p:cNvPr>
          <p:cNvSpPr>
            <a:spLocks noGrp="1"/>
          </p:cNvSpPr>
          <p:nvPr>
            <p:ph type="ftr" sz="quarter" idx="3"/>
          </p:nvPr>
        </p:nvSpPr>
        <p:spPr>
          <a:xfrm>
            <a:off x="4038600" y="625321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5EE68F27-3905-183A-FF26-B5DF8402BA52}"/>
              </a:ext>
            </a:extLst>
          </p:cNvPr>
          <p:cNvSpPr>
            <a:spLocks noGrp="1"/>
          </p:cNvSpPr>
          <p:nvPr>
            <p:ph type="sldNum" sz="quarter" idx="4"/>
          </p:nvPr>
        </p:nvSpPr>
        <p:spPr>
          <a:xfrm>
            <a:off x="9424567" y="6280075"/>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095E747-9657-4DB4-B1B0-824A61E48864}" type="slidenum">
              <a:rPr lang="en-US" smtClean="0"/>
              <a:pPr/>
              <a:t>‹#›</a:t>
            </a:fld>
            <a:endParaRPr lang="en-US"/>
          </a:p>
        </p:txBody>
      </p:sp>
      <p:cxnSp>
        <p:nvCxnSpPr>
          <p:cNvPr id="16" name="Straight Connector 15">
            <a:extLst>
              <a:ext uri="{FF2B5EF4-FFF2-40B4-BE49-F238E27FC236}">
                <a16:creationId xmlns:a16="http://schemas.microsoft.com/office/drawing/2014/main" id="{7DA67D8D-8F01-11EE-0CF9-CF8A26875466}"/>
              </a:ext>
            </a:extLst>
          </p:cNvPr>
          <p:cNvCxnSpPr/>
          <p:nvPr userDrawn="1"/>
        </p:nvCxnSpPr>
        <p:spPr>
          <a:xfrm>
            <a:off x="2434307" y="6104377"/>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078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7" r:id="rId13"/>
  </p:sldLayoutIdLst>
  <p:txStyles>
    <p:titleStyle>
      <a:lvl1pPr algn="l" defTabSz="914377"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ience.osti.gov/sbir/Applicant-Resources/Protecting-your-Trade-Secre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science.osti.gov/sbir/Applicant-Resources/PIER-Plan"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science.osti.gov/SW-DEI/DOE-Diversity-Equity-and-Inclusion-Policies/Q-and-As#definition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text-idx?SID=c039676930774f4b7208677c2a39fd81&amp;mc=true&amp;node=pt13.1.124&amp;rgn=div5&amp;utm_medium=email&amp;utm_source=govdelivery#se13.1.124_1104" TargetMode="External"/><Relationship Id="rId2" Type="http://schemas.openxmlformats.org/officeDocument/2006/relationships/hyperlink" Target="https://www.ecfr.gov/cgi-bin/text-idx?SID=c039676930774f4b7208677c2a39fd81&amp;mc=true&amp;node=pt13.1.124&amp;rgn=div5&amp;utm_medium=email&amp;utm_source=govdelivery#se13.1.124_1103"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hart" Target="../charts/chart3.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microsoft.com/office/2018/10/relationships/comments" Target="../comments/modernComment_226_E61CA9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2.xml"/><Relationship Id="rId7" Type="http://schemas.openxmlformats.org/officeDocument/2006/relationships/hyperlink" Target="https://www.linkedin.com/company/u-s-department-of-energy-office-of-sbir-sttr-programs" TargetMode="External"/><Relationship Id="rId12"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11" Type="http://schemas.openxmlformats.org/officeDocument/2006/relationships/image" Target="../media/image24.png"/><Relationship Id="rId5" Type="http://schemas.openxmlformats.org/officeDocument/2006/relationships/diagramColors" Target="../diagrams/colors2.xml"/><Relationship Id="rId10" Type="http://schemas.openxmlformats.org/officeDocument/2006/relationships/image" Target="../media/image23.png"/><Relationship Id="rId4" Type="http://schemas.openxmlformats.org/officeDocument/2006/relationships/diagramQuickStyle" Target="../diagrams/quickStyle2.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amsexternalhelp.science.energy.gov/x/BIAmB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cience.osti.gov/Leaving-Office-of-Science?url=https%3a%2f%2fwww.sbir.gov%2f&amp;external=tr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ience.osti.gov/sbir/Applicant-Resources/Grant-Applic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116" y="250566"/>
            <a:ext cx="9797041" cy="523220"/>
          </a:xfrm>
          <a:prstGeom prst="rect">
            <a:avLst/>
          </a:prstGeom>
          <a:noFill/>
        </p:spPr>
        <p:txBody>
          <a:bodyPr wrap="none" rtlCol="0">
            <a:spAutoFit/>
          </a:bodyPr>
          <a:lstStyle/>
          <a:p>
            <a:r>
              <a:rPr lang="en-US" sz="2800" b="1" i="1" dirty="0">
                <a:solidFill>
                  <a:schemeClr val="accent6">
                    <a:lumMod val="75000"/>
                  </a:schemeClr>
                </a:solidFill>
                <a:latin typeface="+mn-lt"/>
              </a:rPr>
              <a:t>The DOE FY 2024 Phase II Release 1 FOA Webinar will begin soon</a:t>
            </a:r>
          </a:p>
        </p:txBody>
      </p:sp>
      <p:sp>
        <p:nvSpPr>
          <p:cNvPr id="7" name="Content Placeholder 6"/>
          <p:cNvSpPr>
            <a:spLocks noGrp="1"/>
          </p:cNvSpPr>
          <p:nvPr>
            <p:ph idx="4294967295"/>
          </p:nvPr>
        </p:nvSpPr>
        <p:spPr>
          <a:xfrm>
            <a:off x="723900" y="876300"/>
            <a:ext cx="10744200" cy="5105400"/>
          </a:xfrm>
        </p:spPr>
        <p:txBody>
          <a:bodyPr>
            <a:normAutofit/>
          </a:bodyPr>
          <a:lstStyle/>
          <a:p>
            <a:pPr marL="228600" indent="-228600"/>
            <a:r>
              <a:rPr lang="en-US" sz="2200" b="1" dirty="0">
                <a:solidFill>
                  <a:prstClr val="black"/>
                </a:solidFill>
              </a:rPr>
              <a:t>How to get sound?</a:t>
            </a:r>
          </a:p>
          <a:p>
            <a:pPr marL="687387">
              <a:buFont typeface="Symbol" panose="05050102010706020507" pitchFamily="18" charset="2"/>
              <a:buChar char="-"/>
            </a:pPr>
            <a:r>
              <a:rPr lang="en-US" sz="1700" dirty="0">
                <a:solidFill>
                  <a:prstClr val="black"/>
                </a:solidFill>
              </a:rPr>
              <a:t>This webinar is broadcast via your computer.  You may need to turn your volume on or up as the sound for this webinar comes through your computer speakers.  </a:t>
            </a:r>
          </a:p>
          <a:p>
            <a:pPr marL="687387">
              <a:buFont typeface="Symbol" panose="05050102010706020507" pitchFamily="18" charset="2"/>
              <a:buChar char="-"/>
            </a:pPr>
            <a:r>
              <a:rPr lang="en-US" sz="1700" dirty="0">
                <a:solidFill>
                  <a:prstClr val="black"/>
                </a:solidFill>
              </a:rPr>
              <a:t>We recommend using Google Chrome for this and other DOE SBIR webinars.  </a:t>
            </a:r>
          </a:p>
          <a:p>
            <a:pPr marL="687387">
              <a:buFont typeface="Symbol" panose="05050102010706020507" pitchFamily="18" charset="2"/>
              <a:buChar char="-"/>
            </a:pPr>
            <a:r>
              <a:rPr lang="en-US" sz="1700" dirty="0">
                <a:solidFill>
                  <a:prstClr val="black"/>
                </a:solidFill>
              </a:rPr>
              <a:t>There is no dial-in number.</a:t>
            </a:r>
          </a:p>
          <a:p>
            <a:pPr marL="228600" indent="-228600"/>
            <a:r>
              <a:rPr lang="en-US" sz="2200" b="1" dirty="0">
                <a:solidFill>
                  <a:prstClr val="black"/>
                </a:solidFill>
              </a:rPr>
              <a:t>Will DOE provide access to the recorded webinar after the meeting?</a:t>
            </a:r>
          </a:p>
          <a:p>
            <a:pPr marL="685800" lvl="1">
              <a:buFont typeface="Symbol" panose="05050102010706020507" pitchFamily="18" charset="2"/>
              <a:buChar char="-"/>
            </a:pPr>
            <a:r>
              <a:rPr lang="en-US" sz="1700" dirty="0">
                <a:solidFill>
                  <a:prstClr val="black"/>
                </a:solidFill>
              </a:rPr>
              <a:t>Yes, we will post the slides and the recorded webinar on the DOE SBIR/STTR web site.</a:t>
            </a:r>
          </a:p>
          <a:p>
            <a:pPr marL="228600" indent="-228600"/>
            <a:r>
              <a:rPr lang="en-US" sz="2200" b="1" dirty="0">
                <a:solidFill>
                  <a:prstClr val="black"/>
                </a:solidFill>
              </a:rPr>
              <a:t>Where can I find the FOA being discussed today?</a:t>
            </a:r>
          </a:p>
          <a:p>
            <a:pPr marL="685800" lvl="1">
              <a:buFont typeface="Symbol" panose="05050102010706020507" pitchFamily="18" charset="2"/>
              <a:buChar char=""/>
            </a:pPr>
            <a:r>
              <a:rPr lang="en-US" sz="1700" dirty="0">
                <a:solidFill>
                  <a:prstClr val="black"/>
                </a:solidFill>
              </a:rPr>
              <a:t>This link will take you to the FY 2024 Phase II Release 1 FOA: </a:t>
            </a:r>
            <a:r>
              <a:rPr lang="en-US" sz="1700" dirty="0">
                <a:solidFill>
                  <a:srgbClr val="FF0000"/>
                </a:solidFill>
                <a:hlinkClick r:id="rId3"/>
              </a:rPr>
              <a:t>https://science.osti.gov/sbir/Funding-Opportunities</a:t>
            </a:r>
            <a:endParaRPr lang="en-US" sz="1700" dirty="0">
              <a:solidFill>
                <a:srgbClr val="FF0000"/>
              </a:solidFill>
            </a:endParaRPr>
          </a:p>
          <a:p>
            <a:pPr marL="228600" indent="-228600"/>
            <a:r>
              <a:rPr lang="en-US" b="1" dirty="0">
                <a:solidFill>
                  <a:prstClr val="black"/>
                </a:solidFill>
              </a:rPr>
              <a:t>Q&amp;A</a:t>
            </a:r>
          </a:p>
          <a:p>
            <a:pPr marL="628650" lvl="1"/>
            <a:r>
              <a:rPr lang="en-US" sz="1700" dirty="0">
                <a:solidFill>
                  <a:prstClr val="black"/>
                </a:solidFill>
              </a:rPr>
              <a:t>Please contact us by email at </a:t>
            </a:r>
            <a:r>
              <a:rPr lang="en-US" sz="1700" dirty="0">
                <a:solidFill>
                  <a:prstClr val="black"/>
                </a:solidFill>
                <a:hlinkClick r:id="rId4"/>
              </a:rPr>
              <a:t>sbir-sttr@science.doe.gov</a:t>
            </a:r>
            <a:r>
              <a:rPr lang="en-US" sz="1700" dirty="0">
                <a:solidFill>
                  <a:prstClr val="black"/>
                </a:solidFill>
              </a:rPr>
              <a:t> if your question was not answered during today’s webinar.  </a:t>
            </a:r>
          </a:p>
          <a:p>
            <a:pPr marL="628650" lvl="1"/>
            <a:r>
              <a:rPr lang="en-US" sz="1700" dirty="0">
                <a:solidFill>
                  <a:schemeClr val="tx1"/>
                </a:solidFill>
                <a:ea typeface="+mj-ea"/>
                <a:cs typeface="+mj-cs"/>
              </a:rPr>
              <a:t>Put your questions in the Q&amp;A box</a:t>
            </a:r>
          </a:p>
          <a:p>
            <a:pPr marL="628650" lvl="1"/>
            <a:r>
              <a:rPr lang="en-US" sz="1700" dirty="0">
                <a:solidFill>
                  <a:schemeClr val="tx1"/>
                </a:solidFill>
                <a:ea typeface="+mj-ea"/>
                <a:cs typeface="+mj-cs"/>
              </a:rPr>
              <a:t>Don’t use the chat box! It will be used by our Administrative Support Specialist for information and relevant links.</a:t>
            </a:r>
          </a:p>
          <a:p>
            <a:endParaRPr lang="en-US" dirty="0"/>
          </a:p>
        </p:txBody>
      </p:sp>
    </p:spTree>
    <p:extLst>
      <p:ext uri="{BB962C8B-B14F-4D97-AF65-F5344CB8AC3E}">
        <p14:creationId xmlns:p14="http://schemas.microsoft.com/office/powerpoint/2010/main" val="92581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458" y="247247"/>
            <a:ext cx="5892832" cy="1200329"/>
          </a:xfrm>
          <a:prstGeom prst="rect">
            <a:avLst/>
          </a:prstGeom>
        </p:spPr>
        <p:txBody>
          <a:bodyPr wrap="none">
            <a:spAutoFit/>
          </a:bodyPr>
          <a:lstStyle/>
          <a:p>
            <a:pPr algn="ctr"/>
            <a:r>
              <a:rPr lang="en-US" sz="4400" b="1" dirty="0">
                <a:solidFill>
                  <a:schemeClr val="accent6">
                    <a:lumMod val="75000"/>
                  </a:schemeClr>
                </a:solidFill>
                <a:latin typeface="+mj-lt"/>
              </a:rPr>
              <a:t>Marking Proprietary Data</a:t>
            </a:r>
          </a:p>
          <a:p>
            <a:pPr algn="ctr"/>
            <a:endParaRPr lang="en-US" sz="2800" b="1" dirty="0"/>
          </a:p>
        </p:txBody>
      </p:sp>
      <p:sp>
        <p:nvSpPr>
          <p:cNvPr id="3" name="Rectangle 2"/>
          <p:cNvSpPr/>
          <p:nvPr/>
        </p:nvSpPr>
        <p:spPr>
          <a:xfrm>
            <a:off x="0" y="1129877"/>
            <a:ext cx="11889080" cy="5353453"/>
          </a:xfrm>
          <a:prstGeom prst="rect">
            <a:avLst/>
          </a:prstGeom>
        </p:spPr>
        <p:txBody>
          <a:bodyPr wrap="square">
            <a:spAutoFit/>
          </a:bodyPr>
          <a:lstStyle/>
          <a:p>
            <a:pPr marL="800100" lvl="1" indent="-342900">
              <a:lnSpc>
                <a:spcPct val="110000"/>
              </a:lnSpc>
              <a:buFont typeface="Arial" panose="020B0604020202020204" pitchFamily="34" charset="0"/>
              <a:buChar char="•"/>
            </a:pPr>
            <a:r>
              <a:rPr lang="en-US" sz="2400" b="0" i="0" dirty="0">
                <a:solidFill>
                  <a:srgbClr val="172B4D"/>
                </a:solidFill>
                <a:effectLst/>
                <a:latin typeface="-apple-system"/>
              </a:rPr>
              <a:t>An application may include technical data and other data, including trade secrets and commercial or financial information that are privileged or confidential, which the applicant does not want disclosed to the public or used by the Government for any purpose other than application evaluation.</a:t>
            </a:r>
          </a:p>
          <a:p>
            <a:pPr marL="800100" lvl="1" indent="-342900">
              <a:lnSpc>
                <a:spcPct val="110000"/>
              </a:lnSpc>
              <a:buFont typeface="Arial" panose="020B0604020202020204" pitchFamily="34" charset="0"/>
              <a:buChar char="•"/>
            </a:pPr>
            <a:endParaRPr lang="en-US" sz="2400" b="0" i="0" dirty="0">
              <a:solidFill>
                <a:srgbClr val="172B4D"/>
              </a:solidFill>
              <a:effectLst/>
              <a:latin typeface="-apple-system"/>
            </a:endParaRPr>
          </a:p>
          <a:p>
            <a:pPr marL="800100" lvl="1" indent="-342900">
              <a:lnSpc>
                <a:spcPct val="110000"/>
              </a:lnSpc>
              <a:buFont typeface="Arial" panose="020B0604020202020204" pitchFamily="34" charset="0"/>
              <a:buChar char="•"/>
            </a:pPr>
            <a:r>
              <a:rPr lang="en-US" sz="2400" dirty="0">
                <a:solidFill>
                  <a:srgbClr val="172B4D"/>
                </a:solidFill>
                <a:latin typeface="-apple-system"/>
              </a:rPr>
              <a:t>Certain documents are allowed to contain prop information:</a:t>
            </a:r>
          </a:p>
          <a:p>
            <a:pPr marL="1257300" lvl="2" indent="-342900">
              <a:lnSpc>
                <a:spcPct val="110000"/>
              </a:lnSpc>
              <a:buFont typeface="Arial" panose="020B0604020202020204" pitchFamily="34" charset="0"/>
              <a:buChar char="•"/>
            </a:pPr>
            <a:r>
              <a:rPr lang="en-US" sz="2400" b="0" i="0" dirty="0">
                <a:solidFill>
                  <a:srgbClr val="172B4D"/>
                </a:solidFill>
                <a:effectLst/>
                <a:latin typeface="-apple-system"/>
              </a:rPr>
              <a:t>Examples of documents that may contain proprietary information include the commercialization plan and the project narrative. </a:t>
            </a:r>
          </a:p>
          <a:p>
            <a:pPr marL="1257300" lvl="2" indent="-342900">
              <a:lnSpc>
                <a:spcPct val="110000"/>
              </a:lnSpc>
              <a:buFont typeface="Arial" panose="020B0604020202020204" pitchFamily="34" charset="0"/>
              <a:buChar char="•"/>
            </a:pPr>
            <a:r>
              <a:rPr lang="en-US" sz="2400" b="0" i="0" dirty="0">
                <a:solidFill>
                  <a:srgbClr val="172B4D"/>
                </a:solidFill>
                <a:effectLst/>
                <a:latin typeface="-apple-system"/>
              </a:rPr>
              <a:t>Note that the SBA Commercialization History and the Foreign Relations Disclosure forms are permitted to contain proprietary information, but do not require applicant markings as they are pre-populated with data protection legends. </a:t>
            </a:r>
          </a:p>
          <a:p>
            <a:pPr marL="800100" lvl="1" indent="-342900">
              <a:lnSpc>
                <a:spcPct val="110000"/>
              </a:lnSpc>
              <a:buFont typeface="Arial" panose="020B0604020202020204" pitchFamily="34" charset="0"/>
              <a:buChar char="•"/>
            </a:pPr>
            <a:endParaRPr lang="en-US" sz="2400" dirty="0">
              <a:solidFill>
                <a:schemeClr val="tx1">
                  <a:lumMod val="65000"/>
                  <a:lumOff val="35000"/>
                </a:schemeClr>
              </a:solidFill>
            </a:endParaRPr>
          </a:p>
          <a:p>
            <a:pPr marL="800100" lvl="1" indent="-342900">
              <a:lnSpc>
                <a:spcPct val="110000"/>
              </a:lnSpc>
              <a:buFont typeface="Arial" panose="020B0604020202020204" pitchFamily="34" charset="0"/>
              <a:buChar char="•"/>
            </a:pPr>
            <a:endParaRPr lang="en-US" sz="2400" dirty="0">
              <a:solidFill>
                <a:schemeClr val="tx1">
                  <a:lumMod val="65000"/>
                  <a:lumOff val="35000"/>
                </a:schemeClr>
              </a:solidFill>
            </a:endParaRPr>
          </a:p>
        </p:txBody>
      </p:sp>
    </p:spTree>
    <p:extLst>
      <p:ext uri="{BB962C8B-B14F-4D97-AF65-F5344CB8AC3E}">
        <p14:creationId xmlns:p14="http://schemas.microsoft.com/office/powerpoint/2010/main" val="86085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998" y="0"/>
            <a:ext cx="5892832" cy="1200329"/>
          </a:xfrm>
          <a:prstGeom prst="rect">
            <a:avLst/>
          </a:prstGeom>
        </p:spPr>
        <p:txBody>
          <a:bodyPr wrap="none">
            <a:spAutoFit/>
          </a:bodyPr>
          <a:lstStyle/>
          <a:p>
            <a:pPr algn="ctr"/>
            <a:r>
              <a:rPr lang="en-US" sz="4400" b="1" dirty="0">
                <a:solidFill>
                  <a:schemeClr val="accent6">
                    <a:lumMod val="75000"/>
                  </a:schemeClr>
                </a:solidFill>
                <a:latin typeface="+mj-lt"/>
              </a:rPr>
              <a:t>Marking Proprietary Data</a:t>
            </a:r>
          </a:p>
          <a:p>
            <a:pPr algn="ctr"/>
            <a:endParaRPr lang="en-US" sz="2800" b="1" dirty="0"/>
          </a:p>
        </p:txBody>
      </p:sp>
      <p:sp>
        <p:nvSpPr>
          <p:cNvPr id="3" name="Rectangle 2"/>
          <p:cNvSpPr/>
          <p:nvPr/>
        </p:nvSpPr>
        <p:spPr>
          <a:xfrm>
            <a:off x="316998" y="889843"/>
            <a:ext cx="11558004" cy="5632311"/>
          </a:xfrm>
          <a:prstGeom prst="rect">
            <a:avLst/>
          </a:prstGeom>
        </p:spPr>
        <p:txBody>
          <a:bodyPr wrap="square">
            <a:spAutoFit/>
          </a:bodyPr>
          <a:lstStyle/>
          <a:p>
            <a:pPr algn="l"/>
            <a:r>
              <a:rPr lang="en-US" sz="2000" b="0" i="0" dirty="0">
                <a:solidFill>
                  <a:srgbClr val="172B4D"/>
                </a:solidFill>
                <a:effectLst/>
                <a:latin typeface="-apple-system"/>
              </a:rPr>
              <a:t>1. The following legend must appear on the title/first page of the document: </a:t>
            </a:r>
          </a:p>
          <a:p>
            <a:pPr algn="l"/>
            <a:r>
              <a:rPr lang="en-US" sz="2000" b="0" i="1" dirty="0">
                <a:solidFill>
                  <a:srgbClr val="172B4D"/>
                </a:solidFill>
                <a:effectLst/>
                <a:latin typeface="-apple-system"/>
              </a:rPr>
              <a:t>This proposal contains information that shall not be disclosed outside the Federal Government and shall not be duplicated, used, or disclosed in whole or in part for any purpose other than evaluation of this proposal, unless authorized by law.  The Government shall have the right to duplicate, use, or disclose the data to the extent provided in the resulting contract if award is made as a result of the submission of this proposal.  The information subject to these restrictions are contained on all pages of the proposal except for pages [</a:t>
            </a:r>
            <a:r>
              <a:rPr lang="en-US" sz="2000" b="1" i="1" dirty="0">
                <a:solidFill>
                  <a:srgbClr val="172B4D"/>
                </a:solidFill>
                <a:effectLst/>
                <a:latin typeface="-apple-system"/>
              </a:rPr>
              <a:t>insert page numbers or other identification of pages that contain no restricted information</a:t>
            </a:r>
            <a:r>
              <a:rPr lang="en-US" sz="2000" b="0" i="1" dirty="0">
                <a:solidFill>
                  <a:srgbClr val="172B4D"/>
                </a:solidFill>
                <a:effectLst/>
                <a:latin typeface="-apple-system"/>
              </a:rPr>
              <a:t>.]</a:t>
            </a:r>
            <a:r>
              <a:rPr lang="en-US" sz="2000" b="0" i="0" dirty="0">
                <a:solidFill>
                  <a:srgbClr val="172B4D"/>
                </a:solidFill>
                <a:effectLst/>
                <a:latin typeface="-apple-system"/>
              </a:rPr>
              <a:t> </a:t>
            </a:r>
          </a:p>
          <a:p>
            <a:pPr algn="l"/>
            <a:endParaRPr lang="en-US" sz="2000" b="0" i="0" dirty="0">
              <a:solidFill>
                <a:srgbClr val="172B4D"/>
              </a:solidFill>
              <a:effectLst/>
              <a:latin typeface="-apple-system"/>
            </a:endParaRPr>
          </a:p>
          <a:p>
            <a:pPr algn="l"/>
            <a:r>
              <a:rPr lang="en-US" sz="2000" b="0" i="0" dirty="0">
                <a:solidFill>
                  <a:srgbClr val="172B4D"/>
                </a:solidFill>
                <a:effectLst/>
                <a:latin typeface="-apple-system"/>
              </a:rPr>
              <a:t>and </a:t>
            </a:r>
          </a:p>
          <a:p>
            <a:pPr algn="l"/>
            <a:endParaRPr lang="en-US" sz="2000" b="0" i="0" dirty="0">
              <a:solidFill>
                <a:srgbClr val="172B4D"/>
              </a:solidFill>
              <a:effectLst/>
              <a:latin typeface="-apple-system"/>
            </a:endParaRPr>
          </a:p>
          <a:p>
            <a:pPr algn="l"/>
            <a:r>
              <a:rPr lang="en-US" sz="2000" b="0" i="0" dirty="0">
                <a:solidFill>
                  <a:srgbClr val="172B4D"/>
                </a:solidFill>
                <a:effectLst/>
                <a:latin typeface="-apple-system"/>
              </a:rPr>
              <a:t>2. The following legend must appear on each page of the proposal</a:t>
            </a:r>
            <a:r>
              <a:rPr lang="en-US" sz="2000" b="1" i="1" dirty="0">
                <a:solidFill>
                  <a:srgbClr val="172B4D"/>
                </a:solidFill>
                <a:effectLst/>
                <a:latin typeface="-apple-system"/>
              </a:rPr>
              <a:t> that contains</a:t>
            </a:r>
            <a:r>
              <a:rPr lang="en-US" sz="2000" b="0" i="0" dirty="0">
                <a:solidFill>
                  <a:srgbClr val="172B4D"/>
                </a:solidFill>
                <a:effectLst/>
                <a:latin typeface="-apple-system"/>
              </a:rPr>
              <a:t> </a:t>
            </a:r>
            <a:r>
              <a:rPr lang="en-US" sz="2000" b="1" i="1" dirty="0">
                <a:solidFill>
                  <a:srgbClr val="172B4D"/>
                </a:solidFill>
                <a:effectLst/>
                <a:latin typeface="-apple-system"/>
              </a:rPr>
              <a:t>information the Applicant wishes to protect:</a:t>
            </a:r>
            <a:r>
              <a:rPr lang="en-US" sz="2000" b="0" i="0" dirty="0">
                <a:solidFill>
                  <a:srgbClr val="172B4D"/>
                </a:solidFill>
                <a:effectLst/>
                <a:latin typeface="-apple-system"/>
              </a:rPr>
              <a:t>  </a:t>
            </a:r>
          </a:p>
          <a:p>
            <a:pPr algn="l"/>
            <a:r>
              <a:rPr lang="en-US" sz="2000" b="0" i="1" dirty="0">
                <a:solidFill>
                  <a:srgbClr val="172B4D"/>
                </a:solidFill>
                <a:effectLst/>
                <a:latin typeface="-apple-system"/>
              </a:rPr>
              <a:t>Use or disclosure of information contained on this sheet is subject to the restriction on the title page of this proposal. </a:t>
            </a:r>
            <a:r>
              <a:rPr lang="en-US" sz="2000" b="0" i="0" dirty="0">
                <a:solidFill>
                  <a:srgbClr val="172B4D"/>
                </a:solidFill>
                <a:effectLst/>
                <a:latin typeface="-apple-system"/>
              </a:rPr>
              <a:t> </a:t>
            </a:r>
          </a:p>
          <a:p>
            <a:pPr algn="l"/>
            <a:endParaRPr lang="en-US" sz="2000" dirty="0">
              <a:solidFill>
                <a:srgbClr val="172B4D"/>
              </a:solidFill>
              <a:latin typeface="-apple-system"/>
            </a:endParaRPr>
          </a:p>
          <a:p>
            <a:pPr algn="l"/>
            <a:r>
              <a:rPr lang="en-US" sz="2000" dirty="0">
                <a:solidFill>
                  <a:schemeClr val="tx1">
                    <a:lumMod val="65000"/>
                    <a:lumOff val="35000"/>
                  </a:schemeClr>
                </a:solidFill>
              </a:rPr>
              <a:t>Example doc at </a:t>
            </a:r>
            <a:r>
              <a:rPr lang="en-US" sz="2000" dirty="0">
                <a:solidFill>
                  <a:schemeClr val="tx1">
                    <a:lumMod val="65000"/>
                    <a:lumOff val="35000"/>
                  </a:schemeClr>
                </a:solidFill>
                <a:hlinkClick r:id="rId3"/>
              </a:rPr>
              <a:t>https://science.osti.gov/sbir/Applicant-Resources/Protecting-your-Trade-Secrets</a:t>
            </a:r>
            <a:endParaRPr lang="en-US" sz="2000" dirty="0">
              <a:solidFill>
                <a:schemeClr val="tx1">
                  <a:lumMod val="65000"/>
                  <a:lumOff val="35000"/>
                </a:schemeClr>
              </a:solidFill>
            </a:endParaRPr>
          </a:p>
          <a:p>
            <a:pPr algn="l"/>
            <a:endParaRPr lang="en-US" sz="2000" dirty="0">
              <a:solidFill>
                <a:schemeClr val="tx1">
                  <a:lumMod val="65000"/>
                  <a:lumOff val="35000"/>
                </a:schemeClr>
              </a:solidFill>
            </a:endParaRPr>
          </a:p>
          <a:p>
            <a:pPr algn="l"/>
            <a:endParaRPr lang="en-US" sz="2000" dirty="0">
              <a:solidFill>
                <a:schemeClr val="tx1">
                  <a:lumMod val="65000"/>
                  <a:lumOff val="35000"/>
                </a:schemeClr>
              </a:solidFill>
            </a:endParaRPr>
          </a:p>
        </p:txBody>
      </p:sp>
      <p:pic>
        <p:nvPicPr>
          <p:cNvPr id="5" name="Picture 4">
            <a:extLst>
              <a:ext uri="{FF2B5EF4-FFF2-40B4-BE49-F238E27FC236}">
                <a16:creationId xmlns:a16="http://schemas.microsoft.com/office/drawing/2014/main" id="{920FCA50-910E-FB44-3891-F9CD37FC53CB}"/>
              </a:ext>
            </a:extLst>
          </p:cNvPr>
          <p:cNvPicPr>
            <a:picLocks noChangeAspect="1"/>
          </p:cNvPicPr>
          <p:nvPr/>
        </p:nvPicPr>
        <p:blipFill>
          <a:blip r:embed="rId4"/>
          <a:stretch>
            <a:fillRect/>
          </a:stretch>
        </p:blipFill>
        <p:spPr>
          <a:xfrm>
            <a:off x="10362468" y="5049715"/>
            <a:ext cx="1076325" cy="1076325"/>
          </a:xfrm>
          <a:prstGeom prst="rect">
            <a:avLst/>
          </a:prstGeom>
        </p:spPr>
      </p:pic>
    </p:spTree>
    <p:extLst>
      <p:ext uri="{BB962C8B-B14F-4D97-AF65-F5344CB8AC3E}">
        <p14:creationId xmlns:p14="http://schemas.microsoft.com/office/powerpoint/2010/main" val="360242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7D666-4BA3-423F-FDFF-CBBC26334BC3}"/>
              </a:ext>
            </a:extLst>
          </p:cNvPr>
          <p:cNvPicPr>
            <a:picLocks noChangeAspect="1"/>
          </p:cNvPicPr>
          <p:nvPr/>
        </p:nvPicPr>
        <p:blipFill>
          <a:blip r:embed="rId2"/>
          <a:stretch>
            <a:fillRect/>
          </a:stretch>
        </p:blipFill>
        <p:spPr>
          <a:xfrm>
            <a:off x="1045029" y="528054"/>
            <a:ext cx="9862457" cy="5521726"/>
          </a:xfrm>
          <a:prstGeom prst="rect">
            <a:avLst/>
          </a:prstGeom>
        </p:spPr>
      </p:pic>
      <p:sp>
        <p:nvSpPr>
          <p:cNvPr id="2" name="Title 1">
            <a:extLst>
              <a:ext uri="{FF2B5EF4-FFF2-40B4-BE49-F238E27FC236}">
                <a16:creationId xmlns:a16="http://schemas.microsoft.com/office/drawing/2014/main" id="{E27B1105-A853-48A0-A301-605E3044A9F5}"/>
              </a:ext>
            </a:extLst>
          </p:cNvPr>
          <p:cNvSpPr>
            <a:spLocks noGrp="1"/>
          </p:cNvSpPr>
          <p:nvPr>
            <p:ph type="title"/>
          </p:nvPr>
        </p:nvSpPr>
        <p:spPr>
          <a:xfrm>
            <a:off x="140777" y="124904"/>
            <a:ext cx="10515600" cy="1325563"/>
          </a:xfrm>
        </p:spPr>
        <p:txBody>
          <a:bodyPr/>
          <a:lstStyle/>
          <a:p>
            <a:r>
              <a:rPr lang="en-US" sz="3200" b="1" dirty="0">
                <a:solidFill>
                  <a:schemeClr val="accent6">
                    <a:lumMod val="75000"/>
                  </a:schemeClr>
                </a:solidFill>
              </a:rPr>
              <a:t>Promoting Inclusive and Equitable Research (PIER) Plans</a:t>
            </a:r>
          </a:p>
        </p:txBody>
      </p:sp>
      <p:sp>
        <p:nvSpPr>
          <p:cNvPr id="6" name="TextBox 5">
            <a:extLst>
              <a:ext uri="{FF2B5EF4-FFF2-40B4-BE49-F238E27FC236}">
                <a16:creationId xmlns:a16="http://schemas.microsoft.com/office/drawing/2014/main" id="{4319E135-F5EE-8FC4-3ABE-A0A83B1D7E71}"/>
              </a:ext>
            </a:extLst>
          </p:cNvPr>
          <p:cNvSpPr txBox="1"/>
          <p:nvPr/>
        </p:nvSpPr>
        <p:spPr>
          <a:xfrm>
            <a:off x="590938" y="1884800"/>
            <a:ext cx="11010123" cy="2554545"/>
          </a:xfrm>
          <a:prstGeom prst="rect">
            <a:avLst/>
          </a:prstGeom>
          <a:solidFill>
            <a:schemeClr val="bg1"/>
          </a:solidFill>
          <a:ln w="15875">
            <a:solidFill>
              <a:schemeClr val="accent6">
                <a:lumMod val="75000"/>
              </a:schemeClr>
            </a:solidFill>
          </a:ln>
          <a:effectLst>
            <a:glow rad="63500">
              <a:schemeClr val="accent6">
                <a:satMod val="175000"/>
                <a:alpha val="40000"/>
              </a:schemeClr>
            </a:glow>
            <a:outerShdw blurRad="50800" dist="38100" dir="5400000" algn="t" rotWithShape="0">
              <a:prstClr val="black">
                <a:alpha val="40000"/>
              </a:prstClr>
            </a:outerShdw>
          </a:effectLst>
        </p:spPr>
        <p:txBody>
          <a:bodyPr wrap="square" rtlCol="0">
            <a:spAutoFit/>
          </a:bodyPr>
          <a:lstStyle/>
          <a:p>
            <a:pPr algn="ctr"/>
            <a:endParaRPr lang="en-US" sz="2000" dirty="0"/>
          </a:p>
          <a:p>
            <a:pPr algn="ctr"/>
            <a:r>
              <a:rPr lang="en-US" sz="2000" dirty="0">
                <a:solidFill>
                  <a:schemeClr val="tx1">
                    <a:lumMod val="65000"/>
                    <a:lumOff val="35000"/>
                  </a:schemeClr>
                </a:solidFill>
              </a:rPr>
              <a:t>In pursuit of SC’s commitment to advancing DEI, the Office of Science has added a Promoting Inclusive and Equitable Research (PIER) Plan Requirement for all solicitations beginning in FY 2023.</a:t>
            </a:r>
          </a:p>
          <a:p>
            <a:pPr algn="ctr"/>
            <a:endParaRPr lang="en-US" sz="2000" dirty="0">
              <a:solidFill>
                <a:schemeClr val="tx1">
                  <a:lumMod val="65000"/>
                  <a:lumOff val="35000"/>
                </a:schemeClr>
              </a:solidFill>
            </a:endParaRPr>
          </a:p>
          <a:p>
            <a:pPr algn="ctr"/>
            <a:r>
              <a:rPr lang="en-US" sz="2000" dirty="0">
                <a:solidFill>
                  <a:schemeClr val="tx1">
                    <a:lumMod val="65000"/>
                    <a:lumOff val="35000"/>
                  </a:schemeClr>
                </a:solidFill>
              </a:rPr>
              <a:t>Technology development and incorporation of diversity, equity, inclusion, and accessibility are not mutually exclusive. In fact, research has shown that the strong solution sets come from teams who recognize the importance of diversity of thought and reasoning to good sound scientific discovery.</a:t>
            </a:r>
            <a:br>
              <a:rPr lang="en-US" sz="2000" dirty="0">
                <a:solidFill>
                  <a:schemeClr val="tx1">
                    <a:lumMod val="65000"/>
                    <a:lumOff val="35000"/>
                  </a:schemeClr>
                </a:solidFill>
              </a:rPr>
            </a:br>
            <a:endParaRPr lang="en-US" sz="2000" dirty="0"/>
          </a:p>
        </p:txBody>
      </p:sp>
    </p:spTree>
    <p:extLst>
      <p:ext uri="{BB962C8B-B14F-4D97-AF65-F5344CB8AC3E}">
        <p14:creationId xmlns:p14="http://schemas.microsoft.com/office/powerpoint/2010/main" val="19302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637E-45FD-936D-49F3-886B16C83284}"/>
              </a:ext>
            </a:extLst>
          </p:cNvPr>
          <p:cNvSpPr>
            <a:spLocks noGrp="1"/>
          </p:cNvSpPr>
          <p:nvPr>
            <p:ph type="title"/>
          </p:nvPr>
        </p:nvSpPr>
        <p:spPr/>
        <p:txBody>
          <a:bodyPr/>
          <a:lstStyle/>
          <a:p>
            <a:br>
              <a:rPr lang="en-US" sz="3200" b="1" dirty="0">
                <a:solidFill>
                  <a:schemeClr val="accent6">
                    <a:lumMod val="75000"/>
                  </a:schemeClr>
                </a:solidFill>
                <a:effectLst/>
              </a:rPr>
            </a:br>
            <a:endParaRPr lang="en-US" sz="3200" b="1" dirty="0">
              <a:solidFill>
                <a:schemeClr val="accent6">
                  <a:lumMod val="75000"/>
                </a:schemeClr>
              </a:solidFill>
              <a:effectLst/>
            </a:endParaRPr>
          </a:p>
        </p:txBody>
      </p:sp>
      <p:sp>
        <p:nvSpPr>
          <p:cNvPr id="5" name="TextBox 4">
            <a:extLst>
              <a:ext uri="{FF2B5EF4-FFF2-40B4-BE49-F238E27FC236}">
                <a16:creationId xmlns:a16="http://schemas.microsoft.com/office/drawing/2014/main" id="{2B324307-CFEA-27DB-DA0E-506C66DC8B59}"/>
              </a:ext>
            </a:extLst>
          </p:cNvPr>
          <p:cNvSpPr txBox="1"/>
          <p:nvPr/>
        </p:nvSpPr>
        <p:spPr>
          <a:xfrm>
            <a:off x="168643" y="852825"/>
            <a:ext cx="11854713" cy="4565352"/>
          </a:xfrm>
          <a:prstGeom prst="rect">
            <a:avLst/>
          </a:prstGeom>
          <a:noFill/>
        </p:spPr>
        <p:txBody>
          <a:bodyPr wrap="square" rtlCol="0">
            <a:spAutoFit/>
          </a:bodyPr>
          <a:lstStyle/>
          <a:p>
            <a:pPr>
              <a:spcBef>
                <a:spcPts val="0"/>
              </a:spcBef>
              <a:spcAft>
                <a:spcPts val="1200"/>
              </a:spcAft>
            </a:pPr>
            <a:r>
              <a:rPr lang="en-US" dirty="0">
                <a:solidFill>
                  <a:schemeClr val="tx1">
                    <a:lumMod val="65000"/>
                    <a:lumOff val="35000"/>
                  </a:schemeClr>
                </a:solidFill>
              </a:rPr>
              <a:t>DOE SBIR/STTR Programs will begin requiring that applicants submit a plan for </a:t>
            </a:r>
            <a:r>
              <a:rPr lang="en-US" b="1" dirty="0">
                <a:solidFill>
                  <a:schemeClr val="accent6">
                    <a:lumMod val="75000"/>
                  </a:schemeClr>
                </a:solidFill>
              </a:rPr>
              <a:t>Promoting Inclusive and Equitable Research, or PIER Plan</a:t>
            </a:r>
            <a:r>
              <a:rPr lang="en-US" dirty="0">
                <a:solidFill>
                  <a:schemeClr val="tx1">
                    <a:lumMod val="65000"/>
                    <a:lumOff val="35000"/>
                  </a:schemeClr>
                </a:solidFill>
              </a:rPr>
              <a:t>, along with their proposals, in our FY 2024 solicitations.</a:t>
            </a:r>
          </a:p>
          <a:p>
            <a:pPr>
              <a:spcBef>
                <a:spcPts val="0"/>
              </a:spcBef>
              <a:spcAft>
                <a:spcPts val="1200"/>
              </a:spcAft>
            </a:pPr>
            <a:r>
              <a:rPr lang="en-US" dirty="0">
                <a:solidFill>
                  <a:schemeClr val="tx1">
                    <a:lumMod val="65000"/>
                    <a:lumOff val="35000"/>
                  </a:schemeClr>
                </a:solidFill>
              </a:rPr>
              <a:t>This is a requirement for proposals submitted to all Office of Science solicitations, as well as invited proposals from the DOE national laboratories.</a:t>
            </a:r>
          </a:p>
          <a:p>
            <a:pPr>
              <a:spcBef>
                <a:spcPts val="0"/>
              </a:spcBef>
              <a:spcAft>
                <a:spcPts val="1200"/>
              </a:spcAft>
            </a:pPr>
            <a:r>
              <a:rPr lang="en-US" dirty="0">
                <a:solidFill>
                  <a:schemeClr val="tx1">
                    <a:lumMod val="65000"/>
                    <a:lumOff val="35000"/>
                  </a:schemeClr>
                </a:solidFill>
              </a:rPr>
              <a:t>PIER Plans are provided as an </a:t>
            </a:r>
            <a:r>
              <a:rPr lang="en-US" b="1" i="1" dirty="0">
                <a:solidFill>
                  <a:schemeClr val="accent6">
                    <a:lumMod val="75000"/>
                  </a:schemeClr>
                </a:solidFill>
              </a:rPr>
              <a:t>appendix to the Project Narrative (PN) and are limited to 3 pages</a:t>
            </a:r>
            <a:r>
              <a:rPr lang="en-US" dirty="0">
                <a:solidFill>
                  <a:schemeClr val="tx1">
                    <a:lumMod val="65000"/>
                    <a:lumOff val="35000"/>
                  </a:schemeClr>
                </a:solidFill>
              </a:rPr>
              <a:t>. The plan should describe the activities and strategies that investigators and research personnel will incorporate to promote diversity, equity, inclusion, and accessibility in their research projects. </a:t>
            </a:r>
          </a:p>
          <a:p>
            <a:pPr>
              <a:spcBef>
                <a:spcPts val="0"/>
              </a:spcBef>
              <a:spcAft>
                <a:spcPts val="800"/>
              </a:spcAft>
            </a:pPr>
            <a:r>
              <a:rPr lang="en-US" dirty="0">
                <a:solidFill>
                  <a:schemeClr val="tx1">
                    <a:lumMod val="65000"/>
                    <a:lumOff val="35000"/>
                  </a:schemeClr>
                </a:solidFill>
              </a:rPr>
              <a:t>PIER Plan Basics:</a:t>
            </a:r>
          </a:p>
          <a:p>
            <a:pPr marL="569912" lvl="1" indent="-342900">
              <a:spcBef>
                <a:spcPts val="0"/>
              </a:spcBef>
              <a:spcAft>
                <a:spcPts val="800"/>
              </a:spcAft>
              <a:buFont typeface="Arial" panose="020B0604020202020204" pitchFamily="34" charset="0"/>
              <a:buChar char="•"/>
            </a:pPr>
            <a:r>
              <a:rPr lang="en-US" dirty="0">
                <a:solidFill>
                  <a:schemeClr val="tx1">
                    <a:lumMod val="65000"/>
                    <a:lumOff val="35000"/>
                  </a:schemeClr>
                </a:solidFill>
              </a:rPr>
              <a:t>The PIER Plans are to be evaluated under a </a:t>
            </a:r>
            <a:r>
              <a:rPr lang="en-US" b="1" i="1" dirty="0">
                <a:solidFill>
                  <a:schemeClr val="accent6">
                    <a:lumMod val="75000"/>
                  </a:schemeClr>
                </a:solidFill>
              </a:rPr>
              <a:t>new merit review criterion </a:t>
            </a:r>
            <a:r>
              <a:rPr lang="en-US" dirty="0">
                <a:solidFill>
                  <a:schemeClr val="tx1">
                    <a:lumMod val="65000"/>
                    <a:lumOff val="35000"/>
                  </a:schemeClr>
                </a:solidFill>
              </a:rPr>
              <a:t>as part of the peer review process</a:t>
            </a:r>
          </a:p>
          <a:p>
            <a:pPr marL="569912" lvl="1" indent="-342900">
              <a:spcAft>
                <a:spcPts val="800"/>
              </a:spcAft>
              <a:buFont typeface="Arial" panose="020B0604020202020204" pitchFamily="34" charset="0"/>
              <a:buChar char="•"/>
            </a:pPr>
            <a:r>
              <a:rPr lang="en-US" sz="18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Funds may be requested for execution of PIER Plan, within allowable cost guidelines.</a:t>
            </a:r>
            <a:r>
              <a:rPr lang="en-US" dirty="0">
                <a:solidFill>
                  <a:schemeClr val="tx1">
                    <a:lumMod val="65000"/>
                    <a:lumOff val="35000"/>
                  </a:schemeClr>
                </a:solidFill>
              </a:rPr>
              <a:t> </a:t>
            </a:r>
          </a:p>
          <a:p>
            <a:pPr marL="569912" lvl="1" indent="-342900">
              <a:spcAft>
                <a:spcPts val="800"/>
              </a:spcAft>
              <a:buFont typeface="Arial" panose="020B0604020202020204" pitchFamily="34" charset="0"/>
              <a:buChar char="•"/>
            </a:pPr>
            <a:r>
              <a:rPr lang="en-US" dirty="0">
                <a:solidFill>
                  <a:schemeClr val="tx1">
                    <a:lumMod val="65000"/>
                    <a:lumOff val="35000"/>
                  </a:schemeClr>
                </a:solidFill>
                <a:latin typeface="Calibri"/>
              </a:rPr>
              <a:t>The scope should be </a:t>
            </a:r>
            <a:r>
              <a:rPr lang="en-US" b="1" i="1" dirty="0">
                <a:solidFill>
                  <a:schemeClr val="accent6">
                    <a:lumMod val="75000"/>
                  </a:schemeClr>
                </a:solidFill>
                <a:latin typeface="Calibri"/>
              </a:rPr>
              <a:t>integral to and tailored to the research project </a:t>
            </a:r>
          </a:p>
          <a:p>
            <a:pPr marL="569912" lvl="1" indent="-342900">
              <a:spcAft>
                <a:spcPts val="800"/>
              </a:spcAft>
              <a:buFont typeface="Arial" panose="020B0604020202020204" pitchFamily="34" charset="0"/>
              <a:buChar char="•"/>
            </a:pPr>
            <a:r>
              <a:rPr lang="en-US" dirty="0">
                <a:solidFill>
                  <a:schemeClr val="tx1">
                    <a:lumMod val="65000"/>
                    <a:lumOff val="35000"/>
                  </a:schemeClr>
                </a:solidFill>
              </a:rPr>
              <a:t>The </a:t>
            </a:r>
            <a:r>
              <a:rPr lang="en-US" b="1" i="1" dirty="0">
                <a:solidFill>
                  <a:schemeClr val="accent6">
                    <a:lumMod val="75000"/>
                  </a:schemeClr>
                </a:solidFill>
              </a:rPr>
              <a:t>complexity and detail of a PIER Plan </a:t>
            </a:r>
            <a:r>
              <a:rPr lang="en-US" dirty="0">
                <a:solidFill>
                  <a:schemeClr val="tx1">
                    <a:lumMod val="65000"/>
                    <a:lumOff val="35000"/>
                  </a:schemeClr>
                </a:solidFill>
              </a:rPr>
              <a:t>should scale with the </a:t>
            </a:r>
            <a:r>
              <a:rPr lang="en-US" b="1" i="1" dirty="0">
                <a:solidFill>
                  <a:schemeClr val="accent6">
                    <a:lumMod val="75000"/>
                  </a:schemeClr>
                </a:solidFill>
              </a:rPr>
              <a:t>number</a:t>
            </a:r>
            <a:r>
              <a:rPr lang="en-US" dirty="0">
                <a:solidFill>
                  <a:schemeClr val="tx1">
                    <a:lumMod val="65000"/>
                    <a:lumOff val="35000"/>
                  </a:schemeClr>
                </a:solidFill>
              </a:rPr>
              <a:t> of personnel to be supported and size of the </a:t>
            </a:r>
            <a:r>
              <a:rPr lang="en-US" b="1" i="1" dirty="0">
                <a:solidFill>
                  <a:schemeClr val="accent6">
                    <a:lumMod val="75000"/>
                  </a:schemeClr>
                </a:solidFill>
              </a:rPr>
              <a:t>Phase I award</a:t>
            </a:r>
            <a:r>
              <a:rPr lang="en-US" dirty="0">
                <a:solidFill>
                  <a:schemeClr val="tx1">
                    <a:lumMod val="65000"/>
                    <a:lumOff val="35000"/>
                  </a:schemeClr>
                </a:solidFill>
              </a:rPr>
              <a:t>.</a:t>
            </a:r>
          </a:p>
        </p:txBody>
      </p:sp>
      <p:sp>
        <p:nvSpPr>
          <p:cNvPr id="4" name="TextBox 3">
            <a:extLst>
              <a:ext uri="{FF2B5EF4-FFF2-40B4-BE49-F238E27FC236}">
                <a16:creationId xmlns:a16="http://schemas.microsoft.com/office/drawing/2014/main" id="{34886DEE-76C6-F9FF-4843-2DD4264EE217}"/>
              </a:ext>
            </a:extLst>
          </p:cNvPr>
          <p:cNvSpPr txBox="1"/>
          <p:nvPr/>
        </p:nvSpPr>
        <p:spPr>
          <a:xfrm>
            <a:off x="0" y="206494"/>
            <a:ext cx="10499358" cy="646331"/>
          </a:xfrm>
          <a:prstGeom prst="rect">
            <a:avLst/>
          </a:prstGeom>
          <a:noFill/>
        </p:spPr>
        <p:txBody>
          <a:bodyPr wrap="square">
            <a:spAutoFit/>
          </a:bodyPr>
          <a:lstStyle/>
          <a:p>
            <a:r>
              <a:rPr lang="en-US" sz="3600" b="1" dirty="0">
                <a:solidFill>
                  <a:schemeClr val="accent6">
                    <a:lumMod val="75000"/>
                  </a:schemeClr>
                </a:solidFill>
                <a:effectLst/>
                <a:latin typeface="+mj-lt"/>
              </a:rPr>
              <a:t>Promoting Inclusive and Equitable Research (PIER) Plans</a:t>
            </a:r>
            <a:endParaRPr lang="en-US" sz="3600" b="1" dirty="0">
              <a:latin typeface="+mj-lt"/>
            </a:endParaRPr>
          </a:p>
        </p:txBody>
      </p:sp>
    </p:spTree>
    <p:extLst>
      <p:ext uri="{BB962C8B-B14F-4D97-AF65-F5344CB8AC3E}">
        <p14:creationId xmlns:p14="http://schemas.microsoft.com/office/powerpoint/2010/main" val="313975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AA42-F37C-0C9F-6836-AF9E02D505F3}"/>
              </a:ext>
            </a:extLst>
          </p:cNvPr>
          <p:cNvSpPr>
            <a:spLocks noGrp="1"/>
          </p:cNvSpPr>
          <p:nvPr>
            <p:ph type="title"/>
          </p:nvPr>
        </p:nvSpPr>
        <p:spPr>
          <a:xfrm>
            <a:off x="113913" y="3121455"/>
            <a:ext cx="1955732" cy="2924782"/>
          </a:xfrm>
        </p:spPr>
        <p:txBody>
          <a:bodyPr vert="horz" lIns="91440" tIns="45720" rIns="91440" bIns="45720" rtlCol="0" anchor="ctr">
            <a:normAutofit/>
          </a:bodyPr>
          <a:lstStyle/>
          <a:p>
            <a:pPr defTabSz="914400"/>
            <a:r>
              <a:rPr lang="en-US" sz="3600" b="1" dirty="0">
                <a:solidFill>
                  <a:schemeClr val="accent6">
                    <a:lumMod val="75000"/>
                  </a:schemeClr>
                </a:solidFill>
              </a:rPr>
              <a:t>PIER Plan </a:t>
            </a:r>
          </a:p>
        </p:txBody>
      </p:sp>
      <p:pic>
        <p:nvPicPr>
          <p:cNvPr id="6" name="Picture 5" descr="A group of people looking at a computer&#10;&#10;Description automatically generated with medium confidence">
            <a:extLst>
              <a:ext uri="{FF2B5EF4-FFF2-40B4-BE49-F238E27FC236}">
                <a16:creationId xmlns:a16="http://schemas.microsoft.com/office/drawing/2014/main" id="{EBF08134-A3A2-BCBC-F770-725515F4FB34}"/>
              </a:ext>
            </a:extLst>
          </p:cNvPr>
          <p:cNvPicPr>
            <a:picLocks noChangeAspect="1"/>
          </p:cNvPicPr>
          <p:nvPr/>
        </p:nvPicPr>
        <p:blipFill rotWithShape="1">
          <a:blip r:embed="rId2"/>
          <a:srcRect t="30798" b="29418"/>
          <a:stretch/>
        </p:blipFill>
        <p:spPr>
          <a:xfrm>
            <a:off x="368711" y="33216"/>
            <a:ext cx="9840491" cy="299493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63A48907-8FD5-8FFF-E9B2-DA262DDC0280}"/>
              </a:ext>
            </a:extLst>
          </p:cNvPr>
          <p:cNvSpPr txBox="1"/>
          <p:nvPr/>
        </p:nvSpPr>
        <p:spPr>
          <a:xfrm>
            <a:off x="2069645" y="3121455"/>
            <a:ext cx="10008442" cy="3237889"/>
          </a:xfrm>
          <a:prstGeom prst="rect">
            <a:avLst/>
          </a:prstGeom>
        </p:spPr>
        <p:txBody>
          <a:bodyPr vert="horz" lIns="91440" tIns="45720" rIns="91440" bIns="45720" rtlCol="0" anchor="ctr">
            <a:noAutofit/>
          </a:bodyPr>
          <a:lstStyle/>
          <a:p>
            <a:pPr marL="227012" marR="0" lvl="1" algn="l" defTabSz="914400" rtl="0" eaLnBrk="1" fontAlgn="auto" latinLnBrk="0" hangingPunct="1">
              <a:lnSpc>
                <a:spcPct val="100000"/>
              </a:lnSpc>
              <a:spcBef>
                <a:spcPts val="0"/>
              </a:spcBef>
              <a:spcAft>
                <a:spcPts val="600"/>
              </a:spcAft>
              <a:buClrTx/>
              <a:buSzTx/>
              <a:tabLst/>
              <a:defRPr/>
            </a:pPr>
            <a:r>
              <a:rPr lang="en-US" sz="2400" dirty="0">
                <a:solidFill>
                  <a:schemeClr val="tx1">
                    <a:lumMod val="65000"/>
                    <a:lumOff val="35000"/>
                  </a:schemeClr>
                </a:solidFill>
                <a:latin typeface="Calibri"/>
              </a:rPr>
              <a:t>Applicants are encouraged to focus on areas, including but not limited to:</a:t>
            </a:r>
          </a:p>
          <a:p>
            <a:pPr marL="1027112" lvl="2" indent="-342900">
              <a:spcAft>
                <a:spcPts val="600"/>
              </a:spcAft>
              <a:buFont typeface="Courier New" panose="02070309020205020404" pitchFamily="49" charset="0"/>
              <a:buChar char="o"/>
            </a:pPr>
            <a:r>
              <a:rPr lang="en-US" sz="2400" dirty="0">
                <a:solidFill>
                  <a:schemeClr val="tx1">
                    <a:lumMod val="65000"/>
                    <a:lumOff val="35000"/>
                  </a:schemeClr>
                </a:solidFill>
                <a:latin typeface="Calibri"/>
              </a:rPr>
              <a:t>The composition of the project team and partnering institutions</a:t>
            </a:r>
          </a:p>
          <a:p>
            <a:pPr marL="1027112" lvl="2" indent="-342900">
              <a:spcAft>
                <a:spcPts val="600"/>
              </a:spcAft>
              <a:buFont typeface="Courier New" panose="02070309020205020404" pitchFamily="49" charset="0"/>
              <a:buChar char="o"/>
            </a:pPr>
            <a:r>
              <a:rPr lang="en-US" sz="2400" dirty="0">
                <a:solidFill>
                  <a:schemeClr val="tx1">
                    <a:lumMod val="65000"/>
                    <a:lumOff val="35000"/>
                  </a:schemeClr>
                </a:solidFill>
                <a:latin typeface="Calibri"/>
              </a:rPr>
              <a:t>The research environment—cultivating respectful, professional and accessible environments</a:t>
            </a:r>
          </a:p>
          <a:p>
            <a:pPr marL="1027112" lvl="2" indent="-342900">
              <a:spcAft>
                <a:spcPts val="1200"/>
              </a:spcAft>
              <a:buFont typeface="Courier New" panose="02070309020205020404" pitchFamily="49" charset="0"/>
              <a:buChar char="o"/>
            </a:pPr>
            <a:r>
              <a:rPr lang="en-US" sz="2400" dirty="0">
                <a:solidFill>
                  <a:schemeClr val="tx1">
                    <a:lumMod val="65000"/>
                    <a:lumOff val="35000"/>
                  </a:schemeClr>
                </a:solidFill>
                <a:latin typeface="Calibri"/>
              </a:rPr>
              <a:t>Equitable and inclusive implementation of the research project</a:t>
            </a:r>
          </a:p>
          <a:p>
            <a:pPr marL="1027112" lvl="2" indent="-342900">
              <a:spcAft>
                <a:spcPts val="1200"/>
              </a:spcAft>
              <a:buFont typeface="Courier New" panose="02070309020205020404" pitchFamily="49" charset="0"/>
              <a:buChar char="o"/>
            </a:pPr>
            <a:r>
              <a:rPr lang="en-US" sz="2400" dirty="0">
                <a:solidFill>
                  <a:schemeClr val="tx1">
                    <a:lumMod val="65000"/>
                    <a:lumOff val="35000"/>
                  </a:schemeClr>
                </a:solidFill>
                <a:latin typeface="Calibri"/>
              </a:rPr>
              <a:t>Partnering with underrepresented institutions and/or underserved communities</a:t>
            </a:r>
          </a:p>
          <a:p>
            <a:pPr marL="0" marR="0">
              <a:lnSpc>
                <a:spcPct val="107000"/>
              </a:lnSpc>
              <a:spcBef>
                <a:spcPts val="0"/>
              </a:spcBef>
              <a:spcAft>
                <a:spcPts val="0"/>
              </a:spcAft>
            </a:pPr>
            <a:r>
              <a:rPr lang="en-US" sz="2400" i="1"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24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552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737CBD5-3C82-88B5-440B-215E9F1918F0}"/>
              </a:ext>
            </a:extLst>
          </p:cNvPr>
          <p:cNvSpPr/>
          <p:nvPr/>
        </p:nvSpPr>
        <p:spPr>
          <a:xfrm>
            <a:off x="1143692" y="5175440"/>
            <a:ext cx="4198776" cy="48537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a:ea typeface="+mn-ea"/>
                <a:cs typeface="+mn-cs"/>
              </a:rPr>
              <a:t>PIER Plan</a:t>
            </a:r>
          </a:p>
        </p:txBody>
      </p:sp>
      <p:sp>
        <p:nvSpPr>
          <p:cNvPr id="2" name="Title 1"/>
          <p:cNvSpPr>
            <a:spLocks noGrp="1"/>
          </p:cNvSpPr>
          <p:nvPr>
            <p:ph type="title"/>
          </p:nvPr>
        </p:nvSpPr>
        <p:spPr>
          <a:xfrm>
            <a:off x="163222" y="-14581"/>
            <a:ext cx="10972800" cy="1143000"/>
          </a:xfrm>
        </p:spPr>
        <p:txBody>
          <a:bodyPr>
            <a:normAutofit/>
          </a:bodyPr>
          <a:lstStyle/>
          <a:p>
            <a:pPr algn="l"/>
            <a:r>
              <a:rPr lang="en-US" b="1" dirty="0">
                <a:solidFill>
                  <a:schemeClr val="accent6">
                    <a:lumMod val="75000"/>
                  </a:schemeClr>
                </a:solidFill>
                <a:latin typeface="Calibri Light" panose="020F0302020204030204" pitchFamily="34" charset="0"/>
                <a:cs typeface="Calibri Light" panose="020F0302020204030204" pitchFamily="34" charset="0"/>
              </a:rPr>
              <a:t>Changes to Technical Merit Review</a:t>
            </a:r>
          </a:p>
        </p:txBody>
      </p:sp>
      <p:graphicFrame>
        <p:nvGraphicFramePr>
          <p:cNvPr id="12" name="Content Placeholder 11"/>
          <p:cNvGraphicFramePr>
            <a:graphicFrameLocks noGrp="1"/>
          </p:cNvGraphicFramePr>
          <p:nvPr>
            <p:ph idx="4294967295"/>
            <p:extLst>
              <p:ext uri="{D42A27DB-BD31-4B8C-83A1-F6EECF244321}">
                <p14:modId xmlns:p14="http://schemas.microsoft.com/office/powerpoint/2010/main" val="98110783"/>
              </p:ext>
            </p:extLst>
          </p:nvPr>
        </p:nvGraphicFramePr>
        <p:xfrm>
          <a:off x="1143692" y="1328737"/>
          <a:ext cx="4227513" cy="420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3FCEAA5E-1545-5A8E-8215-375A213DBB06}"/>
              </a:ext>
            </a:extLst>
          </p:cNvPr>
          <p:cNvSpPr txBox="1"/>
          <p:nvPr/>
        </p:nvSpPr>
        <p:spPr>
          <a:xfrm>
            <a:off x="1308350" y="1222126"/>
            <a:ext cx="48738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Aharoni" panose="02010803020104030203" pitchFamily="2" charset="-79"/>
              </a:rPr>
              <a:t>Application Review Criteria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tar: 5 Points 2">
            <a:extLst>
              <a:ext uri="{FF2B5EF4-FFF2-40B4-BE49-F238E27FC236}">
                <a16:creationId xmlns:a16="http://schemas.microsoft.com/office/drawing/2014/main" id="{804854A3-B52A-ED86-8707-8527405ECA12}"/>
              </a:ext>
            </a:extLst>
          </p:cNvPr>
          <p:cNvSpPr/>
          <p:nvPr/>
        </p:nvSpPr>
        <p:spPr>
          <a:xfrm>
            <a:off x="4651631" y="5221706"/>
            <a:ext cx="441158" cy="392844"/>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E37095A-C6AD-2D8E-8CAF-0AE84FCCA6E6}"/>
              </a:ext>
            </a:extLst>
          </p:cNvPr>
          <p:cNvPicPr>
            <a:picLocks noChangeAspect="1"/>
          </p:cNvPicPr>
          <p:nvPr/>
        </p:nvPicPr>
        <p:blipFill>
          <a:blip r:embed="rId8"/>
          <a:stretch>
            <a:fillRect/>
          </a:stretch>
        </p:blipFill>
        <p:spPr>
          <a:xfrm>
            <a:off x="9992199" y="4240628"/>
            <a:ext cx="1056109" cy="1056109"/>
          </a:xfrm>
          <a:prstGeom prst="rect">
            <a:avLst/>
          </a:prstGeom>
        </p:spPr>
      </p:pic>
      <p:sp>
        <p:nvSpPr>
          <p:cNvPr id="6" name="TextBox 5">
            <a:extLst>
              <a:ext uri="{FF2B5EF4-FFF2-40B4-BE49-F238E27FC236}">
                <a16:creationId xmlns:a16="http://schemas.microsoft.com/office/drawing/2014/main" id="{6704090B-31F2-88D6-C901-68C03A994559}"/>
              </a:ext>
            </a:extLst>
          </p:cNvPr>
          <p:cNvSpPr txBox="1"/>
          <p:nvPr/>
        </p:nvSpPr>
        <p:spPr>
          <a:xfrm>
            <a:off x="5761590" y="1873750"/>
            <a:ext cx="5484202"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Aharoni" panose="02010803020104030203" pitchFamily="2" charset="-79"/>
              </a:rPr>
              <a:t>Promoting Inclusive and Equitable Research (PIER) Plan </a:t>
            </a: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Aharoni" panose="02010803020104030203" pitchFamily="2" charset="-79"/>
                <a:hlinkClick r:id="rId9"/>
              </a:rPr>
              <a:t>https://science.osti.gov/sbir/Applicant-Resources/PIER-Plan</a:t>
            </a: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Aharoni" panose="02010803020104030203" pitchFamily="2" charset="-79"/>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Calibri"/>
                <a:ea typeface="+mn-ea"/>
                <a:cs typeface="+mn-cs"/>
              </a:rPr>
              <a:t>The first three review criteria are equally weighted and of greater weight than the fourth criterion</a:t>
            </a:r>
          </a:p>
        </p:txBody>
      </p:sp>
    </p:spTree>
    <p:extLst>
      <p:ext uri="{BB962C8B-B14F-4D97-AF65-F5344CB8AC3E}">
        <p14:creationId xmlns:p14="http://schemas.microsoft.com/office/powerpoint/2010/main" val="30509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1630-C8F9-6F71-9854-B3860B67F067}"/>
              </a:ext>
            </a:extLst>
          </p:cNvPr>
          <p:cNvSpPr>
            <a:spLocks noGrp="1"/>
          </p:cNvSpPr>
          <p:nvPr>
            <p:ph type="title"/>
          </p:nvPr>
        </p:nvSpPr>
        <p:spPr>
          <a:xfrm>
            <a:off x="0" y="175940"/>
            <a:ext cx="10515600" cy="1325563"/>
          </a:xfrm>
        </p:spPr>
        <p:txBody>
          <a:bodyPr/>
          <a:lstStyle/>
          <a:p>
            <a:r>
              <a:rPr lang="en-US" b="1" dirty="0">
                <a:solidFill>
                  <a:schemeClr val="accent6">
                    <a:lumMod val="75000"/>
                  </a:schemeClr>
                </a:solidFill>
              </a:rPr>
              <a:t>What are Suitable Topics for PIER Plans?</a:t>
            </a:r>
          </a:p>
        </p:txBody>
      </p:sp>
      <p:sp>
        <p:nvSpPr>
          <p:cNvPr id="6" name="TextBox 5">
            <a:extLst>
              <a:ext uri="{FF2B5EF4-FFF2-40B4-BE49-F238E27FC236}">
                <a16:creationId xmlns:a16="http://schemas.microsoft.com/office/drawing/2014/main" id="{6F6F2879-BBF4-808D-BDC8-7158BA802D7E}"/>
              </a:ext>
            </a:extLst>
          </p:cNvPr>
          <p:cNvSpPr txBox="1"/>
          <p:nvPr/>
        </p:nvSpPr>
        <p:spPr>
          <a:xfrm>
            <a:off x="220579" y="996459"/>
            <a:ext cx="11750842" cy="4816896"/>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Mentoring underrepresented </a:t>
            </a: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(UR) persons in STEM </a:t>
            </a: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and entrepreneurship</a:t>
            </a:r>
            <a:endPar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Hiring UR intern(s) and/or staff</a:t>
            </a:r>
            <a:endPar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Providing professional development training and leadership experience to UR persons integral to the project</a:t>
            </a:r>
            <a:endPar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Provide professional learning and educational opportunities to small business employees</a:t>
            </a:r>
            <a:r>
              <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to develop awareness, knowledge, and strategies for supporting diverse and innovative work environments.</a:t>
            </a:r>
            <a:endPar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Partnering with a Minority Serving Institution such as an Historically Black College and University</a:t>
            </a: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Engagement with organizations in the project that represent underserved communities as a core element of their mission, including Minority Business Entities, and non-profit or community-based organizations</a:t>
            </a:r>
          </a:p>
        </p:txBody>
      </p:sp>
    </p:spTree>
    <p:extLst>
      <p:ext uri="{BB962C8B-B14F-4D97-AF65-F5344CB8AC3E}">
        <p14:creationId xmlns:p14="http://schemas.microsoft.com/office/powerpoint/2010/main" val="314968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1630-C8F9-6F71-9854-B3860B67F067}"/>
              </a:ext>
            </a:extLst>
          </p:cNvPr>
          <p:cNvSpPr>
            <a:spLocks noGrp="1"/>
          </p:cNvSpPr>
          <p:nvPr>
            <p:ph type="title"/>
          </p:nvPr>
        </p:nvSpPr>
        <p:spPr>
          <a:xfrm>
            <a:off x="-2034028" y="195660"/>
            <a:ext cx="10515600" cy="1325563"/>
          </a:xfrm>
        </p:spPr>
        <p:txBody>
          <a:bodyPr/>
          <a:lstStyle/>
          <a:p>
            <a:r>
              <a:rPr lang="en-US" dirty="0"/>
              <a:t>                    </a:t>
            </a:r>
            <a:r>
              <a:rPr lang="en-US" b="1" dirty="0">
                <a:solidFill>
                  <a:schemeClr val="accent6">
                    <a:lumMod val="75000"/>
                  </a:schemeClr>
                </a:solidFill>
              </a:rPr>
              <a:t>Suitable PIER Topics Continued</a:t>
            </a:r>
          </a:p>
        </p:txBody>
      </p:sp>
      <p:sp>
        <p:nvSpPr>
          <p:cNvPr id="6" name="TextBox 5">
            <a:extLst>
              <a:ext uri="{FF2B5EF4-FFF2-40B4-BE49-F238E27FC236}">
                <a16:creationId xmlns:a16="http://schemas.microsoft.com/office/drawing/2014/main" id="{6F6F2879-BBF4-808D-BDC8-7158BA802D7E}"/>
              </a:ext>
            </a:extLst>
          </p:cNvPr>
          <p:cNvSpPr txBox="1"/>
          <p:nvPr/>
        </p:nvSpPr>
        <p:spPr>
          <a:xfrm>
            <a:off x="220579" y="1294313"/>
            <a:ext cx="11750842" cy="4664547"/>
          </a:xfrm>
          <a:prstGeom prst="rect">
            <a:avLst/>
          </a:prstGeom>
          <a:noFill/>
        </p:spPr>
        <p:txBody>
          <a:bodyPr wrap="square">
            <a:spAutoFit/>
          </a:bodyPr>
          <a:lstStyle/>
          <a:p>
            <a:pPr marL="342900" indent="-342900">
              <a:lnSpc>
                <a:spcPct val="107000"/>
              </a:lnSpc>
              <a:buFont typeface="Arial" panose="020B0604020202020204" pitchFamily="34" charset="0"/>
              <a:buChar char="•"/>
              <a:tabLst>
                <a:tab pos="228600" algn="l"/>
              </a:tabLst>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Implementing inclusive workplace practices</a:t>
            </a:r>
            <a:r>
              <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Arial" panose="020B0604020202020204" pitchFamily="34" charset="0"/>
              <a:buChar char="•"/>
              <a:tabLst>
                <a:tab pos="228600" algn="l"/>
              </a:tabLst>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Inclusion of community advisory boards or other relevant steering committees to inform technology development.</a:t>
            </a:r>
            <a:endParaRPr lang="en-US" sz="2400" dirty="0">
              <a:solidFill>
                <a:schemeClr val="tx1">
                  <a:lumMod val="65000"/>
                  <a:lumOff val="35000"/>
                </a:schemeClr>
              </a:solidFill>
            </a:endParaRPr>
          </a:p>
          <a:p>
            <a:pPr marL="342900" marR="0" lvl="0" indent="-342900">
              <a:lnSpc>
                <a:spcPct val="107000"/>
              </a:lnSpc>
              <a:spcBef>
                <a:spcPts val="0"/>
              </a:spcBef>
              <a:spcAft>
                <a:spcPts val="0"/>
              </a:spcAft>
              <a:buFont typeface="Arial" panose="020B0604020202020204" pitchFamily="34" charset="0"/>
              <a:buChar char="•"/>
              <a:tabLst>
                <a:tab pos="228600" algn="l"/>
              </a:tabLst>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Technology development with future community benefit and/or Energy Equity implications for disadvantage communities, should the technology be successful, such as:</a:t>
            </a:r>
            <a:endPar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Reduction in household energy burdens</a:t>
            </a:r>
            <a:endPar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Reduction in environmental exposure   </a:t>
            </a:r>
            <a:endPar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Energy infrastructure resilience</a:t>
            </a:r>
            <a:endParaRPr lang="en-US" sz="24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kern="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Future workforce impacts and opportunities</a:t>
            </a:r>
            <a:endPar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Projects that will lead to clean up of legacy nuclear waste and mitigate existing pollutions for an affected community and partner with that community.</a:t>
            </a:r>
            <a:endPar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6043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r" defTabSz="914400">
              <a:spcAft>
                <a:spcPts val="600"/>
              </a:spcAft>
            </a:pPr>
            <a:r>
              <a:rPr lang="en-US" sz="3700" kern="1200">
                <a:solidFill>
                  <a:srgbClr val="FFFFFF"/>
                </a:solidFill>
                <a:latin typeface="+mj-lt"/>
                <a:ea typeface="+mj-ea"/>
                <a:cs typeface="+mj-cs"/>
              </a:rPr>
              <a:t>DOE SBIR/STTR </a:t>
            </a:r>
          </a:p>
          <a:p>
            <a:pPr algn="r" defTabSz="914400">
              <a:spcAft>
                <a:spcPts val="600"/>
              </a:spcAft>
            </a:pPr>
            <a:r>
              <a:rPr lang="en-US" sz="3700" kern="1200">
                <a:solidFill>
                  <a:srgbClr val="FFFFFF"/>
                </a:solidFill>
                <a:latin typeface="+mj-lt"/>
                <a:ea typeface="+mj-ea"/>
                <a:cs typeface="+mj-cs"/>
              </a:rPr>
              <a:t>FY 22 Phase I Release 1 Funding Opportunity</a:t>
            </a:r>
          </a:p>
        </p:txBody>
      </p:sp>
      <p:sp>
        <p:nvSpPr>
          <p:cNvPr id="4" name="Title 3">
            <a:extLst>
              <a:ext uri="{FF2B5EF4-FFF2-40B4-BE49-F238E27FC236}">
                <a16:creationId xmlns:a16="http://schemas.microsoft.com/office/drawing/2014/main" id="{073EA2DB-C2D6-4928-9DD5-0BD064B71AA6}"/>
              </a:ext>
            </a:extLst>
          </p:cNvPr>
          <p:cNvSpPr>
            <a:spLocks noGrp="1"/>
          </p:cNvSpPr>
          <p:nvPr>
            <p:ph type="ctrTitle"/>
          </p:nvPr>
        </p:nvSpPr>
        <p:spPr>
          <a:xfrm>
            <a:off x="-1558893" y="-454686"/>
            <a:ext cx="11157667" cy="1463702"/>
          </a:xfrm>
        </p:spPr>
        <p:txBody>
          <a:bodyPr/>
          <a:lstStyle/>
          <a:p>
            <a:r>
              <a:rPr lang="en-US" sz="4800" b="1" dirty="0">
                <a:solidFill>
                  <a:schemeClr val="accent6">
                    <a:lumMod val="75000"/>
                  </a:schemeClr>
                </a:solidFill>
              </a:rPr>
              <a:t>Cybersecurity Self Assessment</a:t>
            </a:r>
          </a:p>
        </p:txBody>
      </p:sp>
      <p:sp>
        <p:nvSpPr>
          <p:cNvPr id="5" name="Content Placeholder 2"/>
          <p:cNvSpPr>
            <a:spLocks noGrp="1"/>
          </p:cNvSpPr>
          <p:nvPr>
            <p:ph type="subTitle" idx="1"/>
          </p:nvPr>
        </p:nvSpPr>
        <p:spPr>
          <a:xfrm>
            <a:off x="196071" y="1863105"/>
            <a:ext cx="11799858" cy="3152788"/>
          </a:xfrm>
        </p:spPr>
        <p:txBody>
          <a:bodyPr vert="horz" lIns="91440" tIns="45720" rIns="91440" bIns="45720" rtlCol="0" anchor="ctr">
            <a:noAutofit/>
          </a:bodyPr>
          <a:lstStyle/>
          <a:p>
            <a:pPr marL="571489" lvl="1" indent="-342900" algn="l" defTabSz="914400">
              <a:buFont typeface="Arial" panose="020B0604020202020204" pitchFamily="34" charset="0"/>
              <a:buChar char="•"/>
            </a:pPr>
            <a:endParaRPr lang="en-US" sz="2400" b="0" i="0" dirty="0">
              <a:solidFill>
                <a:srgbClr val="666666"/>
              </a:solidFill>
              <a:effectLst/>
              <a:latin typeface="Arial" panose="020B0604020202020204" pitchFamily="34" charset="0"/>
            </a:endParaRPr>
          </a:p>
          <a:p>
            <a:pPr marL="571489" lvl="1" indent="-342900" algn="l" defTabSz="914400">
              <a:buFont typeface="Arial" panose="020B0604020202020204" pitchFamily="34" charset="0"/>
              <a:buChar char="•"/>
            </a:pPr>
            <a:r>
              <a:rPr lang="en-US" sz="2800" dirty="0"/>
              <a:t>DOE has added a new Phase II application requirement. </a:t>
            </a:r>
          </a:p>
          <a:p>
            <a:pPr marL="571489" lvl="1" indent="-342900" algn="l" defTabSz="914400">
              <a:buFont typeface="Arial" panose="020B0604020202020204" pitchFamily="34" charset="0"/>
              <a:buChar char="•"/>
            </a:pPr>
            <a:r>
              <a:rPr lang="en-US" sz="2800" dirty="0"/>
              <a:t>Applicants must include a cybersecurity self-assessment with their Phase II application. Information on this new requirement is contained in Section IV.D of the FOA.</a:t>
            </a:r>
          </a:p>
          <a:p>
            <a:pPr marL="571489" lvl="1" indent="-342900" algn="l" defTabSz="914400">
              <a:buFont typeface="Arial" panose="020B0604020202020204" pitchFamily="34" charset="0"/>
              <a:buChar char="•"/>
            </a:pPr>
            <a:r>
              <a:rPr lang="en-US" sz="2800" i="0" dirty="0">
                <a:solidFill>
                  <a:srgbClr val="666666"/>
                </a:solidFill>
                <a:effectLst/>
              </a:rPr>
              <a:t>Our office will host a webinar dedicated to this new requirement </a:t>
            </a:r>
            <a:r>
              <a:rPr lang="en-US" sz="2800" dirty="0">
                <a:effectLst/>
                <a:latin typeface="Calibri" panose="020F0502020204030204" pitchFamily="34" charset="0"/>
                <a:ea typeface="Times New Roman" panose="02020603050405020304" pitchFamily="18" charset="0"/>
              </a:rPr>
              <a:t>on Tuesday, October 24 for 3:00-4:00 pm ET,  “Cybersecurity Self-Assessments for Phase II Applicants”</a:t>
            </a:r>
            <a:endParaRPr lang="en-US" sz="2800" dirty="0">
              <a:effectLst/>
              <a:latin typeface="Calibri" panose="020F0502020204030204" pitchFamily="34" charset="0"/>
              <a:ea typeface="Calibri" panose="020F0502020204030204" pitchFamily="34" charset="0"/>
            </a:endParaRPr>
          </a:p>
          <a:p>
            <a:pPr marL="571489" lvl="1" indent="-342900" algn="l" defTabSz="914400">
              <a:buFont typeface="Arial" panose="020B0604020202020204" pitchFamily="34" charset="0"/>
              <a:buChar char="•"/>
            </a:pPr>
            <a:r>
              <a:rPr lang="en-US" sz="2800" i="0" dirty="0">
                <a:solidFill>
                  <a:srgbClr val="666666"/>
                </a:solidFill>
                <a:effectLst/>
              </a:rPr>
              <a:t>All eligible to submit a FY 2024 Phase II Release 1 application will receive an email invitation to this webinar.</a:t>
            </a:r>
          </a:p>
          <a:p>
            <a:pPr marL="571489" lvl="1" indent="-342900" algn="l" defTabSz="914400">
              <a:buFont typeface="Arial" panose="020B0604020202020204" pitchFamily="34" charset="0"/>
              <a:buChar char="•"/>
            </a:pPr>
            <a:r>
              <a:rPr lang="en-US" sz="2800" dirty="0">
                <a:solidFill>
                  <a:srgbClr val="666666"/>
                </a:solidFill>
              </a:rPr>
              <a:t>The webinar will be recorded and made available</a:t>
            </a:r>
            <a:endParaRPr lang="en-US" sz="2800" i="0" dirty="0">
              <a:solidFill>
                <a:srgbClr val="666666"/>
              </a:solidFill>
              <a:effectLst/>
            </a:endParaRPr>
          </a:p>
          <a:p>
            <a:pPr marL="571489" lvl="1" indent="-342900" algn="l" defTabSz="914400">
              <a:buFont typeface="Arial" panose="020B0604020202020204" pitchFamily="34" charset="0"/>
              <a:buChar char="•"/>
            </a:pPr>
            <a:endParaRPr lang="en-US" sz="2800" i="0" dirty="0">
              <a:solidFill>
                <a:srgbClr val="666666"/>
              </a:solidFill>
              <a:effectLst/>
            </a:endParaRPr>
          </a:p>
          <a:p>
            <a:pPr marL="571489" lvl="1" indent="-342900" algn="l" defTabSz="914400">
              <a:buFont typeface="Arial" panose="020B0604020202020204" pitchFamily="34" charset="0"/>
              <a:buChar char="•"/>
            </a:pPr>
            <a:endParaRPr lang="en-US" sz="2400" b="0" i="0" dirty="0">
              <a:solidFill>
                <a:srgbClr val="666666"/>
              </a:solidFill>
              <a:effectLst/>
              <a:latin typeface="Arial" panose="020B0604020202020204" pitchFamily="34" charset="0"/>
            </a:endParaRPr>
          </a:p>
        </p:txBody>
      </p:sp>
    </p:spTree>
    <p:extLst>
      <p:ext uri="{BB962C8B-B14F-4D97-AF65-F5344CB8AC3E}">
        <p14:creationId xmlns:p14="http://schemas.microsoft.com/office/powerpoint/2010/main" val="166880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kern="1200">
                <a:solidFill>
                  <a:schemeClr val="tx1">
                    <a:lumMod val="65000"/>
                    <a:lumOff val="35000"/>
                  </a:schemeClr>
                </a:solidFill>
                <a:latin typeface="+mj-lt"/>
                <a:ea typeface="+mj-ea"/>
                <a:cs typeface="+mj-cs"/>
              </a:defRPr>
            </a:lvl1pPr>
          </a:lstStyle>
          <a:p>
            <a:pPr algn="r" defTabSz="914400">
              <a:spcAft>
                <a:spcPts val="600"/>
              </a:spcAft>
            </a:pPr>
            <a:r>
              <a:rPr lang="en-US" sz="3700" kern="1200">
                <a:solidFill>
                  <a:srgbClr val="FFFFFF"/>
                </a:solidFill>
                <a:latin typeface="+mj-lt"/>
                <a:ea typeface="+mj-ea"/>
                <a:cs typeface="+mj-cs"/>
              </a:rPr>
              <a:t>DOE SBIR/STTR </a:t>
            </a:r>
          </a:p>
          <a:p>
            <a:pPr algn="r" defTabSz="914400">
              <a:spcAft>
                <a:spcPts val="600"/>
              </a:spcAft>
            </a:pPr>
            <a:r>
              <a:rPr lang="en-US" sz="3700" kern="1200">
                <a:solidFill>
                  <a:srgbClr val="FFFFFF"/>
                </a:solidFill>
                <a:latin typeface="+mj-lt"/>
                <a:ea typeface="+mj-ea"/>
                <a:cs typeface="+mj-cs"/>
              </a:rPr>
              <a:t>FY 22 Phase I Release 1 Funding Opportunity</a:t>
            </a:r>
          </a:p>
        </p:txBody>
      </p:sp>
      <p:sp>
        <p:nvSpPr>
          <p:cNvPr id="4" name="Title 3">
            <a:extLst>
              <a:ext uri="{FF2B5EF4-FFF2-40B4-BE49-F238E27FC236}">
                <a16:creationId xmlns:a16="http://schemas.microsoft.com/office/drawing/2014/main" id="{073EA2DB-C2D6-4928-9DD5-0BD064B71AA6}"/>
              </a:ext>
            </a:extLst>
          </p:cNvPr>
          <p:cNvSpPr>
            <a:spLocks noGrp="1"/>
          </p:cNvSpPr>
          <p:nvPr>
            <p:ph type="ctrTitle"/>
          </p:nvPr>
        </p:nvSpPr>
        <p:spPr>
          <a:xfrm>
            <a:off x="-441746" y="-642138"/>
            <a:ext cx="11157667" cy="1463702"/>
          </a:xfrm>
        </p:spPr>
        <p:txBody>
          <a:bodyPr/>
          <a:lstStyle/>
          <a:p>
            <a:r>
              <a:rPr lang="en-US" sz="4000" b="1" dirty="0">
                <a:solidFill>
                  <a:schemeClr val="accent6">
                    <a:lumMod val="75000"/>
                  </a:schemeClr>
                </a:solidFill>
              </a:rPr>
              <a:t>Phase II Diversity Supplement (for awareness only)</a:t>
            </a:r>
          </a:p>
        </p:txBody>
      </p:sp>
      <p:sp>
        <p:nvSpPr>
          <p:cNvPr id="5" name="Content Placeholder 2"/>
          <p:cNvSpPr>
            <a:spLocks noGrp="1"/>
          </p:cNvSpPr>
          <p:nvPr>
            <p:ph type="subTitle" idx="1"/>
          </p:nvPr>
        </p:nvSpPr>
        <p:spPr>
          <a:xfrm>
            <a:off x="-74580" y="2280603"/>
            <a:ext cx="11799858" cy="3152788"/>
          </a:xfrm>
        </p:spPr>
        <p:txBody>
          <a:bodyPr vert="horz" lIns="91440" tIns="45720" rIns="91440" bIns="45720" rtlCol="0" anchor="ctr">
            <a:noAutofit/>
          </a:bodyPr>
          <a:lstStyle/>
          <a:p>
            <a:pPr marL="571489" lvl="1" indent="-342900" algn="l" defTabSz="914400">
              <a:buFont typeface="Arial" panose="020B0604020202020204" pitchFamily="34" charset="0"/>
              <a:buChar char="•"/>
            </a:pPr>
            <a:endParaRPr lang="en-US" sz="2400" b="0" i="0" dirty="0">
              <a:solidFill>
                <a:srgbClr val="666666"/>
              </a:solidFill>
              <a:effectLst/>
              <a:latin typeface="Arial" panose="020B0604020202020204" pitchFamily="34" charset="0"/>
            </a:endParaRPr>
          </a:p>
          <a:p>
            <a:pPr marL="571489" lvl="1" indent="-342900" algn="l" defTabSz="914400">
              <a:buFont typeface="Arial" panose="020B0604020202020204" pitchFamily="34" charset="0"/>
              <a:buChar char="•"/>
            </a:pPr>
            <a:r>
              <a:rPr lang="en-US" i="1" dirty="0">
                <a:solidFill>
                  <a:schemeClr val="accent6">
                    <a:lumMod val="75000"/>
                  </a:schemeClr>
                </a:solidFill>
              </a:rPr>
              <a:t>Not part of the Phase II application! </a:t>
            </a:r>
            <a:r>
              <a:rPr lang="en-US" dirty="0">
                <a:solidFill>
                  <a:srgbClr val="666666"/>
                </a:solidFill>
              </a:rPr>
              <a:t>Supplement applications are submitted in December prior to the second summer.</a:t>
            </a:r>
            <a:endParaRPr lang="en-US" b="0" i="0" dirty="0">
              <a:solidFill>
                <a:srgbClr val="666666"/>
              </a:solidFill>
              <a:effectLst/>
            </a:endParaRPr>
          </a:p>
          <a:p>
            <a:pPr marL="571489" lvl="1" indent="-342900" algn="l" defTabSz="914400">
              <a:buFont typeface="Arial" panose="020B0604020202020204" pitchFamily="34" charset="0"/>
              <a:buChar char="•"/>
            </a:pPr>
            <a:r>
              <a:rPr lang="en-US" b="0" i="0" dirty="0">
                <a:solidFill>
                  <a:srgbClr val="666666"/>
                </a:solidFill>
                <a:effectLst/>
              </a:rPr>
              <a:t>The purpose of the Phase II supplement is to improve the diversity of the research workforce by recruiting and supporting undergraduate and graduate students from groups that have been shown to be underrepresented in federal SBIR/STTR research programs DOE SBIR </a:t>
            </a:r>
            <a:r>
              <a:rPr lang="en-US" dirty="0">
                <a:solidFill>
                  <a:srgbClr val="666666"/>
                </a:solidFill>
              </a:rPr>
              <a:t>/</a:t>
            </a:r>
            <a:r>
              <a:rPr lang="en-US" b="0" i="0" dirty="0">
                <a:solidFill>
                  <a:srgbClr val="666666"/>
                </a:solidFill>
                <a:effectLst/>
              </a:rPr>
              <a:t> STTR Phase II awardees are eligible to apply for an administrative diversity supplement to be effective during the second summer of their award</a:t>
            </a:r>
          </a:p>
          <a:p>
            <a:pPr marL="571489" lvl="1" indent="-342900" algn="l" defTabSz="914400">
              <a:buFont typeface="Arial" panose="020B0604020202020204" pitchFamily="34" charset="0"/>
              <a:buChar char="•"/>
            </a:pPr>
            <a:r>
              <a:rPr lang="en-US" dirty="0">
                <a:solidFill>
                  <a:srgbClr val="666666"/>
                </a:solidFill>
              </a:rPr>
              <a:t>Phase II, IIA, IIB and IIC awardees are eligible</a:t>
            </a:r>
            <a:endParaRPr lang="en-US" b="0" i="0" dirty="0">
              <a:solidFill>
                <a:srgbClr val="666666"/>
              </a:solidFill>
              <a:effectLst/>
            </a:endParaRPr>
          </a:p>
          <a:p>
            <a:pPr marL="571489" lvl="1" indent="-342900" algn="l" defTabSz="914400">
              <a:buFont typeface="Arial" panose="020B0604020202020204" pitchFamily="34" charset="0"/>
              <a:buChar char="•"/>
            </a:pPr>
            <a:r>
              <a:rPr lang="en-US" b="0" i="0" dirty="0">
                <a:solidFill>
                  <a:srgbClr val="666666"/>
                </a:solidFill>
                <a:effectLst/>
              </a:rPr>
              <a:t>Up to </a:t>
            </a:r>
            <a:r>
              <a:rPr lang="en-US" b="1" i="0" dirty="0">
                <a:solidFill>
                  <a:srgbClr val="666666"/>
                </a:solidFill>
                <a:effectLst/>
              </a:rPr>
              <a:t>$20,000 </a:t>
            </a:r>
            <a:r>
              <a:rPr lang="en-US" b="0" i="0" dirty="0">
                <a:solidFill>
                  <a:srgbClr val="666666"/>
                </a:solidFill>
                <a:effectLst/>
              </a:rPr>
              <a:t>in additional funding to support the recruited student for a 10-week summer internship. </a:t>
            </a:r>
            <a:endParaRPr lang="en-US" i="0" dirty="0">
              <a:solidFill>
                <a:srgbClr val="666666"/>
              </a:solidFill>
              <a:effectLst/>
            </a:endParaRPr>
          </a:p>
          <a:p>
            <a:pPr marL="571489" lvl="1" indent="-342900" algn="l" defTabSz="914400">
              <a:buFont typeface="Arial" panose="020B0604020202020204" pitchFamily="34" charset="0"/>
              <a:buChar char="•"/>
            </a:pPr>
            <a:r>
              <a:rPr lang="en-US" b="0" i="0" dirty="0">
                <a:solidFill>
                  <a:srgbClr val="666666"/>
                </a:solidFill>
                <a:effectLst/>
              </a:rPr>
              <a:t>Definition of diversity </a:t>
            </a:r>
            <a:r>
              <a:rPr lang="en-US" dirty="0">
                <a:solidFill>
                  <a:srgbClr val="666666"/>
                </a:solidFill>
              </a:rPr>
              <a:t>can include:</a:t>
            </a:r>
          </a:p>
          <a:p>
            <a:pPr marL="1028677" lvl="2" indent="-342900" algn="l" defTabSz="914400">
              <a:buFont typeface="Arial" panose="020B0604020202020204" pitchFamily="34" charset="0"/>
              <a:buChar char="•"/>
            </a:pPr>
            <a:r>
              <a:rPr lang="en-US" sz="2000" b="0" i="0" dirty="0">
                <a:solidFill>
                  <a:srgbClr val="666666"/>
                </a:solidFill>
                <a:effectLst/>
              </a:rPr>
              <a:t>Women</a:t>
            </a:r>
          </a:p>
          <a:p>
            <a:pPr marL="1028677" lvl="2" indent="-342900" algn="l" defTabSz="914400">
              <a:buFont typeface="Arial" panose="020B0604020202020204" pitchFamily="34" charset="0"/>
              <a:buChar char="•"/>
            </a:pPr>
            <a:r>
              <a:rPr lang="en-US" sz="2000" dirty="0">
                <a:solidFill>
                  <a:srgbClr val="666666"/>
                </a:solidFill>
              </a:rPr>
              <a:t>Individuals meeting the SBA definition of socially and economically disadvantaged students </a:t>
            </a:r>
            <a:r>
              <a:rPr lang="en-US" sz="2000" u="sng" dirty="0">
                <a:solidFill>
                  <a:srgbClr val="0000EE"/>
                </a:solidFill>
                <a:effectLst/>
                <a:ea typeface="Calibri" panose="020F0502020204030204" pitchFamily="34" charset="0"/>
                <a:hlinkClick r:id="rId2"/>
              </a:rPr>
              <a:t>CFR 124.103</a:t>
            </a:r>
            <a:r>
              <a:rPr lang="en-US" sz="2000" dirty="0">
                <a:effectLst/>
                <a:ea typeface="Calibri" panose="020F0502020204030204" pitchFamily="34" charset="0"/>
              </a:rPr>
              <a:t> and </a:t>
            </a:r>
            <a:r>
              <a:rPr lang="en-US" sz="2000" u="sng" dirty="0">
                <a:solidFill>
                  <a:srgbClr val="0000EE"/>
                </a:solidFill>
                <a:effectLst/>
                <a:ea typeface="Calibri" panose="020F0502020204030204" pitchFamily="34" charset="0"/>
                <a:hlinkClick r:id="rId3"/>
              </a:rPr>
              <a:t>CFR.124.104</a:t>
            </a:r>
            <a:endParaRPr lang="en-US" sz="2000" dirty="0">
              <a:effectLst/>
              <a:ea typeface="Calibri" panose="020F0502020204030204" pitchFamily="34" charset="0"/>
            </a:endParaRPr>
          </a:p>
          <a:p>
            <a:pPr marL="1028677" lvl="2" indent="-342900" algn="l" defTabSz="914400">
              <a:buFont typeface="Arial" panose="020B0604020202020204" pitchFamily="34" charset="0"/>
              <a:buChar char="•"/>
            </a:pPr>
            <a:r>
              <a:rPr lang="en-US" sz="2000" dirty="0">
                <a:ea typeface="Calibri" panose="020F0502020204030204" pitchFamily="34" charset="0"/>
              </a:rPr>
              <a:t>Other nationally underrepresented groups in STEM </a:t>
            </a:r>
          </a:p>
          <a:p>
            <a:pPr marL="1028677" lvl="2" indent="-342900" algn="l" defTabSz="914400">
              <a:buFont typeface="Arial" panose="020B0604020202020204" pitchFamily="34" charset="0"/>
              <a:buChar char="•"/>
            </a:pPr>
            <a:r>
              <a:rPr lang="en-US" sz="2000" b="0" i="0" dirty="0">
                <a:solidFill>
                  <a:srgbClr val="666666"/>
                </a:solidFill>
                <a:effectLst/>
              </a:rPr>
              <a:t>A cand</a:t>
            </a:r>
            <a:r>
              <a:rPr lang="en-US" sz="2000" dirty="0">
                <a:solidFill>
                  <a:srgbClr val="666666"/>
                </a:solidFill>
              </a:rPr>
              <a:t>idate that demonstrates a commitment to diversity</a:t>
            </a:r>
            <a:endParaRPr lang="en-US" sz="2000" b="0" i="0" dirty="0">
              <a:solidFill>
                <a:srgbClr val="666666"/>
              </a:solidFill>
              <a:effectLst/>
            </a:endParaRPr>
          </a:p>
          <a:p>
            <a:pPr marL="571489" lvl="1" indent="-342900" algn="l" defTabSz="914400">
              <a:buFont typeface="Arial" panose="020B0604020202020204" pitchFamily="34" charset="0"/>
              <a:buChar char="•"/>
            </a:pPr>
            <a:endParaRPr lang="en-US" b="1" i="0" dirty="0">
              <a:solidFill>
                <a:srgbClr val="666666"/>
              </a:solidFill>
              <a:effectLst/>
            </a:endParaRPr>
          </a:p>
          <a:p>
            <a:pPr marL="571489" lvl="1" indent="-342900" algn="l" defTabSz="914400">
              <a:buFont typeface="Arial" panose="020B0604020202020204" pitchFamily="34" charset="0"/>
              <a:buChar char="•"/>
            </a:pPr>
            <a:endParaRPr lang="en-US" sz="2400" b="0" i="0" dirty="0">
              <a:solidFill>
                <a:srgbClr val="666666"/>
              </a:solidFill>
              <a:effectLst/>
            </a:endParaRPr>
          </a:p>
          <a:p>
            <a:pPr marL="571489" lvl="1" indent="-342900" algn="l" defTabSz="914400">
              <a:buFont typeface="Arial" panose="020B0604020202020204" pitchFamily="34" charset="0"/>
              <a:buChar char="•"/>
            </a:pPr>
            <a:endParaRPr lang="en-US" sz="2400" b="0" i="0" dirty="0">
              <a:solidFill>
                <a:srgbClr val="666666"/>
              </a:solidFill>
              <a:effectLst/>
              <a:latin typeface="Arial" panose="020B0604020202020204" pitchFamily="34" charset="0"/>
            </a:endParaRPr>
          </a:p>
        </p:txBody>
      </p:sp>
    </p:spTree>
    <p:extLst>
      <p:ext uri="{BB962C8B-B14F-4D97-AF65-F5344CB8AC3E}">
        <p14:creationId xmlns:p14="http://schemas.microsoft.com/office/powerpoint/2010/main" val="342542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53762" y="2316697"/>
            <a:ext cx="10972800" cy="1143000"/>
          </a:xfrm>
          <a:noFill/>
        </p:spPr>
        <p:txBody>
          <a:bodyPr>
            <a:normAutofit fontScale="90000"/>
          </a:bodyPr>
          <a:lstStyle/>
          <a:p>
            <a:pPr algn="ctr">
              <a:lnSpc>
                <a:spcPct val="80000"/>
              </a:lnSpc>
            </a:pPr>
            <a:r>
              <a:rPr lang="en-US" sz="3600" dirty="0">
                <a:solidFill>
                  <a:schemeClr val="accent6">
                    <a:lumMod val="75000"/>
                  </a:schemeClr>
                </a:solidFill>
                <a:latin typeface="Calibri" pitchFamily="34" charset="0"/>
              </a:rPr>
              <a:t>DOE Phase II Webinar:  </a:t>
            </a:r>
            <a:br>
              <a:rPr lang="en-US" sz="3600" dirty="0">
                <a:solidFill>
                  <a:schemeClr val="accent6">
                    <a:lumMod val="75000"/>
                  </a:schemeClr>
                </a:solidFill>
                <a:latin typeface="Calibri" pitchFamily="34" charset="0"/>
              </a:rPr>
            </a:br>
            <a:r>
              <a:rPr lang="en-US" sz="3600" dirty="0">
                <a:solidFill>
                  <a:schemeClr val="accent6">
                    <a:lumMod val="75000"/>
                  </a:schemeClr>
                </a:solidFill>
                <a:latin typeface="Calibri" pitchFamily="34" charset="0"/>
              </a:rPr>
              <a:t>Phase IIA, IIB, and IIC Awards</a:t>
            </a:r>
            <a:br>
              <a:rPr lang="en-US" sz="3600" dirty="0">
                <a:solidFill>
                  <a:schemeClr val="accent6">
                    <a:lumMod val="75000"/>
                  </a:schemeClr>
                </a:solidFill>
                <a:latin typeface="Calibri" pitchFamily="34" charset="0"/>
              </a:rPr>
            </a:br>
            <a:r>
              <a:rPr lang="en-US" sz="3600" dirty="0">
                <a:solidFill>
                  <a:schemeClr val="accent6">
                    <a:lumMod val="75000"/>
                  </a:schemeClr>
                </a:solidFill>
                <a:latin typeface="Calibri" pitchFamily="34" charset="0"/>
              </a:rPr>
              <a:t>DE-FOA-0003184</a:t>
            </a:r>
            <a:br>
              <a:rPr lang="en-US" i="1" dirty="0">
                <a:solidFill>
                  <a:schemeClr val="accent6">
                    <a:lumMod val="75000"/>
                  </a:schemeClr>
                </a:solidFill>
              </a:rPr>
            </a:br>
            <a:endParaRPr lang="en-US" sz="1700" dirty="0">
              <a:solidFill>
                <a:schemeClr val="accent6">
                  <a:lumMod val="75000"/>
                </a:schemeClr>
              </a:solidFill>
            </a:endParaRPr>
          </a:p>
        </p:txBody>
      </p:sp>
      <p:sp>
        <p:nvSpPr>
          <p:cNvPr id="6" name="Rectangle 5"/>
          <p:cNvSpPr/>
          <p:nvPr/>
        </p:nvSpPr>
        <p:spPr>
          <a:xfrm>
            <a:off x="3195637" y="4041146"/>
            <a:ext cx="5800725" cy="170307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solidFill>
                <a:prstClr val="white"/>
              </a:solidFill>
            </a:endParaRPr>
          </a:p>
        </p:txBody>
      </p:sp>
      <p:sp>
        <p:nvSpPr>
          <p:cNvPr id="3" name="TextBox 4"/>
          <p:cNvSpPr txBox="1">
            <a:spLocks noChangeArrowheads="1"/>
          </p:cNvSpPr>
          <p:nvPr/>
        </p:nvSpPr>
        <p:spPr bwMode="auto">
          <a:xfrm>
            <a:off x="2294665" y="4001792"/>
            <a:ext cx="8041921" cy="1200329"/>
          </a:xfrm>
          <a:prstGeom prst="rect">
            <a:avLst/>
          </a:prstGeom>
          <a:noFill/>
          <a:ln w="9525">
            <a:noFill/>
            <a:miter lim="800000"/>
            <a:headEnd/>
            <a:tailEnd/>
          </a:ln>
        </p:spPr>
        <p:txBody>
          <a:bodyPr wrap="square">
            <a:spAutoFit/>
          </a:bodyPr>
          <a:lstStyle/>
          <a:p>
            <a:pPr algn="ctr">
              <a:spcBef>
                <a:spcPts val="0"/>
              </a:spcBef>
            </a:pPr>
            <a:r>
              <a:rPr lang="en-US" sz="2400" b="1" i="1" dirty="0">
                <a:solidFill>
                  <a:prstClr val="black">
                    <a:lumMod val="65000"/>
                    <a:lumOff val="35000"/>
                  </a:prstClr>
                </a:solidFill>
                <a:latin typeface="Calibri" pitchFamily="34" charset="0"/>
              </a:rPr>
              <a:t>Eileen Chant</a:t>
            </a:r>
          </a:p>
          <a:p>
            <a:pPr algn="ctr">
              <a:spcBef>
                <a:spcPts val="0"/>
              </a:spcBef>
            </a:pPr>
            <a:r>
              <a:rPr lang="en-US" sz="2400" b="1" i="1" dirty="0">
                <a:solidFill>
                  <a:prstClr val="black">
                    <a:lumMod val="65000"/>
                    <a:lumOff val="35000"/>
                  </a:prstClr>
                </a:solidFill>
                <a:latin typeface="Calibri" pitchFamily="34" charset="0"/>
              </a:rPr>
              <a:t>Office of DOE SBIR/STTR Programs </a:t>
            </a:r>
          </a:p>
          <a:p>
            <a:pPr algn="ctr">
              <a:spcBef>
                <a:spcPts val="0"/>
              </a:spcBef>
            </a:pPr>
            <a:r>
              <a:rPr lang="en-US" sz="2400" b="1" i="1" dirty="0">
                <a:solidFill>
                  <a:prstClr val="black">
                    <a:lumMod val="65000"/>
                    <a:lumOff val="35000"/>
                  </a:prstClr>
                </a:solidFill>
                <a:latin typeface="Calibri" pitchFamily="34" charset="0"/>
              </a:rPr>
              <a:t>Outreach Program Manager</a:t>
            </a:r>
          </a:p>
        </p:txBody>
      </p:sp>
      <p:sp>
        <p:nvSpPr>
          <p:cNvPr id="9" name="TextBox 4"/>
          <p:cNvSpPr txBox="1">
            <a:spLocks noChangeArrowheads="1"/>
          </p:cNvSpPr>
          <p:nvPr/>
        </p:nvSpPr>
        <p:spPr bwMode="auto">
          <a:xfrm>
            <a:off x="4152898" y="5491022"/>
            <a:ext cx="3886200" cy="369332"/>
          </a:xfrm>
          <a:prstGeom prst="rect">
            <a:avLst/>
          </a:prstGeom>
          <a:noFill/>
          <a:ln w="9525">
            <a:noFill/>
            <a:miter lim="800000"/>
            <a:headEnd/>
            <a:tailEnd/>
          </a:ln>
        </p:spPr>
        <p:txBody>
          <a:bodyPr wrap="square">
            <a:spAutoFit/>
          </a:bodyPr>
          <a:lstStyle/>
          <a:p>
            <a:pPr algn="ctr">
              <a:spcBef>
                <a:spcPts val="0"/>
              </a:spcBef>
            </a:pPr>
            <a:r>
              <a:rPr lang="en-US" b="1" dirty="0">
                <a:solidFill>
                  <a:prstClr val="black">
                    <a:lumMod val="65000"/>
                    <a:lumOff val="35000"/>
                  </a:prstClr>
                </a:solidFill>
                <a:latin typeface="Calibri" pitchFamily="34" charset="0"/>
              </a:rPr>
              <a:t>October 20</a:t>
            </a:r>
            <a:r>
              <a:rPr lang="en-US" sz="1800" b="1" dirty="0">
                <a:solidFill>
                  <a:prstClr val="black">
                    <a:lumMod val="65000"/>
                    <a:lumOff val="35000"/>
                  </a:prstClr>
                </a:solidFill>
                <a:latin typeface="Calibri" pitchFamily="34" charset="0"/>
              </a:rPr>
              <a:t>, 2023</a:t>
            </a:r>
          </a:p>
        </p:txBody>
      </p:sp>
      <p:pic>
        <p:nvPicPr>
          <p:cNvPr id="10" name="Picture 3" descr="C:\Users\Public\Pictures\Sample Pictures\New_DOE_Seal_Color_04280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344" y="338882"/>
            <a:ext cx="1873321" cy="1873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light, night sky&#10;&#10;Description automatically generated">
            <a:extLst>
              <a:ext uri="{FF2B5EF4-FFF2-40B4-BE49-F238E27FC236}">
                <a16:creationId xmlns:a16="http://schemas.microsoft.com/office/drawing/2014/main" id="{57EE46DA-E49D-005F-9BBC-1D491165A907}"/>
              </a:ext>
            </a:extLst>
          </p:cNvPr>
          <p:cNvPicPr>
            <a:picLocks noChangeAspect="1"/>
          </p:cNvPicPr>
          <p:nvPr/>
        </p:nvPicPr>
        <p:blipFill>
          <a:blip r:embed="rId4"/>
          <a:stretch>
            <a:fillRect/>
          </a:stretch>
        </p:blipFill>
        <p:spPr>
          <a:xfrm>
            <a:off x="2574613" y="656548"/>
            <a:ext cx="7331098" cy="1269483"/>
          </a:xfrm>
          <a:prstGeom prst="rect">
            <a:avLst/>
          </a:prstGeom>
        </p:spPr>
      </p:pic>
    </p:spTree>
    <p:extLst>
      <p:ext uri="{BB962C8B-B14F-4D97-AF65-F5344CB8AC3E}">
        <p14:creationId xmlns:p14="http://schemas.microsoft.com/office/powerpoint/2010/main" val="371018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FABFD8-7A89-BC47-DFF1-7EF329E4FC8A}"/>
              </a:ext>
            </a:extLst>
          </p:cNvPr>
          <p:cNvPicPr>
            <a:picLocks noChangeAspect="1"/>
          </p:cNvPicPr>
          <p:nvPr/>
        </p:nvPicPr>
        <p:blipFill>
          <a:blip r:embed="rId3"/>
          <a:srcRect t="11713" b="11713"/>
          <a:stretch/>
        </p:blipFill>
        <p:spPr>
          <a:xfrm>
            <a:off x="6355442" y="0"/>
            <a:ext cx="5836558" cy="5130404"/>
          </a:xfrm>
          <a:custGeom>
            <a:avLst/>
            <a:gdLst/>
            <a:ahLst/>
            <a:cxnLst/>
            <a:rect l="l" t="t" r="r" b="b"/>
            <a:pathLst>
              <a:path w="5836558" h="5130414">
                <a:moveTo>
                  <a:pt x="2376055" y="0"/>
                </a:moveTo>
                <a:lnTo>
                  <a:pt x="5836558" y="0"/>
                </a:lnTo>
                <a:lnTo>
                  <a:pt x="5836558" y="5130414"/>
                </a:lnTo>
                <a:lnTo>
                  <a:pt x="0" y="5130414"/>
                </a:lnTo>
                <a:close/>
              </a:path>
            </a:pathLst>
          </a:custGeom>
        </p:spPr>
      </p:pic>
      <p:sp>
        <p:nvSpPr>
          <p:cNvPr id="6" name="Text Placeholder 5"/>
          <p:cNvSpPr>
            <a:spLocks noGrp="1"/>
          </p:cNvSpPr>
          <p:nvPr>
            <p:ph type="body" idx="1"/>
          </p:nvPr>
        </p:nvSpPr>
        <p:spPr>
          <a:xfrm>
            <a:off x="437447" y="2459481"/>
            <a:ext cx="5808448" cy="911117"/>
          </a:xfrm>
        </p:spPr>
        <p:txBody>
          <a:bodyPr vert="horz" lIns="91440" tIns="45720" rIns="91440" bIns="45720" rtlCol="0">
            <a:normAutofit/>
          </a:bodyPr>
          <a:lstStyle/>
          <a:p>
            <a:pPr defTabSz="914400"/>
            <a:r>
              <a:rPr lang="en-US" sz="2800" dirty="0">
                <a:solidFill>
                  <a:schemeClr val="tx1"/>
                </a:solidFill>
              </a:rPr>
              <a:t>Phase IIA &amp; Phase IIB</a:t>
            </a:r>
          </a:p>
        </p:txBody>
      </p:sp>
      <p:sp>
        <p:nvSpPr>
          <p:cNvPr id="5" name="Title 4"/>
          <p:cNvSpPr>
            <a:spLocks noGrp="1"/>
          </p:cNvSpPr>
          <p:nvPr>
            <p:ph type="title"/>
          </p:nvPr>
        </p:nvSpPr>
        <p:spPr>
          <a:xfrm>
            <a:off x="327900" y="131441"/>
            <a:ext cx="6971257" cy="2390459"/>
          </a:xfrm>
        </p:spPr>
        <p:txBody>
          <a:bodyPr vert="horz" lIns="91440" tIns="45720" rIns="91440" bIns="45720" rtlCol="0" anchor="b">
            <a:normAutofit/>
          </a:bodyPr>
          <a:lstStyle/>
          <a:p>
            <a:pPr defTabSz="914400"/>
            <a:r>
              <a:rPr lang="en-US" sz="5400" b="1" dirty="0">
                <a:solidFill>
                  <a:schemeClr val="accent6">
                    <a:lumMod val="75000"/>
                  </a:schemeClr>
                </a:solidFill>
              </a:rPr>
              <a:t>Second Phase II Awards</a:t>
            </a:r>
          </a:p>
        </p:txBody>
      </p:sp>
      <p:sp>
        <p:nvSpPr>
          <p:cNvPr id="23" name="Freeform: Shape 15">
            <a:extLst>
              <a:ext uri="{FF2B5EF4-FFF2-40B4-BE49-F238E27FC236}">
                <a16:creationId xmlns:a16="http://schemas.microsoft.com/office/drawing/2014/main" id="{5EB73228-F09B-409F-9EC1-7E853C4F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40" y="5292509"/>
            <a:ext cx="6610160" cy="1565491"/>
          </a:xfrm>
          <a:custGeom>
            <a:avLst/>
            <a:gdLst>
              <a:gd name="connsiteX0" fmla="*/ 1186806 w 6610160"/>
              <a:gd name="connsiteY0" fmla="*/ 0 h 1565491"/>
              <a:gd name="connsiteX1" fmla="*/ 1692132 w 6610160"/>
              <a:gd name="connsiteY1" fmla="*/ 0 h 1565491"/>
              <a:gd name="connsiteX2" fmla="*/ 6104834 w 6610160"/>
              <a:gd name="connsiteY2" fmla="*/ 0 h 1565491"/>
              <a:gd name="connsiteX3" fmla="*/ 6610160 w 6610160"/>
              <a:gd name="connsiteY3" fmla="*/ 0 h 1565491"/>
              <a:gd name="connsiteX4" fmla="*/ 6610160 w 6610160"/>
              <a:gd name="connsiteY4" fmla="*/ 1565491 h 1565491"/>
              <a:gd name="connsiteX5" fmla="*/ 0 w 6610160"/>
              <a:gd name="connsiteY5" fmla="*/ 1565491 h 1565491"/>
              <a:gd name="connsiteX6" fmla="*/ 724290 w 6610160"/>
              <a:gd name="connsiteY6" fmla="*/ 1591 h 1565491"/>
              <a:gd name="connsiteX7" fmla="*/ 1186070 w 6610160"/>
              <a:gd name="connsiteY7"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160" h="1565491">
                <a:moveTo>
                  <a:pt x="1186806" y="0"/>
                </a:moveTo>
                <a:lnTo>
                  <a:pt x="1692132" y="0"/>
                </a:lnTo>
                <a:lnTo>
                  <a:pt x="6104834" y="0"/>
                </a:lnTo>
                <a:lnTo>
                  <a:pt x="6610160" y="0"/>
                </a:lnTo>
                <a:lnTo>
                  <a:pt x="6610160" y="1565491"/>
                </a:lnTo>
                <a:lnTo>
                  <a:pt x="0" y="1565491"/>
                </a:lnTo>
                <a:lnTo>
                  <a:pt x="724290" y="1591"/>
                </a:lnTo>
                <a:lnTo>
                  <a:pt x="1186070" y="159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7">
            <a:extLst>
              <a:ext uri="{FF2B5EF4-FFF2-40B4-BE49-F238E27FC236}">
                <a16:creationId xmlns:a16="http://schemas.microsoft.com/office/drawing/2014/main" id="{3150A4AE-7BE7-480D-BD8C-3951E6479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510"/>
            <a:ext cx="6144370" cy="1565491"/>
          </a:xfrm>
          <a:custGeom>
            <a:avLst/>
            <a:gdLst>
              <a:gd name="connsiteX0" fmla="*/ 0 w 6144370"/>
              <a:gd name="connsiteY0" fmla="*/ 0 h 1565491"/>
              <a:gd name="connsiteX1" fmla="*/ 6144370 w 6144370"/>
              <a:gd name="connsiteY1" fmla="*/ 0 h 1565491"/>
              <a:gd name="connsiteX2" fmla="*/ 5419344 w 6144370"/>
              <a:gd name="connsiteY2" fmla="*/ 1565491 h 1565491"/>
              <a:gd name="connsiteX3" fmla="*/ 0 w 6144370"/>
              <a:gd name="connsiteY3" fmla="*/ 1565491 h 1565491"/>
            </a:gdLst>
            <a:ahLst/>
            <a:cxnLst>
              <a:cxn ang="0">
                <a:pos x="connsiteX0" y="connsiteY0"/>
              </a:cxn>
              <a:cxn ang="0">
                <a:pos x="connsiteX1" y="connsiteY1"/>
              </a:cxn>
              <a:cxn ang="0">
                <a:pos x="connsiteX2" y="connsiteY2"/>
              </a:cxn>
              <a:cxn ang="0">
                <a:pos x="connsiteX3" y="connsiteY3"/>
              </a:cxn>
            </a:cxnLst>
            <a:rect l="l" t="t" r="r" b="b"/>
            <a:pathLst>
              <a:path w="6144370" h="1565491">
                <a:moveTo>
                  <a:pt x="0" y="0"/>
                </a:moveTo>
                <a:lnTo>
                  <a:pt x="6144370" y="0"/>
                </a:lnTo>
                <a:lnTo>
                  <a:pt x="5419344" y="1565491"/>
                </a:lnTo>
                <a:lnTo>
                  <a:pt x="0" y="15654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A0D8F118-107D-48D4-F258-3DEEB9544AA2}"/>
              </a:ext>
            </a:extLst>
          </p:cNvPr>
          <p:cNvGrpSpPr/>
          <p:nvPr/>
        </p:nvGrpSpPr>
        <p:grpSpPr>
          <a:xfrm>
            <a:off x="0" y="6096001"/>
            <a:ext cx="12192000" cy="762000"/>
            <a:chOff x="0" y="6096000"/>
            <a:chExt cx="12192000" cy="762000"/>
          </a:xfrm>
        </p:grpSpPr>
        <p:sp>
          <p:nvSpPr>
            <p:cNvPr id="8" name="Rectangle 7">
              <a:extLst>
                <a:ext uri="{FF2B5EF4-FFF2-40B4-BE49-F238E27FC236}">
                  <a16:creationId xmlns:a16="http://schemas.microsoft.com/office/drawing/2014/main" id="{FC88B3A0-7584-26C2-1B0E-3175019F22E9}"/>
                </a:ext>
              </a:extLst>
            </p:cNvPr>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9" name="Picture 2" descr="https://powerpedia.energy.gov/w/images/0/08/DOE_Logo_Color-Seal_White-Text.png">
              <a:extLst>
                <a:ext uri="{FF2B5EF4-FFF2-40B4-BE49-F238E27FC236}">
                  <a16:creationId xmlns:a16="http://schemas.microsoft.com/office/drawing/2014/main" id="{7D3303E4-2DD5-4F92-9DE7-E488241E96E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a:extLst>
                <a:ext uri="{FF2B5EF4-FFF2-40B4-BE49-F238E27FC236}">
                  <a16:creationId xmlns:a16="http://schemas.microsoft.com/office/drawing/2014/main" id="{0A58D53A-2199-A945-BE72-5A02507522A4}"/>
                </a:ext>
              </a:extLst>
            </p:cNvPr>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Office of SBIR/STTR Programs</a:t>
              </a:r>
            </a:p>
          </p:txBody>
        </p:sp>
      </p:grpSp>
    </p:spTree>
    <p:extLst>
      <p:ext uri="{BB962C8B-B14F-4D97-AF65-F5344CB8AC3E}">
        <p14:creationId xmlns:p14="http://schemas.microsoft.com/office/powerpoint/2010/main" val="407807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15" y="229103"/>
            <a:ext cx="10515600" cy="1325563"/>
          </a:xfrm>
        </p:spPr>
        <p:txBody>
          <a:bodyPr/>
          <a:lstStyle/>
          <a:p>
            <a:r>
              <a:rPr lang="en-US" b="1" dirty="0">
                <a:solidFill>
                  <a:srgbClr val="548235"/>
                </a:solidFill>
              </a:rPr>
              <a:t>Motivation:  Phase IIA</a:t>
            </a:r>
          </a:p>
        </p:txBody>
      </p:sp>
      <p:sp>
        <p:nvSpPr>
          <p:cNvPr id="3" name="Content Placeholder 2"/>
          <p:cNvSpPr>
            <a:spLocks noGrp="1"/>
          </p:cNvSpPr>
          <p:nvPr>
            <p:ph idx="1"/>
          </p:nvPr>
        </p:nvSpPr>
        <p:spPr>
          <a:xfrm>
            <a:off x="413084" y="1066800"/>
            <a:ext cx="11065042" cy="4716379"/>
          </a:xfrm>
        </p:spPr>
        <p:txBody>
          <a:bodyPr>
            <a:normAutofit fontScale="92500" lnSpcReduction="20000"/>
          </a:bodyPr>
          <a:lstStyle/>
          <a:p>
            <a:r>
              <a:rPr lang="en-US" sz="2800" dirty="0"/>
              <a:t>Some Phase II projects are </a:t>
            </a:r>
            <a:r>
              <a:rPr lang="en-US" sz="2800" i="1" dirty="0">
                <a:solidFill>
                  <a:schemeClr val="accent6">
                    <a:lumMod val="75000"/>
                  </a:schemeClr>
                </a:solidFill>
              </a:rPr>
              <a:t>unable to be completed within two years and require more time and funding</a:t>
            </a:r>
            <a:r>
              <a:rPr lang="en-US" sz="2800" dirty="0">
                <a:solidFill>
                  <a:schemeClr val="accent6">
                    <a:lumMod val="75000"/>
                  </a:schemeClr>
                </a:solidFill>
              </a:rPr>
              <a:t>  </a:t>
            </a:r>
          </a:p>
          <a:p>
            <a:pPr lvl="1"/>
            <a:r>
              <a:rPr lang="en-US" sz="2800" i="0" dirty="0"/>
              <a:t>DOE program managers select the topics/subtopics for which Phase IIA applications will be accepted.  </a:t>
            </a:r>
          </a:p>
          <a:p>
            <a:pPr lvl="1"/>
            <a:r>
              <a:rPr lang="en-US" sz="2800" i="0" dirty="0"/>
              <a:t>Only a limited number of topics/subtopics will accept Phase IIA applications </a:t>
            </a:r>
          </a:p>
          <a:p>
            <a:pPr lvl="2"/>
            <a:r>
              <a:rPr lang="en-US" sz="2800" dirty="0"/>
              <a:t>See section III.A beginning on FOA page 13 on eligibility</a:t>
            </a:r>
          </a:p>
          <a:p>
            <a:r>
              <a:rPr lang="en-US" sz="2800" dirty="0"/>
              <a:t>Historically, such projects required small businesses to complete two or more Phase I/II cycles to complete their R&amp;D</a:t>
            </a:r>
          </a:p>
          <a:p>
            <a:r>
              <a:rPr lang="en-US" sz="2800" dirty="0"/>
              <a:t>Phase IIA awards will start immediately upon completion of the initial Phase II award</a:t>
            </a:r>
          </a:p>
          <a:p>
            <a:pPr marL="0" indent="0">
              <a:buNone/>
            </a:pPr>
            <a:endParaRPr lang="en-US" sz="2800" dirty="0"/>
          </a:p>
          <a:p>
            <a:pPr marL="0" indent="0">
              <a:buNone/>
            </a:pPr>
            <a:r>
              <a:rPr lang="en-US" sz="2800" dirty="0"/>
              <a:t>Note:  Projects that require additional time, but no additional funding can request No Cost Extensions to their initial Phase II project  </a:t>
            </a:r>
          </a:p>
          <a:p>
            <a:endParaRPr lang="en-US" dirty="0"/>
          </a:p>
        </p:txBody>
      </p:sp>
    </p:spTree>
    <p:extLst>
      <p:ext uri="{BB962C8B-B14F-4D97-AF65-F5344CB8AC3E}">
        <p14:creationId xmlns:p14="http://schemas.microsoft.com/office/powerpoint/2010/main" val="282945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326259"/>
            <a:ext cx="10515600" cy="1325563"/>
          </a:xfrm>
        </p:spPr>
        <p:txBody>
          <a:bodyPr/>
          <a:lstStyle/>
          <a:p>
            <a:r>
              <a:rPr lang="en-US" b="1" dirty="0">
                <a:solidFill>
                  <a:schemeClr val="accent6">
                    <a:lumMod val="75000"/>
                  </a:schemeClr>
                </a:solidFill>
              </a:rPr>
              <a:t>Phase IIA Timeline</a:t>
            </a:r>
          </a:p>
        </p:txBody>
      </p:sp>
      <p:sp>
        <p:nvSpPr>
          <p:cNvPr id="5" name="Rectangle 4"/>
          <p:cNvSpPr/>
          <p:nvPr/>
        </p:nvSpPr>
        <p:spPr>
          <a:xfrm>
            <a:off x="1404938" y="3630705"/>
            <a:ext cx="1266826" cy="40005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a:t>
            </a:r>
          </a:p>
        </p:txBody>
      </p:sp>
      <p:sp>
        <p:nvSpPr>
          <p:cNvPr id="6" name="Rectangle 5"/>
          <p:cNvSpPr/>
          <p:nvPr/>
        </p:nvSpPr>
        <p:spPr>
          <a:xfrm>
            <a:off x="3157537" y="3630705"/>
            <a:ext cx="2938463" cy="40005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II</a:t>
            </a:r>
          </a:p>
        </p:txBody>
      </p:sp>
      <p:sp>
        <p:nvSpPr>
          <p:cNvPr id="7" name="Rectangle 6"/>
          <p:cNvSpPr/>
          <p:nvPr/>
        </p:nvSpPr>
        <p:spPr>
          <a:xfrm>
            <a:off x="6091238" y="3629217"/>
            <a:ext cx="2867302" cy="4000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IIA</a:t>
            </a:r>
          </a:p>
        </p:txBody>
      </p:sp>
      <p:sp>
        <p:nvSpPr>
          <p:cNvPr id="8" name="TextBox 7"/>
          <p:cNvSpPr txBox="1"/>
          <p:nvPr/>
        </p:nvSpPr>
        <p:spPr>
          <a:xfrm>
            <a:off x="1443040" y="4030756"/>
            <a:ext cx="1200149" cy="830997"/>
          </a:xfrm>
          <a:prstGeom prst="rect">
            <a:avLst/>
          </a:prstGeom>
          <a:noFill/>
        </p:spPr>
        <p:txBody>
          <a:bodyPr wrap="square" rtlCol="0">
            <a:spAutoFit/>
          </a:bodyPr>
          <a:lstStyle/>
          <a:p>
            <a:pPr algn="ctr"/>
            <a:r>
              <a:rPr lang="en-US" sz="2400" i="1" dirty="0">
                <a:latin typeface="+mn-lt"/>
              </a:rPr>
              <a:t>6-12 months</a:t>
            </a:r>
          </a:p>
        </p:txBody>
      </p:sp>
      <p:sp>
        <p:nvSpPr>
          <p:cNvPr id="9" name="TextBox 8"/>
          <p:cNvSpPr txBox="1"/>
          <p:nvPr/>
        </p:nvSpPr>
        <p:spPr>
          <a:xfrm>
            <a:off x="3767139" y="4029267"/>
            <a:ext cx="1200149" cy="461665"/>
          </a:xfrm>
          <a:prstGeom prst="rect">
            <a:avLst/>
          </a:prstGeom>
          <a:noFill/>
        </p:spPr>
        <p:txBody>
          <a:bodyPr wrap="square" rtlCol="0">
            <a:spAutoFit/>
          </a:bodyPr>
          <a:lstStyle/>
          <a:p>
            <a:pPr algn="ctr"/>
            <a:r>
              <a:rPr lang="en-US" sz="2400" i="1" dirty="0">
                <a:latin typeface="+mn-lt"/>
              </a:rPr>
              <a:t>2 years</a:t>
            </a:r>
          </a:p>
        </p:txBody>
      </p:sp>
      <p:sp>
        <p:nvSpPr>
          <p:cNvPr id="10" name="TextBox 9"/>
          <p:cNvSpPr txBox="1"/>
          <p:nvPr/>
        </p:nvSpPr>
        <p:spPr>
          <a:xfrm>
            <a:off x="6475877" y="4134844"/>
            <a:ext cx="2098023" cy="461665"/>
          </a:xfrm>
          <a:prstGeom prst="rect">
            <a:avLst/>
          </a:prstGeom>
          <a:noFill/>
        </p:spPr>
        <p:txBody>
          <a:bodyPr wrap="square" rtlCol="0">
            <a:spAutoFit/>
          </a:bodyPr>
          <a:lstStyle/>
          <a:p>
            <a:pPr algn="ctr"/>
            <a:r>
              <a:rPr lang="en-US" sz="2400" i="1" dirty="0">
                <a:solidFill>
                  <a:schemeClr val="accent1"/>
                </a:solidFill>
                <a:latin typeface="+mn-lt"/>
              </a:rPr>
              <a:t>up to 2 years</a:t>
            </a:r>
          </a:p>
        </p:txBody>
      </p:sp>
      <p:cxnSp>
        <p:nvCxnSpPr>
          <p:cNvPr id="11" name="Straight Arrow Connector 10"/>
          <p:cNvCxnSpPr>
            <a:cxnSpLocks/>
          </p:cNvCxnSpPr>
          <p:nvPr/>
        </p:nvCxnSpPr>
        <p:spPr>
          <a:xfrm flipV="1">
            <a:off x="5472111" y="4043358"/>
            <a:ext cx="0" cy="591377"/>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8460" y="4629391"/>
            <a:ext cx="2867302" cy="830997"/>
          </a:xfrm>
          <a:prstGeom prst="rect">
            <a:avLst/>
          </a:prstGeom>
          <a:noFill/>
        </p:spPr>
        <p:txBody>
          <a:bodyPr wrap="square" rtlCol="0">
            <a:spAutoFit/>
          </a:bodyPr>
          <a:lstStyle/>
          <a:p>
            <a:pPr algn="ctr"/>
            <a:r>
              <a:rPr lang="en-US" sz="2400" b="1" i="1" dirty="0">
                <a:solidFill>
                  <a:schemeClr val="accent1"/>
                </a:solidFill>
                <a:latin typeface="+mn-lt"/>
              </a:rPr>
              <a:t>Phase IIA application submitted in FY 2024 </a:t>
            </a:r>
          </a:p>
        </p:txBody>
      </p:sp>
      <p:sp>
        <p:nvSpPr>
          <p:cNvPr id="13" name="TextBox 12"/>
          <p:cNvSpPr txBox="1"/>
          <p:nvPr/>
        </p:nvSpPr>
        <p:spPr>
          <a:xfrm>
            <a:off x="833438" y="2720510"/>
            <a:ext cx="2419350" cy="830997"/>
          </a:xfrm>
          <a:prstGeom prst="rect">
            <a:avLst/>
          </a:prstGeom>
          <a:noFill/>
        </p:spPr>
        <p:txBody>
          <a:bodyPr wrap="square" rtlCol="0">
            <a:spAutoFit/>
          </a:bodyPr>
          <a:lstStyle/>
          <a:p>
            <a:pPr algn="ctr"/>
            <a:r>
              <a:rPr lang="en-US" sz="2400" dirty="0">
                <a:latin typeface="+mn-lt"/>
              </a:rPr>
              <a:t>Awarded in FY 2021</a:t>
            </a:r>
          </a:p>
        </p:txBody>
      </p:sp>
      <p:sp>
        <p:nvSpPr>
          <p:cNvPr id="14" name="TextBox 13"/>
          <p:cNvSpPr txBox="1"/>
          <p:nvPr/>
        </p:nvSpPr>
        <p:spPr>
          <a:xfrm>
            <a:off x="3596459" y="2713542"/>
            <a:ext cx="1684801" cy="830997"/>
          </a:xfrm>
          <a:prstGeom prst="rect">
            <a:avLst/>
          </a:prstGeom>
          <a:noFill/>
        </p:spPr>
        <p:txBody>
          <a:bodyPr wrap="square" rtlCol="0">
            <a:spAutoFit/>
          </a:bodyPr>
          <a:lstStyle/>
          <a:p>
            <a:pPr algn="ctr"/>
            <a:r>
              <a:rPr lang="en-US" sz="2400" dirty="0">
                <a:latin typeface="+mn-lt"/>
              </a:rPr>
              <a:t>Awarded in FY 2022 </a:t>
            </a:r>
          </a:p>
        </p:txBody>
      </p:sp>
      <p:sp>
        <p:nvSpPr>
          <p:cNvPr id="16" name="TextBox 15"/>
          <p:cNvSpPr txBox="1"/>
          <p:nvPr/>
        </p:nvSpPr>
        <p:spPr>
          <a:xfrm>
            <a:off x="5624932" y="2383833"/>
            <a:ext cx="5638800" cy="830997"/>
          </a:xfrm>
          <a:prstGeom prst="rect">
            <a:avLst/>
          </a:prstGeom>
          <a:noFill/>
        </p:spPr>
        <p:txBody>
          <a:bodyPr wrap="square" rtlCol="0">
            <a:spAutoFit/>
          </a:bodyPr>
          <a:lstStyle/>
          <a:p>
            <a:r>
              <a:rPr lang="en-US" sz="2400" b="1" i="1" dirty="0">
                <a:solidFill>
                  <a:schemeClr val="accent1"/>
                </a:solidFill>
                <a:latin typeface="+mn-lt"/>
              </a:rPr>
              <a:t>No gap or overlap between end of Phase II and start of Phase IIA </a:t>
            </a:r>
          </a:p>
        </p:txBody>
      </p:sp>
      <p:cxnSp>
        <p:nvCxnSpPr>
          <p:cNvPr id="18" name="Straight Arrow Connector 17"/>
          <p:cNvCxnSpPr>
            <a:cxnSpLocks/>
          </p:cNvCxnSpPr>
          <p:nvPr/>
        </p:nvCxnSpPr>
        <p:spPr>
          <a:xfrm flipH="1">
            <a:off x="6088997" y="3265008"/>
            <a:ext cx="97492" cy="36892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person working on the computer&#10;&#10;Description automatically generated with low confidence">
            <a:extLst>
              <a:ext uri="{FF2B5EF4-FFF2-40B4-BE49-F238E27FC236}">
                <a16:creationId xmlns:a16="http://schemas.microsoft.com/office/drawing/2014/main" id="{545C260B-BF5B-6E6C-282F-34BEAE08C7FA}"/>
              </a:ext>
            </a:extLst>
          </p:cNvPr>
          <p:cNvPicPr>
            <a:picLocks noChangeAspect="1"/>
          </p:cNvPicPr>
          <p:nvPr/>
        </p:nvPicPr>
        <p:blipFill>
          <a:blip r:embed="rId2"/>
          <a:stretch>
            <a:fillRect/>
          </a:stretch>
        </p:blipFill>
        <p:spPr>
          <a:xfrm>
            <a:off x="8167843" y="0"/>
            <a:ext cx="4024157" cy="1810871"/>
          </a:xfrm>
          <a:prstGeom prst="rect">
            <a:avLst/>
          </a:prstGeom>
        </p:spPr>
      </p:pic>
    </p:spTree>
    <p:extLst>
      <p:ext uri="{BB962C8B-B14F-4D97-AF65-F5344CB8AC3E}">
        <p14:creationId xmlns:p14="http://schemas.microsoft.com/office/powerpoint/2010/main" val="200496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Motivation:  Phase IIB</a:t>
            </a:r>
          </a:p>
        </p:txBody>
      </p:sp>
      <p:sp>
        <p:nvSpPr>
          <p:cNvPr id="3" name="Content Placeholder 2"/>
          <p:cNvSpPr>
            <a:spLocks noGrp="1"/>
          </p:cNvSpPr>
          <p:nvPr>
            <p:ph idx="1"/>
          </p:nvPr>
        </p:nvSpPr>
        <p:spPr>
          <a:xfrm>
            <a:off x="703728" y="1690690"/>
            <a:ext cx="10840571" cy="3978275"/>
          </a:xfrm>
        </p:spPr>
        <p:txBody>
          <a:bodyPr>
            <a:normAutofit/>
          </a:bodyPr>
          <a:lstStyle/>
          <a:p>
            <a:r>
              <a:rPr lang="en-US" sz="2800" dirty="0"/>
              <a:t>After successfully completing an initial Phase II R&amp;D, </a:t>
            </a:r>
            <a:r>
              <a:rPr lang="en-US" sz="2800" i="1" dirty="0">
                <a:solidFill>
                  <a:schemeClr val="accent6">
                    <a:lumMod val="75000"/>
                  </a:schemeClr>
                </a:solidFill>
              </a:rPr>
              <a:t>some projects may require R&amp;D funding to transition an innovation towards commercialization  </a:t>
            </a:r>
          </a:p>
          <a:p>
            <a:r>
              <a:rPr lang="en-US" sz="2800" dirty="0"/>
              <a:t>DOE is utilizing Phase IIB to increase the number of positive commercialization outcomes resulting from Phase II awards</a:t>
            </a:r>
          </a:p>
          <a:p>
            <a:r>
              <a:rPr lang="en-US" sz="2800" dirty="0"/>
              <a:t>Phase IIB awards will start immediately after completing an initial Phase II </a:t>
            </a:r>
            <a:r>
              <a:rPr lang="en-US" sz="2800" b="1" i="1" dirty="0"/>
              <a:t>or</a:t>
            </a:r>
            <a:r>
              <a:rPr lang="en-US" sz="2800" dirty="0"/>
              <a:t> 1 year later </a:t>
            </a:r>
          </a:p>
        </p:txBody>
      </p:sp>
    </p:spTree>
    <p:extLst>
      <p:ext uri="{BB962C8B-B14F-4D97-AF65-F5344CB8AC3E}">
        <p14:creationId xmlns:p14="http://schemas.microsoft.com/office/powerpoint/2010/main" val="3425080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2">
            <a:extLst>
              <a:ext uri="{FF2B5EF4-FFF2-40B4-BE49-F238E27FC236}">
                <a16:creationId xmlns:a16="http://schemas.microsoft.com/office/drawing/2014/main" id="{A36DB67F-C98E-8544-C21C-11263621C33F}"/>
              </a:ext>
            </a:extLst>
          </p:cNvPr>
          <p:cNvGraphicFramePr>
            <a:graphicFrameLocks noGrp="1"/>
          </p:cNvGraphicFramePr>
          <p:nvPr>
            <p:extLst>
              <p:ext uri="{D42A27DB-BD31-4B8C-83A1-F6EECF244321}">
                <p14:modId xmlns:p14="http://schemas.microsoft.com/office/powerpoint/2010/main" val="160909876"/>
              </p:ext>
            </p:extLst>
          </p:nvPr>
        </p:nvGraphicFramePr>
        <p:xfrm>
          <a:off x="153159" y="1798354"/>
          <a:ext cx="11841618" cy="2632881"/>
        </p:xfrm>
        <a:graphic>
          <a:graphicData uri="http://schemas.openxmlformats.org/drawingml/2006/table">
            <a:tbl>
              <a:tblPr firstRow="1" bandRow="1">
                <a:tableStyleId>{2D5ABB26-0587-4C30-8999-92F81FD0307C}</a:tableStyleId>
              </a:tblPr>
              <a:tblGrid>
                <a:gridCol w="2079054">
                  <a:extLst>
                    <a:ext uri="{9D8B030D-6E8A-4147-A177-3AD203B41FA5}">
                      <a16:colId xmlns:a16="http://schemas.microsoft.com/office/drawing/2014/main" val="1761835457"/>
                    </a:ext>
                  </a:extLst>
                </a:gridCol>
                <a:gridCol w="2079812">
                  <a:extLst>
                    <a:ext uri="{9D8B030D-6E8A-4147-A177-3AD203B41FA5}">
                      <a16:colId xmlns:a16="http://schemas.microsoft.com/office/drawing/2014/main" val="75993198"/>
                    </a:ext>
                  </a:extLst>
                </a:gridCol>
                <a:gridCol w="3488029">
                  <a:extLst>
                    <a:ext uri="{9D8B030D-6E8A-4147-A177-3AD203B41FA5}">
                      <a16:colId xmlns:a16="http://schemas.microsoft.com/office/drawing/2014/main" val="2353457156"/>
                    </a:ext>
                  </a:extLst>
                </a:gridCol>
                <a:gridCol w="4194723">
                  <a:extLst>
                    <a:ext uri="{9D8B030D-6E8A-4147-A177-3AD203B41FA5}">
                      <a16:colId xmlns:a16="http://schemas.microsoft.com/office/drawing/2014/main" val="1297060405"/>
                    </a:ext>
                  </a:extLst>
                </a:gridCol>
              </a:tblGrid>
              <a:tr h="0">
                <a:tc>
                  <a:txBody>
                    <a:bodyPr/>
                    <a:lstStyle/>
                    <a:p>
                      <a:endParaRPr lang="en-US" sz="1800" dirty="0"/>
                    </a:p>
                  </a:txBody>
                  <a:tcPr/>
                </a:tc>
                <a:tc>
                  <a:txBody>
                    <a:bodyPr/>
                    <a:lstStyle/>
                    <a:p>
                      <a:r>
                        <a:rPr lang="en-US" sz="1800" dirty="0"/>
                        <a:t>Awarded in FY 2021</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             Awarded in FY 2022</a:t>
                      </a:r>
                    </a:p>
                  </a:txBody>
                  <a:tcPr/>
                </a:tc>
                <a:tc>
                  <a:txBody>
                    <a:bodyPr/>
                    <a:lstStyle/>
                    <a:p>
                      <a:r>
                        <a:rPr lang="en-US" sz="1800" b="1" dirty="0">
                          <a:solidFill>
                            <a:schemeClr val="accent6">
                              <a:lumMod val="75000"/>
                            </a:schemeClr>
                          </a:solidFill>
                        </a:rPr>
                        <a:t>Phase IIB application submitted in FY 2024</a:t>
                      </a:r>
                    </a:p>
                  </a:txBody>
                  <a:tcPr/>
                </a:tc>
                <a:extLst>
                  <a:ext uri="{0D108BD9-81ED-4DB2-BD59-A6C34878D82A}">
                    <a16:rowId xmlns:a16="http://schemas.microsoft.com/office/drawing/2014/main" val="2050072958"/>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2967151151"/>
                  </a:ext>
                </a:extLst>
              </a:tr>
              <a:tr h="370840">
                <a:tc>
                  <a:txBody>
                    <a:bodyPr/>
                    <a:lstStyle/>
                    <a:p>
                      <a:endParaRPr lang="en-US" sz="1800" dirty="0"/>
                    </a:p>
                  </a:txBody>
                  <a:tcPr/>
                </a:tc>
                <a:tc>
                  <a:txBody>
                    <a:bodyPr/>
                    <a:lstStyle/>
                    <a:p>
                      <a:r>
                        <a:rPr lang="en-US" sz="1800" dirty="0"/>
                        <a:t> 6 - 12 months</a:t>
                      </a:r>
                    </a:p>
                  </a:txBody>
                  <a:tcPr/>
                </a:tc>
                <a:tc>
                  <a:txBody>
                    <a:bodyPr/>
                    <a:lstStyle/>
                    <a:p>
                      <a:pPr algn="ctr"/>
                      <a:r>
                        <a:rPr lang="en-US" sz="1800" dirty="0"/>
                        <a:t>2 years</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rPr>
                        <a:t>Up to 2 years</a:t>
                      </a:r>
                    </a:p>
                  </a:txBody>
                  <a:tcPr/>
                </a:tc>
                <a:extLst>
                  <a:ext uri="{0D108BD9-81ED-4DB2-BD59-A6C34878D82A}">
                    <a16:rowId xmlns:a16="http://schemas.microsoft.com/office/drawing/2014/main" val="1316685541"/>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1675738152"/>
                  </a:ext>
                </a:extLst>
              </a:tr>
              <a:tr h="412921">
                <a:tc>
                  <a:txBody>
                    <a:bodyPr/>
                    <a:lstStyle/>
                    <a:p>
                      <a:r>
                        <a:rPr lang="en-US" sz="1800" dirty="0"/>
                        <a:t>Awarded in FY 2020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                  </a:t>
                      </a:r>
                    </a:p>
                  </a:txBody>
                  <a:tcPr/>
                </a:tc>
                <a:tc>
                  <a:txBody>
                    <a:bodyPr/>
                    <a:lstStyle/>
                    <a:p>
                      <a:endParaRPr lang="en-US" sz="1800"/>
                    </a:p>
                  </a:txBody>
                  <a:tcPr/>
                </a:tc>
                <a:tc>
                  <a:txBody>
                    <a:bodyPr/>
                    <a:lstStyle/>
                    <a:p>
                      <a:r>
                        <a:rPr lang="en-US" sz="1800" b="1" dirty="0">
                          <a:solidFill>
                            <a:schemeClr val="accent6">
                              <a:lumMod val="75000"/>
                            </a:schemeClr>
                          </a:solidFill>
                        </a:rPr>
                        <a:t>Phase IIB application submitted in FY 2024</a:t>
                      </a:r>
                    </a:p>
                  </a:txBody>
                  <a:tcPr/>
                </a:tc>
                <a:extLst>
                  <a:ext uri="{0D108BD9-81ED-4DB2-BD59-A6C34878D82A}">
                    <a16:rowId xmlns:a16="http://schemas.microsoft.com/office/drawing/2014/main" val="2367850037"/>
                  </a:ext>
                </a:extLst>
              </a:tr>
              <a:tr h="370840">
                <a:tc>
                  <a:txBody>
                    <a:bodyPr/>
                    <a:lstStyle/>
                    <a:p>
                      <a:endParaRPr lang="en-US" sz="1800" dirty="0"/>
                    </a:p>
                  </a:txBody>
                  <a:tcPr/>
                </a:tc>
                <a:tc>
                  <a:txBody>
                    <a:bodyPr/>
                    <a:lstStyle/>
                    <a:p>
                      <a:endParaRPr lang="en-US" sz="1800" dirty="0"/>
                    </a:p>
                  </a:txBody>
                  <a:tcPr/>
                </a:tc>
                <a:tc>
                  <a:txBody>
                    <a:bodyPr/>
                    <a:lstStyle/>
                    <a:p>
                      <a:endParaRPr lang="en-US" sz="180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2107690367"/>
                  </a:ext>
                </a:extLst>
              </a:tr>
              <a:tr h="370840">
                <a:tc>
                  <a:txBody>
                    <a:bodyPr/>
                    <a:lstStyle/>
                    <a:p>
                      <a:endParaRPr lang="en-US" sz="1800" dirty="0"/>
                    </a:p>
                  </a:txBody>
                  <a:tcPr/>
                </a:tc>
                <a:tc>
                  <a:txBody>
                    <a:bodyPr/>
                    <a:lstStyle/>
                    <a:p>
                      <a:pPr algn="ctr"/>
                      <a:endParaRPr lang="en-US" sz="1800" dirty="0"/>
                    </a:p>
                  </a:txBody>
                  <a:tcPr/>
                </a:tc>
                <a:tc>
                  <a:txBody>
                    <a:bodyPr/>
                    <a:lstStyle/>
                    <a:p>
                      <a:endParaRPr lang="en-US" sz="1800" dirty="0"/>
                    </a:p>
                  </a:txBody>
                  <a:tcPr/>
                </a:tc>
                <a:tc>
                  <a:txBody>
                    <a:bodyPr/>
                    <a:lstStyle/>
                    <a:p>
                      <a:pPr algn="ctr"/>
                      <a:endParaRPr lang="en-US" sz="1800" b="1" dirty="0">
                        <a:solidFill>
                          <a:schemeClr val="accent6">
                            <a:lumMod val="75000"/>
                          </a:schemeClr>
                        </a:solidFill>
                      </a:endParaRPr>
                    </a:p>
                  </a:txBody>
                  <a:tcPr/>
                </a:tc>
                <a:extLst>
                  <a:ext uri="{0D108BD9-81ED-4DB2-BD59-A6C34878D82A}">
                    <a16:rowId xmlns:a16="http://schemas.microsoft.com/office/drawing/2014/main" val="1203937294"/>
                  </a:ext>
                </a:extLst>
              </a:tr>
            </a:tbl>
          </a:graphicData>
        </a:graphic>
      </p:graphicFrame>
      <p:sp>
        <p:nvSpPr>
          <p:cNvPr id="2" name="Title 1"/>
          <p:cNvSpPr>
            <a:spLocks noGrp="1"/>
          </p:cNvSpPr>
          <p:nvPr>
            <p:ph type="title"/>
          </p:nvPr>
        </p:nvSpPr>
        <p:spPr>
          <a:xfrm>
            <a:off x="381000" y="249828"/>
            <a:ext cx="10515600" cy="1325563"/>
          </a:xfrm>
        </p:spPr>
        <p:txBody>
          <a:bodyPr/>
          <a:lstStyle/>
          <a:p>
            <a:r>
              <a:rPr lang="en-US" b="1" dirty="0">
                <a:solidFill>
                  <a:schemeClr val="accent6">
                    <a:lumMod val="75000"/>
                  </a:schemeClr>
                </a:solidFill>
              </a:rPr>
              <a:t>Phase IIB Timeline:  Two Options</a:t>
            </a:r>
          </a:p>
        </p:txBody>
      </p:sp>
      <p:sp>
        <p:nvSpPr>
          <p:cNvPr id="5" name="Rectangle 4"/>
          <p:cNvSpPr/>
          <p:nvPr/>
        </p:nvSpPr>
        <p:spPr>
          <a:xfrm>
            <a:off x="2305898" y="2115811"/>
            <a:ext cx="1514747" cy="45597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a:t>
            </a:r>
          </a:p>
        </p:txBody>
      </p:sp>
      <p:sp>
        <p:nvSpPr>
          <p:cNvPr id="6" name="Rectangle 5"/>
          <p:cNvSpPr/>
          <p:nvPr/>
        </p:nvSpPr>
        <p:spPr>
          <a:xfrm>
            <a:off x="4359655" y="2166687"/>
            <a:ext cx="3454765" cy="4025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a:t>
            </a:r>
          </a:p>
        </p:txBody>
      </p:sp>
      <p:sp>
        <p:nvSpPr>
          <p:cNvPr id="7" name="Rectangle 6"/>
          <p:cNvSpPr/>
          <p:nvPr/>
        </p:nvSpPr>
        <p:spPr>
          <a:xfrm>
            <a:off x="7814420" y="2166687"/>
            <a:ext cx="4180357" cy="4000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IIB</a:t>
            </a:r>
          </a:p>
        </p:txBody>
      </p:sp>
      <p:sp>
        <p:nvSpPr>
          <p:cNvPr id="11" name="Rectangle 10"/>
          <p:cNvSpPr/>
          <p:nvPr/>
        </p:nvSpPr>
        <p:spPr>
          <a:xfrm>
            <a:off x="7841025" y="3682713"/>
            <a:ext cx="4197816" cy="36933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IIB</a:t>
            </a:r>
          </a:p>
        </p:txBody>
      </p:sp>
      <p:sp>
        <p:nvSpPr>
          <p:cNvPr id="13" name="Rectangle 12"/>
          <p:cNvSpPr/>
          <p:nvPr/>
        </p:nvSpPr>
        <p:spPr>
          <a:xfrm>
            <a:off x="197223" y="3613665"/>
            <a:ext cx="1584419" cy="43838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a:t>
            </a:r>
          </a:p>
        </p:txBody>
      </p:sp>
      <p:sp>
        <p:nvSpPr>
          <p:cNvPr id="14" name="Rectangle 13"/>
          <p:cNvSpPr/>
          <p:nvPr/>
        </p:nvSpPr>
        <p:spPr>
          <a:xfrm>
            <a:off x="2277323" y="3682713"/>
            <a:ext cx="3702135" cy="369333"/>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a:t>
            </a:r>
          </a:p>
        </p:txBody>
      </p:sp>
      <p:cxnSp>
        <p:nvCxnSpPr>
          <p:cNvPr id="35" name="Straight Arrow Connector 34">
            <a:extLst>
              <a:ext uri="{FF2B5EF4-FFF2-40B4-BE49-F238E27FC236}">
                <a16:creationId xmlns:a16="http://schemas.microsoft.com/office/drawing/2014/main" id="{AAA3F5B2-7192-F56D-5A92-C615801F2834}"/>
              </a:ext>
            </a:extLst>
          </p:cNvPr>
          <p:cNvCxnSpPr>
            <a:cxnSpLocks/>
            <a:endCxn id="11" idx="1"/>
          </p:cNvCxnSpPr>
          <p:nvPr/>
        </p:nvCxnSpPr>
        <p:spPr>
          <a:xfrm>
            <a:off x="5979458" y="3854824"/>
            <a:ext cx="1861567" cy="12556"/>
          </a:xfrm>
          <a:prstGeom prst="straightConnector1">
            <a:avLst/>
          </a:prstGeom>
          <a:ln w="412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AC3E9D5-8A23-BE2D-881F-A10D393CDFF7}"/>
              </a:ext>
            </a:extLst>
          </p:cNvPr>
          <p:cNvSpPr txBox="1"/>
          <p:nvPr/>
        </p:nvSpPr>
        <p:spPr>
          <a:xfrm>
            <a:off x="6377619" y="3401271"/>
            <a:ext cx="1380565" cy="369332"/>
          </a:xfrm>
          <a:prstGeom prst="rect">
            <a:avLst/>
          </a:prstGeom>
          <a:solidFill>
            <a:schemeClr val="bg1"/>
          </a:solidFill>
          <a:ln>
            <a:solidFill>
              <a:schemeClr val="accent6">
                <a:lumMod val="75000"/>
              </a:schemeClr>
            </a:solidFill>
          </a:ln>
        </p:spPr>
        <p:txBody>
          <a:bodyPr wrap="square" rtlCol="0">
            <a:spAutoFit/>
          </a:bodyPr>
          <a:lstStyle/>
          <a:p>
            <a:r>
              <a:rPr lang="en-US" b="1" dirty="0">
                <a:solidFill>
                  <a:schemeClr val="accent6">
                    <a:lumMod val="75000"/>
                  </a:schemeClr>
                </a:solidFill>
              </a:rPr>
              <a:t>1 year gap</a:t>
            </a:r>
          </a:p>
        </p:txBody>
      </p:sp>
      <p:sp>
        <p:nvSpPr>
          <p:cNvPr id="40" name="TextBox 39">
            <a:extLst>
              <a:ext uri="{FF2B5EF4-FFF2-40B4-BE49-F238E27FC236}">
                <a16:creationId xmlns:a16="http://schemas.microsoft.com/office/drawing/2014/main" id="{8EB01B4E-ACF2-8E21-7BA3-561C9B3739B3}"/>
              </a:ext>
            </a:extLst>
          </p:cNvPr>
          <p:cNvSpPr txBox="1"/>
          <p:nvPr/>
        </p:nvSpPr>
        <p:spPr>
          <a:xfrm>
            <a:off x="7300600" y="2642959"/>
            <a:ext cx="1380565" cy="369332"/>
          </a:xfrm>
          <a:prstGeom prst="rect">
            <a:avLst/>
          </a:prstGeom>
          <a:solidFill>
            <a:schemeClr val="bg1"/>
          </a:solidFill>
          <a:ln>
            <a:solidFill>
              <a:schemeClr val="accent6">
                <a:lumMod val="75000"/>
              </a:schemeClr>
            </a:solidFill>
          </a:ln>
        </p:spPr>
        <p:txBody>
          <a:bodyPr wrap="square" rtlCol="0">
            <a:spAutoFit/>
          </a:bodyPr>
          <a:lstStyle/>
          <a:p>
            <a:r>
              <a:rPr lang="en-US" b="1" dirty="0">
                <a:solidFill>
                  <a:schemeClr val="accent6">
                    <a:lumMod val="75000"/>
                  </a:schemeClr>
                </a:solidFill>
              </a:rPr>
              <a:t>No gap</a:t>
            </a:r>
          </a:p>
        </p:txBody>
      </p:sp>
      <p:sp>
        <p:nvSpPr>
          <p:cNvPr id="41" name="Rectangle 40">
            <a:extLst>
              <a:ext uri="{FF2B5EF4-FFF2-40B4-BE49-F238E27FC236}">
                <a16:creationId xmlns:a16="http://schemas.microsoft.com/office/drawing/2014/main" id="{93759A62-0BAE-7749-DFF4-934793257C12}"/>
              </a:ext>
            </a:extLst>
          </p:cNvPr>
          <p:cNvSpPr/>
          <p:nvPr/>
        </p:nvSpPr>
        <p:spPr>
          <a:xfrm>
            <a:off x="197223" y="1611205"/>
            <a:ext cx="11841618" cy="1633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65D2F19-2991-0187-AF65-ECC8D595368C}"/>
              </a:ext>
            </a:extLst>
          </p:cNvPr>
          <p:cNvSpPr/>
          <p:nvPr/>
        </p:nvSpPr>
        <p:spPr>
          <a:xfrm>
            <a:off x="197223" y="3257709"/>
            <a:ext cx="11841618" cy="1633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B13955-303A-6923-F2CF-69BA8F3C1562}"/>
              </a:ext>
            </a:extLst>
          </p:cNvPr>
          <p:cNvSpPr txBox="1"/>
          <p:nvPr/>
        </p:nvSpPr>
        <p:spPr>
          <a:xfrm>
            <a:off x="197223" y="4026115"/>
            <a:ext cx="6097554" cy="369332"/>
          </a:xfrm>
          <a:prstGeom prst="rect">
            <a:avLst/>
          </a:prstGeom>
          <a:noFill/>
        </p:spPr>
        <p:txBody>
          <a:bodyPr wrap="square">
            <a:spAutoFit/>
          </a:bodyPr>
          <a:lstStyle/>
          <a:p>
            <a:r>
              <a:rPr lang="en-US" sz="1800" dirty="0"/>
              <a:t>6 – 12 months</a:t>
            </a:r>
          </a:p>
        </p:txBody>
      </p:sp>
      <p:sp>
        <p:nvSpPr>
          <p:cNvPr id="9" name="TextBox 8">
            <a:extLst>
              <a:ext uri="{FF2B5EF4-FFF2-40B4-BE49-F238E27FC236}">
                <a16:creationId xmlns:a16="http://schemas.microsoft.com/office/drawing/2014/main" id="{70F54A97-291D-BEF1-A9DC-918D711132E6}"/>
              </a:ext>
            </a:extLst>
          </p:cNvPr>
          <p:cNvSpPr txBox="1"/>
          <p:nvPr/>
        </p:nvSpPr>
        <p:spPr>
          <a:xfrm>
            <a:off x="3552825" y="4091596"/>
            <a:ext cx="6096000" cy="369332"/>
          </a:xfrm>
          <a:prstGeom prst="rect">
            <a:avLst/>
          </a:prstGeom>
          <a:noFill/>
        </p:spPr>
        <p:txBody>
          <a:bodyPr wrap="square">
            <a:spAutoFit/>
          </a:bodyPr>
          <a:lstStyle/>
          <a:p>
            <a:r>
              <a:rPr lang="en-US" sz="1800" dirty="0"/>
              <a:t> 2 years</a:t>
            </a:r>
            <a:endParaRPr lang="en-US" dirty="0"/>
          </a:p>
        </p:txBody>
      </p:sp>
      <p:sp>
        <p:nvSpPr>
          <p:cNvPr id="12" name="TextBox 11">
            <a:extLst>
              <a:ext uri="{FF2B5EF4-FFF2-40B4-BE49-F238E27FC236}">
                <a16:creationId xmlns:a16="http://schemas.microsoft.com/office/drawing/2014/main" id="{D356E4CA-4367-5727-0772-765BEE8A0A03}"/>
              </a:ext>
            </a:extLst>
          </p:cNvPr>
          <p:cNvSpPr txBox="1"/>
          <p:nvPr/>
        </p:nvSpPr>
        <p:spPr>
          <a:xfrm>
            <a:off x="6947267" y="4020280"/>
            <a:ext cx="6096000" cy="369332"/>
          </a:xfrm>
          <a:prstGeom prst="rect">
            <a:avLst/>
          </a:prstGeom>
          <a:noFill/>
        </p:spPr>
        <p:txBody>
          <a:bodyPr wrap="square">
            <a:spAutoFit/>
          </a:bodyPr>
          <a:lstStyle/>
          <a:p>
            <a:pPr algn="ctr"/>
            <a:r>
              <a:rPr lang="en-US" sz="1800" b="1" dirty="0">
                <a:solidFill>
                  <a:schemeClr val="accent6">
                    <a:lumMod val="75000"/>
                  </a:schemeClr>
                </a:solidFill>
              </a:rPr>
              <a:t>Up to 2 years</a:t>
            </a:r>
          </a:p>
        </p:txBody>
      </p:sp>
      <p:sp>
        <p:nvSpPr>
          <p:cNvPr id="16" name="TextBox 15">
            <a:extLst>
              <a:ext uri="{FF2B5EF4-FFF2-40B4-BE49-F238E27FC236}">
                <a16:creationId xmlns:a16="http://schemas.microsoft.com/office/drawing/2014/main" id="{1587D541-3710-29AB-3AA3-77E56555F313}"/>
              </a:ext>
            </a:extLst>
          </p:cNvPr>
          <p:cNvSpPr txBox="1"/>
          <p:nvPr/>
        </p:nvSpPr>
        <p:spPr>
          <a:xfrm>
            <a:off x="3128963" y="3262975"/>
            <a:ext cx="6519862" cy="3693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Awarded in FY 2021</a:t>
            </a:r>
          </a:p>
        </p:txBody>
      </p:sp>
    </p:spTree>
    <p:extLst>
      <p:ext uri="{BB962C8B-B14F-4D97-AF65-F5344CB8AC3E}">
        <p14:creationId xmlns:p14="http://schemas.microsoft.com/office/powerpoint/2010/main" val="331095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32" y="229103"/>
            <a:ext cx="10515600" cy="1325563"/>
          </a:xfrm>
        </p:spPr>
        <p:txBody>
          <a:bodyPr/>
          <a:lstStyle/>
          <a:p>
            <a:r>
              <a:rPr lang="en-US" b="1" dirty="0">
                <a:solidFill>
                  <a:schemeClr val="accent6">
                    <a:lumMod val="75000"/>
                  </a:schemeClr>
                </a:solidFill>
              </a:rPr>
              <a:t>Funding for Phase IIA &amp; IIB Awards</a:t>
            </a:r>
          </a:p>
        </p:txBody>
      </p:sp>
      <p:sp>
        <p:nvSpPr>
          <p:cNvPr id="3" name="Content Placeholder 2"/>
          <p:cNvSpPr>
            <a:spLocks noGrp="1"/>
          </p:cNvSpPr>
          <p:nvPr>
            <p:ph idx="1"/>
          </p:nvPr>
        </p:nvSpPr>
        <p:spPr>
          <a:xfrm>
            <a:off x="421105" y="1151859"/>
            <a:ext cx="11305674" cy="3978275"/>
          </a:xfrm>
        </p:spPr>
        <p:txBody>
          <a:bodyPr>
            <a:noAutofit/>
          </a:bodyPr>
          <a:lstStyle/>
          <a:p>
            <a:r>
              <a:rPr lang="en-US" dirty="0"/>
              <a:t>Maximum Award Amount and Duration</a:t>
            </a:r>
          </a:p>
          <a:p>
            <a:pPr lvl="1"/>
            <a:r>
              <a:rPr lang="en-US" sz="2400" i="0" dirty="0"/>
              <a:t>$1,100,000 up to 2 years  </a:t>
            </a:r>
            <a:r>
              <a:rPr lang="en-US" sz="2400" i="0" dirty="0">
                <a:solidFill>
                  <a:srgbClr val="00B050"/>
                </a:solidFill>
              </a:rPr>
              <a:t> </a:t>
            </a:r>
          </a:p>
          <a:p>
            <a:pPr lvl="1"/>
            <a:r>
              <a:rPr lang="en-US" sz="2400" i="0" dirty="0"/>
              <a:t>Award amounts and duration require justification</a:t>
            </a:r>
          </a:p>
          <a:p>
            <a:r>
              <a:rPr lang="en-US" dirty="0"/>
              <a:t>Available Funding</a:t>
            </a:r>
          </a:p>
          <a:p>
            <a:pPr lvl="1"/>
            <a:r>
              <a:rPr lang="en-US" sz="2400" i="0" dirty="0"/>
              <a:t>Is there separate funding for Phase IIA &amp; IIB awards? </a:t>
            </a:r>
          </a:p>
          <a:p>
            <a:pPr lvl="2"/>
            <a:r>
              <a:rPr lang="en-US" sz="2400" dirty="0"/>
              <a:t>NO, second Phase II award funding is obtained from DOE SBIR &amp; STTR allocations used to make Phase I and initial Phase II awards </a:t>
            </a:r>
          </a:p>
          <a:p>
            <a:r>
              <a:rPr lang="en-US" dirty="0"/>
              <a:t>Number of Awards</a:t>
            </a:r>
          </a:p>
          <a:p>
            <a:pPr lvl="1"/>
            <a:r>
              <a:rPr lang="en-US" sz="2400" i="0" dirty="0"/>
              <a:t>There is no target number of awards for Phase IIA or Phase IIB</a:t>
            </a:r>
          </a:p>
          <a:p>
            <a:pPr lvl="1"/>
            <a:r>
              <a:rPr lang="en-US" sz="2400" i="0" dirty="0"/>
              <a:t>The number will depend on the number and quality of applications received under the FOA</a:t>
            </a:r>
          </a:p>
        </p:txBody>
      </p:sp>
    </p:spTree>
    <p:extLst>
      <p:ext uri="{BB962C8B-B14F-4D97-AF65-F5344CB8AC3E}">
        <p14:creationId xmlns:p14="http://schemas.microsoft.com/office/powerpoint/2010/main" val="219389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3" y="147051"/>
            <a:ext cx="11373853" cy="780040"/>
          </a:xfrm>
        </p:spPr>
        <p:txBody>
          <a:bodyPr>
            <a:noAutofit/>
          </a:bodyPr>
          <a:lstStyle/>
          <a:p>
            <a:r>
              <a:rPr lang="en-US" sz="4000" b="1" dirty="0">
                <a:solidFill>
                  <a:schemeClr val="accent6">
                    <a:lumMod val="75000"/>
                  </a:schemeClr>
                </a:solidFill>
              </a:rPr>
              <a:t>FY 2024 Phase II Release 1 FOA, DE-FOA-0003184</a:t>
            </a:r>
            <a:br>
              <a:rPr lang="en-US" sz="4000" b="1" dirty="0">
                <a:solidFill>
                  <a:schemeClr val="accent6">
                    <a:lumMod val="75000"/>
                  </a:schemeClr>
                </a:solidFill>
              </a:rPr>
            </a:br>
            <a:r>
              <a:rPr lang="en-US" sz="4000" b="1" dirty="0">
                <a:solidFill>
                  <a:schemeClr val="accent6">
                    <a:lumMod val="75000"/>
                  </a:schemeClr>
                </a:solidFill>
              </a:rPr>
              <a:t>Phase IIA</a:t>
            </a:r>
          </a:p>
        </p:txBody>
      </p:sp>
      <p:sp>
        <p:nvSpPr>
          <p:cNvPr id="3" name="Content Placeholder 2"/>
          <p:cNvSpPr>
            <a:spLocks noGrp="1"/>
          </p:cNvSpPr>
          <p:nvPr>
            <p:ph idx="1"/>
          </p:nvPr>
        </p:nvSpPr>
        <p:spPr>
          <a:xfrm>
            <a:off x="107013" y="1294663"/>
            <a:ext cx="10972800" cy="4724400"/>
          </a:xfrm>
        </p:spPr>
        <p:txBody>
          <a:bodyPr>
            <a:normAutofit fontScale="70000" lnSpcReduction="20000"/>
          </a:bodyPr>
          <a:lstStyle/>
          <a:p>
            <a:r>
              <a:rPr lang="en-US" sz="2600" dirty="0"/>
              <a:t>Eligibility Criteria</a:t>
            </a:r>
          </a:p>
          <a:p>
            <a:pPr lvl="1">
              <a:spcAft>
                <a:spcPts val="600"/>
              </a:spcAft>
            </a:pPr>
            <a:r>
              <a:rPr lang="en-US" sz="2600" i="0" dirty="0"/>
              <a:t>DOE program managers have selected which topics and subtopics that received Phase II awards in FY 2022 that are eligible to apply </a:t>
            </a:r>
          </a:p>
          <a:p>
            <a:pPr lvl="1">
              <a:spcAft>
                <a:spcPts val="600"/>
              </a:spcAft>
            </a:pPr>
            <a:r>
              <a:rPr lang="en-US" sz="2600" i="0" dirty="0"/>
              <a:t>Eligible Phase II grantees or Fast-Track grantees must complete their Phase II grants (including No Cost Extensions) to be eligible to receive a Phase IIA grant</a:t>
            </a:r>
          </a:p>
          <a:p>
            <a:pPr marL="514350" lvl="1" indent="0">
              <a:buNone/>
            </a:pPr>
            <a:endParaRPr lang="en-US" sz="1800" dirty="0"/>
          </a:p>
          <a:p>
            <a:pPr lvl="1"/>
            <a:endParaRPr lang="en-US" sz="1800" dirty="0"/>
          </a:p>
          <a:p>
            <a:pPr lvl="1"/>
            <a:endParaRPr lang="en-US" sz="1800" dirty="0"/>
          </a:p>
          <a:p>
            <a:pPr marL="457200" lvl="1" indent="0">
              <a:buNone/>
            </a:pPr>
            <a:endParaRPr lang="en-US" sz="1800" dirty="0"/>
          </a:p>
          <a:p>
            <a:pPr marL="0" indent="0">
              <a:buNone/>
            </a:pPr>
            <a:endParaRPr lang="en-US" sz="2000" dirty="0"/>
          </a:p>
          <a:p>
            <a:pPr marL="0" indent="0">
              <a:buNone/>
            </a:pPr>
            <a:endParaRPr lang="en-US" sz="2000" dirty="0"/>
          </a:p>
          <a:p>
            <a:pPr marL="0" indent="0">
              <a:buNone/>
            </a:pPr>
            <a:r>
              <a:rPr lang="en-US" sz="1400" dirty="0"/>
              <a:t>	</a:t>
            </a:r>
          </a:p>
          <a:p>
            <a:pPr marL="0" indent="0">
              <a:buNone/>
            </a:pPr>
            <a:endParaRPr lang="en-US" sz="1400" dirty="0"/>
          </a:p>
          <a:p>
            <a:pPr marL="0" indent="0">
              <a:buNone/>
            </a:pPr>
            <a:endParaRPr lang="en-US" sz="1400" dirty="0"/>
          </a:p>
          <a:p>
            <a:pPr marL="0" indent="0">
              <a:buNone/>
            </a:pPr>
            <a:r>
              <a:rPr lang="en-US" sz="1400" dirty="0"/>
              <a:t>                  </a:t>
            </a:r>
          </a:p>
          <a:p>
            <a:pPr marL="0" indent="0">
              <a:buNone/>
            </a:pPr>
            <a:r>
              <a:rPr lang="en-US" sz="1700" dirty="0"/>
              <a:t>          </a:t>
            </a:r>
          </a:p>
          <a:p>
            <a:pPr marL="0" indent="0">
              <a:buNone/>
            </a:pPr>
            <a:endParaRPr lang="en-US" sz="1700" dirty="0"/>
          </a:p>
          <a:p>
            <a:pPr marL="0" indent="0">
              <a:buNone/>
            </a:pPr>
            <a:r>
              <a:rPr lang="en-US" sz="1700" dirty="0"/>
              <a:t> </a:t>
            </a:r>
            <a:r>
              <a:rPr lang="en-US" sz="2600" dirty="0"/>
              <a:t>DE-FOA-0002571 = FY 2022 SBIR/STTR Phase II Release 1 FOA</a:t>
            </a:r>
          </a:p>
          <a:p>
            <a:pPr marL="0" indent="0">
              <a:buNone/>
            </a:pPr>
            <a:r>
              <a:rPr lang="en-US" sz="1400" dirty="0"/>
              <a:t>	</a:t>
            </a:r>
            <a:endParaRPr lang="en-US" sz="1600" dirty="0"/>
          </a:p>
          <a:p>
            <a:pPr marL="457200" lvl="1" indent="0">
              <a:buNone/>
            </a:pPr>
            <a:endParaRPr lang="en-US" sz="1600" dirty="0"/>
          </a:p>
          <a:p>
            <a:pPr lvl="1"/>
            <a:endParaRPr lang="en-US" sz="1600" dirty="0"/>
          </a:p>
          <a:p>
            <a:pPr lvl="1"/>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468075947"/>
              </p:ext>
            </p:extLst>
          </p:nvPr>
        </p:nvGraphicFramePr>
        <p:xfrm>
          <a:off x="837475" y="2654434"/>
          <a:ext cx="9912928" cy="2753822"/>
        </p:xfrm>
        <a:graphic>
          <a:graphicData uri="http://schemas.openxmlformats.org/drawingml/2006/table">
            <a:tbl>
              <a:tblPr firstRow="1" firstCol="1" bandRow="1"/>
              <a:tblGrid>
                <a:gridCol w="3387868">
                  <a:extLst>
                    <a:ext uri="{9D8B030D-6E8A-4147-A177-3AD203B41FA5}">
                      <a16:colId xmlns:a16="http://schemas.microsoft.com/office/drawing/2014/main" val="20000"/>
                    </a:ext>
                  </a:extLst>
                </a:gridCol>
                <a:gridCol w="2874387">
                  <a:extLst>
                    <a:ext uri="{9D8B030D-6E8A-4147-A177-3AD203B41FA5}">
                      <a16:colId xmlns:a16="http://schemas.microsoft.com/office/drawing/2014/main" val="20001"/>
                    </a:ext>
                  </a:extLst>
                </a:gridCol>
                <a:gridCol w="3650673">
                  <a:extLst>
                    <a:ext uri="{9D8B030D-6E8A-4147-A177-3AD203B41FA5}">
                      <a16:colId xmlns:a16="http://schemas.microsoft.com/office/drawing/2014/main" val="20002"/>
                    </a:ext>
                  </a:extLst>
                </a:gridCol>
              </a:tblGrid>
              <a:tr h="440032">
                <a:tc>
                  <a:txBody>
                    <a:bodyPr/>
                    <a:lstStyle/>
                    <a:p>
                      <a:pPr algn="l"/>
                      <a:r>
                        <a:rPr lang="en-US" sz="1600" b="1" dirty="0">
                          <a:effectLst/>
                          <a:latin typeface="+mn-lt"/>
                        </a:rPr>
                        <a:t>Eligible FY 2022 Phase II FOA</a:t>
                      </a:r>
                      <a:endParaRPr lang="en-US" sz="16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r>
                        <a:rPr lang="en-US" sz="1600" b="1" dirty="0">
                          <a:effectLst/>
                          <a:latin typeface="+mn-lt"/>
                        </a:rPr>
                        <a:t>Eligible Topic(s)</a:t>
                      </a:r>
                      <a:endParaRPr lang="en-US" sz="16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r>
                        <a:rPr lang="en-US" sz="1600" b="1" dirty="0">
                          <a:effectLst/>
                          <a:latin typeface="+mn-lt"/>
                        </a:rPr>
                        <a:t>DOE SBIR/STTR Funding Program</a:t>
                      </a:r>
                      <a:endParaRPr lang="en-US" sz="16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276574">
                <a:tc rowSpan="2">
                  <a:txBody>
                    <a:bodyPr/>
                    <a:lstStyle/>
                    <a:p>
                      <a:pPr marL="0" marR="0" algn="l">
                        <a:spcBef>
                          <a:spcPts val="0"/>
                        </a:spcBef>
                        <a:spcAft>
                          <a:spcPts val="0"/>
                        </a:spcAft>
                      </a:pPr>
                      <a:r>
                        <a:rPr lang="en-US" sz="2000" dirty="0">
                          <a:effectLst/>
                          <a:latin typeface="+mn-lt"/>
                          <a:ea typeface="Times New Roman" panose="02020603050405020304" pitchFamily="18" charset="0"/>
                        </a:rPr>
                        <a:t>DE-FOA-0002571 </a:t>
                      </a:r>
                      <a:r>
                        <a:rPr lang="en-US" sz="2000" i="1" dirty="0">
                          <a:effectLst/>
                          <a:latin typeface="+mn-lt"/>
                          <a:ea typeface="Times New Roman" panose="02020603050405020304" pitchFamily="18" charset="0"/>
                        </a:rPr>
                        <a:t>(Phase I topics for C-49 can be found at DE-FOA-0002145. Phase I topics for C51 can be found at DE-FOA-0002359.)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pt-BR" sz="1800" dirty="0">
                          <a:effectLst/>
                          <a:latin typeface="+mn-lt"/>
                          <a:ea typeface="Times New Roman" panose="02020603050405020304" pitchFamily="18" charset="0"/>
                          <a:cs typeface="Times New Roman" panose="02020603050405020304" pitchFamily="18" charset="0"/>
                        </a:rPr>
                        <a:t>C49-15c, C51-12a, C51-14a, C51-17a, C51-20b, C51-21a, C51-22a, C51-24d, C51-28a, C51-28b</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dirty="0">
                          <a:solidFill>
                            <a:srgbClr val="000000"/>
                          </a:solidFill>
                          <a:effectLst/>
                          <a:latin typeface="+mn-lt"/>
                          <a:ea typeface="Times New Roman" panose="02020603050405020304" pitchFamily="18" charset="0"/>
                        </a:rPr>
                        <a:t>Basic Energy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3721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Times New Roman" panose="02020603050405020304" pitchFamily="18" charset="0"/>
                        </a:rPr>
                        <a:t>DE-FOA-0002571 </a:t>
                      </a:r>
                      <a:r>
                        <a:rPr lang="en-US" sz="1600" i="1" dirty="0">
                          <a:effectLst/>
                          <a:latin typeface="+mn-lt"/>
                          <a:ea typeface="Times New Roman" panose="02020603050405020304" pitchFamily="18" charset="0"/>
                        </a:rPr>
                        <a:t>(Phase I topics for C-49 can be found at DE-FOA-0002145. Phase I topics for C51 can be found at DE-FOA-0002359.)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C51-36d, C51-37b, C51-37c, C51-37f, C51-38b, C51-38c, C51-38d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800" dirty="0">
                          <a:solidFill>
                            <a:srgbClr val="000000"/>
                          </a:solidFill>
                          <a:effectLst/>
                          <a:latin typeface="+mn-lt"/>
                          <a:ea typeface="Times New Roman" panose="02020603050405020304" pitchFamily="18" charset="0"/>
                        </a:rPr>
                        <a:t>Nuclear Physics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82728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99" y="205322"/>
            <a:ext cx="10515600" cy="1325563"/>
          </a:xfrm>
        </p:spPr>
        <p:txBody>
          <a:bodyPr>
            <a:normAutofit/>
          </a:bodyPr>
          <a:lstStyle/>
          <a:p>
            <a:r>
              <a:rPr lang="en-US" sz="4000" b="1">
                <a:solidFill>
                  <a:schemeClr val="accent6">
                    <a:lumMod val="75000"/>
                  </a:schemeClr>
                </a:solidFill>
              </a:rPr>
              <a:t>FY 2024 </a:t>
            </a:r>
            <a:r>
              <a:rPr lang="en-US" sz="4000" b="1" dirty="0">
                <a:solidFill>
                  <a:schemeClr val="accent6">
                    <a:lumMod val="75000"/>
                  </a:schemeClr>
                </a:solidFill>
              </a:rPr>
              <a:t>Phase II </a:t>
            </a:r>
            <a:r>
              <a:rPr lang="en-US" sz="4000" b="1">
                <a:solidFill>
                  <a:schemeClr val="accent6">
                    <a:lumMod val="75000"/>
                  </a:schemeClr>
                </a:solidFill>
              </a:rPr>
              <a:t>Release 1 </a:t>
            </a:r>
            <a:r>
              <a:rPr lang="en-US" sz="4000" b="1" dirty="0">
                <a:solidFill>
                  <a:schemeClr val="accent6">
                    <a:lumMod val="75000"/>
                  </a:schemeClr>
                </a:solidFill>
              </a:rPr>
              <a:t>FOA</a:t>
            </a:r>
            <a:r>
              <a:rPr lang="en-US" sz="4000" b="1">
                <a:solidFill>
                  <a:schemeClr val="accent6">
                    <a:lumMod val="75000"/>
                  </a:schemeClr>
                </a:solidFill>
              </a:rPr>
              <a:t>, DE-FOA-0003184</a:t>
            </a:r>
            <a:br>
              <a:rPr lang="en-US" sz="4000" b="1" dirty="0">
                <a:solidFill>
                  <a:schemeClr val="accent6">
                    <a:lumMod val="75000"/>
                  </a:schemeClr>
                </a:solidFill>
              </a:rPr>
            </a:br>
            <a:r>
              <a:rPr lang="en-US" sz="4000" b="1" dirty="0">
                <a:solidFill>
                  <a:schemeClr val="accent6">
                    <a:lumMod val="75000"/>
                  </a:schemeClr>
                </a:solidFill>
              </a:rPr>
              <a:t>Phase IIA</a:t>
            </a:r>
          </a:p>
        </p:txBody>
      </p:sp>
      <p:sp>
        <p:nvSpPr>
          <p:cNvPr id="3" name="Content Placeholder 2"/>
          <p:cNvSpPr>
            <a:spLocks noGrp="1"/>
          </p:cNvSpPr>
          <p:nvPr>
            <p:ph idx="1"/>
          </p:nvPr>
        </p:nvSpPr>
        <p:spPr>
          <a:xfrm>
            <a:off x="210199" y="1600200"/>
            <a:ext cx="6845357" cy="3683000"/>
          </a:xfrm>
        </p:spPr>
        <p:txBody>
          <a:bodyPr>
            <a:normAutofit fontScale="92500" lnSpcReduction="20000"/>
          </a:bodyPr>
          <a:lstStyle/>
          <a:p>
            <a:pPr lvl="0"/>
            <a:r>
              <a:rPr lang="en-US" sz="2800" dirty="0"/>
              <a:t>Review Criteria</a:t>
            </a:r>
          </a:p>
          <a:p>
            <a:pPr lvl="1"/>
            <a:r>
              <a:rPr lang="en-US" sz="2800" i="0" dirty="0"/>
              <a:t>The review criteria for Phase IIA is largely identical to that for </a:t>
            </a:r>
            <a:r>
              <a:rPr lang="en-US" sz="2800" i="0" u="sng" dirty="0"/>
              <a:t>initial</a:t>
            </a:r>
            <a:r>
              <a:rPr lang="en-US" sz="2800" i="0" dirty="0"/>
              <a:t> Phase II with the following difference:   </a:t>
            </a:r>
          </a:p>
          <a:p>
            <a:pPr lvl="2"/>
            <a:r>
              <a:rPr lang="en-US" sz="2800" dirty="0"/>
              <a:t>Phase IIA:   Phase I &amp; II project performance is reviewed </a:t>
            </a:r>
          </a:p>
          <a:p>
            <a:pPr lvl="2"/>
            <a:r>
              <a:rPr lang="en-US" sz="2800" dirty="0"/>
              <a:t>Initial Phase II:  Only Phase I project performance is reviewed</a:t>
            </a:r>
          </a:p>
          <a:p>
            <a:pPr lvl="1"/>
            <a:r>
              <a:rPr kumimoji="0" lang="en-US" sz="2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The first three review criteria are equally weighted and of greater weight than the fourth criterion</a:t>
            </a:r>
          </a:p>
          <a:p>
            <a:pPr lvl="1"/>
            <a:endParaRPr lang="en-US" sz="2800" dirty="0"/>
          </a:p>
        </p:txBody>
      </p:sp>
      <p:pic>
        <p:nvPicPr>
          <p:cNvPr id="6" name="Picture 5">
            <a:extLst>
              <a:ext uri="{FF2B5EF4-FFF2-40B4-BE49-F238E27FC236}">
                <a16:creationId xmlns:a16="http://schemas.microsoft.com/office/drawing/2014/main" id="{B7E4308D-67AC-72DD-D863-12CD0C3617BE}"/>
              </a:ext>
            </a:extLst>
          </p:cNvPr>
          <p:cNvPicPr>
            <a:picLocks noChangeAspect="1"/>
          </p:cNvPicPr>
          <p:nvPr/>
        </p:nvPicPr>
        <p:blipFill>
          <a:blip r:embed="rId2"/>
          <a:stretch>
            <a:fillRect/>
          </a:stretch>
        </p:blipFill>
        <p:spPr>
          <a:xfrm>
            <a:off x="7004756" y="985837"/>
            <a:ext cx="5019675" cy="4886325"/>
          </a:xfrm>
          <a:prstGeom prst="rect">
            <a:avLst/>
          </a:prstGeom>
        </p:spPr>
      </p:pic>
    </p:spTree>
    <p:extLst>
      <p:ext uri="{BB962C8B-B14F-4D97-AF65-F5344CB8AC3E}">
        <p14:creationId xmlns:p14="http://schemas.microsoft.com/office/powerpoint/2010/main" val="294392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 y="71197"/>
            <a:ext cx="10972800" cy="1331575"/>
          </a:xfrm>
        </p:spPr>
        <p:txBody>
          <a:bodyPr/>
          <a:lstStyle/>
          <a:p>
            <a:r>
              <a:rPr lang="en-US" sz="4000" b="1" dirty="0">
                <a:solidFill>
                  <a:schemeClr val="accent6">
                    <a:lumMod val="75000"/>
                  </a:schemeClr>
                </a:solidFill>
              </a:rPr>
              <a:t>FY 2024 Phase II Release 1, DE-FOA-0003184</a:t>
            </a:r>
            <a:br>
              <a:rPr lang="en-US" sz="4000" b="1" dirty="0">
                <a:solidFill>
                  <a:schemeClr val="accent6">
                    <a:lumMod val="75000"/>
                  </a:schemeClr>
                </a:solidFill>
              </a:rPr>
            </a:br>
            <a:r>
              <a:rPr lang="en-US" sz="4000" b="1" dirty="0">
                <a:solidFill>
                  <a:schemeClr val="accent6">
                    <a:lumMod val="75000"/>
                  </a:schemeClr>
                </a:solidFill>
              </a:rPr>
              <a:t>Phase IIB</a:t>
            </a:r>
            <a:br>
              <a:rPr lang="en-US" sz="4000" b="1" dirty="0">
                <a:solidFill>
                  <a:schemeClr val="accent6">
                    <a:lumMod val="75000"/>
                  </a:schemeClr>
                </a:solidFill>
              </a:rPr>
            </a:br>
            <a:br>
              <a:rPr lang="en-US" sz="4000" b="1" dirty="0">
                <a:solidFill>
                  <a:schemeClr val="accent6">
                    <a:lumMod val="75000"/>
                  </a:schemeClr>
                </a:solidFill>
              </a:rPr>
            </a:br>
            <a:endParaRPr lang="en-US" sz="4000" b="1" dirty="0">
              <a:solidFill>
                <a:schemeClr val="accent6">
                  <a:lumMod val="75000"/>
                </a:schemeClr>
              </a:solidFill>
            </a:endParaRPr>
          </a:p>
        </p:txBody>
      </p:sp>
      <p:sp>
        <p:nvSpPr>
          <p:cNvPr id="3" name="Content Placeholder 2"/>
          <p:cNvSpPr>
            <a:spLocks noGrp="1"/>
          </p:cNvSpPr>
          <p:nvPr>
            <p:ph idx="1"/>
          </p:nvPr>
        </p:nvSpPr>
        <p:spPr>
          <a:xfrm>
            <a:off x="122663" y="1402772"/>
            <a:ext cx="11946674" cy="4811415"/>
          </a:xfrm>
        </p:spPr>
        <p:txBody>
          <a:bodyPr>
            <a:normAutofit fontScale="62500" lnSpcReduction="20000"/>
          </a:bodyPr>
          <a:lstStyle/>
          <a:p>
            <a:r>
              <a:rPr lang="en-US" sz="2900" dirty="0"/>
              <a:t>Eligibility Criteria</a:t>
            </a:r>
          </a:p>
          <a:p>
            <a:pPr lvl="1"/>
            <a:r>
              <a:rPr lang="en-US" sz="2900" i="0" dirty="0"/>
              <a:t>Only grantees from the following </a:t>
            </a:r>
            <a:r>
              <a:rPr lang="en-US" sz="2900" b="1" i="0" dirty="0"/>
              <a:t>FY 2021 and FY 2022 </a:t>
            </a:r>
            <a:r>
              <a:rPr lang="en-US" sz="2900" i="0" dirty="0"/>
              <a:t>SBIR/STTR Phase II FOAs </a:t>
            </a:r>
            <a:r>
              <a:rPr lang="en-US" sz="2900" b="1" i="0" dirty="0"/>
              <a:t>AND</a:t>
            </a:r>
            <a:r>
              <a:rPr lang="en-US" sz="2900" i="0" dirty="0"/>
              <a:t> topics may apply for Phase IIB awards</a:t>
            </a:r>
          </a:p>
          <a:p>
            <a:pPr lvl="1"/>
            <a:endParaRPr lang="en-US" sz="2900" i="0" dirty="0"/>
          </a:p>
          <a:p>
            <a:pPr lvl="1"/>
            <a:endParaRPr lang="en-US" sz="2600" i="0" dirty="0"/>
          </a:p>
          <a:p>
            <a:pPr lvl="1"/>
            <a:endParaRPr lang="en-US" sz="2600" i="0" dirty="0"/>
          </a:p>
          <a:p>
            <a:pPr lvl="1"/>
            <a:endParaRPr lang="en-US" i="0" dirty="0"/>
          </a:p>
          <a:p>
            <a:pPr lvl="1"/>
            <a:endParaRPr lang="en-US" i="0"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marL="0" indent="0">
              <a:buNone/>
            </a:pPr>
            <a:r>
              <a:rPr lang="en-US" sz="1400" dirty="0"/>
              <a:t>            </a:t>
            </a:r>
          </a:p>
          <a:p>
            <a:pPr marL="0" indent="0">
              <a:buNone/>
            </a:pPr>
            <a:r>
              <a:rPr lang="en-US" sz="1400" dirty="0">
                <a:solidFill>
                  <a:schemeClr val="tx1"/>
                </a:solidFill>
              </a:rPr>
              <a:t>         </a:t>
            </a:r>
          </a:p>
          <a:p>
            <a:pPr marL="0" indent="0">
              <a:buNone/>
            </a:pPr>
            <a:r>
              <a:rPr lang="en-US" sz="1400" dirty="0">
                <a:solidFill>
                  <a:schemeClr val="tx1"/>
                </a:solidFill>
              </a:rPr>
              <a:t>  </a:t>
            </a:r>
          </a:p>
          <a:p>
            <a:pPr marL="0" indent="0">
              <a:buNone/>
            </a:pPr>
            <a:r>
              <a:rPr lang="en-US" sz="1400" dirty="0">
                <a:solidFill>
                  <a:schemeClr val="tx1"/>
                </a:solidFill>
              </a:rPr>
              <a:t>  </a:t>
            </a:r>
          </a:p>
          <a:p>
            <a:pPr marL="0" indent="0">
              <a:buNone/>
            </a:pPr>
            <a:r>
              <a:rPr lang="en-US" sz="3300" dirty="0"/>
              <a:t>DE-FOA-0002380 = FY 2021 SBIR/STTR Phase II Release 1 FOA</a:t>
            </a:r>
          </a:p>
          <a:p>
            <a:pPr marL="0" indent="0">
              <a:buNone/>
            </a:pPr>
            <a:r>
              <a:rPr lang="en-US" sz="1400" dirty="0"/>
              <a:t>	</a:t>
            </a:r>
            <a:endParaRPr lang="en-US" dirty="0"/>
          </a:p>
          <a:p>
            <a:pPr lvl="1"/>
            <a:endParaRPr lang="en-US" dirty="0"/>
          </a:p>
          <a:p>
            <a:pPr lvl="1"/>
            <a:endParaRPr lang="en-US" dirty="0"/>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35685916"/>
              </p:ext>
            </p:extLst>
          </p:nvPr>
        </p:nvGraphicFramePr>
        <p:xfrm>
          <a:off x="336888" y="2237513"/>
          <a:ext cx="11345039" cy="3213553"/>
        </p:xfrm>
        <a:graphic>
          <a:graphicData uri="http://schemas.openxmlformats.org/drawingml/2006/table">
            <a:tbl>
              <a:tblPr firstRow="1" firstCol="1" bandRow="1"/>
              <a:tblGrid>
                <a:gridCol w="3354849">
                  <a:extLst>
                    <a:ext uri="{9D8B030D-6E8A-4147-A177-3AD203B41FA5}">
                      <a16:colId xmlns:a16="http://schemas.microsoft.com/office/drawing/2014/main" val="20000"/>
                    </a:ext>
                  </a:extLst>
                </a:gridCol>
                <a:gridCol w="4556524">
                  <a:extLst>
                    <a:ext uri="{9D8B030D-6E8A-4147-A177-3AD203B41FA5}">
                      <a16:colId xmlns:a16="http://schemas.microsoft.com/office/drawing/2014/main" val="20001"/>
                    </a:ext>
                  </a:extLst>
                </a:gridCol>
                <a:gridCol w="3433666">
                  <a:extLst>
                    <a:ext uri="{9D8B030D-6E8A-4147-A177-3AD203B41FA5}">
                      <a16:colId xmlns:a16="http://schemas.microsoft.com/office/drawing/2014/main" val="20002"/>
                    </a:ext>
                  </a:extLst>
                </a:gridCol>
              </a:tblGrid>
              <a:tr h="271155">
                <a:tc>
                  <a:txBody>
                    <a:bodyPr/>
                    <a:lstStyle/>
                    <a:p>
                      <a:r>
                        <a:rPr lang="en-US" sz="1400" b="1" dirty="0">
                          <a:effectLst/>
                          <a:latin typeface="+mn-lt"/>
                        </a:rPr>
                        <a:t>Eligible FY 2021 Phase II FOA</a:t>
                      </a:r>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400" b="1" dirty="0">
                          <a:effectLst/>
                          <a:latin typeface="+mn-lt"/>
                        </a:rPr>
                        <a:t>Eligible Topic(s)</a:t>
                      </a:r>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400" b="1" dirty="0">
                          <a:effectLst/>
                          <a:latin typeface="+mn-lt"/>
                        </a:rPr>
                        <a:t>DOE SBIR/STTR Funding Program</a:t>
                      </a:r>
                      <a:endParaRPr lang="en-US" sz="1400" dirty="0">
                        <a:effectLst/>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3919">
                <a:tc rowSpan="4">
                  <a:txBody>
                    <a:bodyPr/>
                    <a:lstStyle/>
                    <a:p>
                      <a:pPr algn="l"/>
                      <a:r>
                        <a:rPr lang="en-US" sz="2000" dirty="0">
                          <a:effectLst/>
                          <a:latin typeface="+mn-lt"/>
                        </a:rPr>
                        <a:t>DE-FOA-0002380 (Phase I topics can be found at DE-FOA-0002145)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dirty="0">
                          <a:effectLst/>
                          <a:latin typeface="+mn-lt"/>
                        </a:rPr>
                        <a:t>C49-01a, C49-02a, C49-02b, C49-04a, C49-05b, C49-06a, C49-07a, C49-07b, C49-08c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dirty="0">
                          <a:effectLst/>
                          <a:latin typeface="+mn-lt"/>
                        </a:rPr>
                        <a:t>Advanced Scientific Computing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78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dirty="0">
                          <a:effectLst/>
                          <a:latin typeface="+mn-lt"/>
                        </a:rPr>
                        <a:t>C49-09a, C49-09b, C49-10a, C49-11a, C49-12a, C49-13a, C49-15a, C49-15b, C49-15d, C49-16a, C49-18a, C49-18b, C49-18c, C49-19a, C49-19b, C49-22a, C49-22c, C49-23c, C49-24c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dirty="0">
                          <a:effectLst/>
                          <a:latin typeface="+mn-lt"/>
                        </a:rPr>
                        <a:t>Basic Energy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070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dirty="0">
                          <a:effectLst/>
                          <a:latin typeface="+mn-lt"/>
                        </a:rPr>
                        <a:t>C49-26a, C49-26b, C49-27a, C49-27b, C49-29a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dirty="0">
                          <a:effectLst/>
                          <a:latin typeface="+mn-lt"/>
                        </a:rPr>
                        <a:t>Biological and Environmental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478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dirty="0">
                          <a:effectLst/>
                          <a:latin typeface="+mn-lt"/>
                        </a:rPr>
                        <a:t>C49-32a, C49-32b, C49-32c, C49-33a, C49-33c, C49-34a, C49-34b, C49-34c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dirty="0">
                          <a:effectLst/>
                          <a:latin typeface="+mn-lt"/>
                        </a:rPr>
                        <a:t>Nuclear Physics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1606639"/>
                  </a:ext>
                </a:extLst>
              </a:tr>
            </a:tbl>
          </a:graphicData>
        </a:graphic>
      </p:graphicFrame>
    </p:spTree>
    <p:extLst>
      <p:ext uri="{BB962C8B-B14F-4D97-AF65-F5344CB8AC3E}">
        <p14:creationId xmlns:p14="http://schemas.microsoft.com/office/powerpoint/2010/main" val="2389397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35" y="206759"/>
            <a:ext cx="11084859" cy="1325563"/>
          </a:xfrm>
        </p:spPr>
        <p:txBody>
          <a:bodyPr>
            <a:normAutofit/>
          </a:bodyPr>
          <a:lstStyle/>
          <a:p>
            <a:r>
              <a:rPr lang="en-US" sz="4000" b="1" dirty="0">
                <a:solidFill>
                  <a:schemeClr val="accent6">
                    <a:lumMod val="75000"/>
                  </a:schemeClr>
                </a:solidFill>
              </a:rPr>
              <a:t>FY 2024 Phase II Release 1, DE-FOA-0003184</a:t>
            </a:r>
            <a:br>
              <a:rPr lang="en-US" sz="4000" b="1" dirty="0">
                <a:solidFill>
                  <a:schemeClr val="accent6">
                    <a:lumMod val="75000"/>
                  </a:schemeClr>
                </a:solidFill>
              </a:rPr>
            </a:br>
            <a:r>
              <a:rPr lang="en-US" sz="4000" b="1" dirty="0">
                <a:solidFill>
                  <a:schemeClr val="accent6">
                    <a:lumMod val="75000"/>
                  </a:schemeClr>
                </a:solidFill>
              </a:rPr>
              <a:t>Phase IIB, Continued</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706986532"/>
              </p:ext>
            </p:extLst>
          </p:nvPr>
        </p:nvGraphicFramePr>
        <p:xfrm>
          <a:off x="143435" y="1397508"/>
          <a:ext cx="11837071" cy="3880259"/>
        </p:xfrm>
        <a:graphic>
          <a:graphicData uri="http://schemas.openxmlformats.org/drawingml/2006/table">
            <a:tbl>
              <a:tblPr firstRow="1" bandRow="1">
                <a:tableStyleId>{7E9639D4-E3E2-4D34-9284-5A2195B3D0D7}</a:tableStyleId>
              </a:tblPr>
              <a:tblGrid>
                <a:gridCol w="3652558">
                  <a:extLst>
                    <a:ext uri="{9D8B030D-6E8A-4147-A177-3AD203B41FA5}">
                      <a16:colId xmlns:a16="http://schemas.microsoft.com/office/drawing/2014/main" val="20000"/>
                    </a:ext>
                  </a:extLst>
                </a:gridCol>
                <a:gridCol w="4340301">
                  <a:extLst>
                    <a:ext uri="{9D8B030D-6E8A-4147-A177-3AD203B41FA5}">
                      <a16:colId xmlns:a16="http://schemas.microsoft.com/office/drawing/2014/main" val="20001"/>
                    </a:ext>
                  </a:extLst>
                </a:gridCol>
                <a:gridCol w="3844212">
                  <a:extLst>
                    <a:ext uri="{9D8B030D-6E8A-4147-A177-3AD203B41FA5}">
                      <a16:colId xmlns:a16="http://schemas.microsoft.com/office/drawing/2014/main" val="20002"/>
                    </a:ext>
                  </a:extLst>
                </a:gridCol>
              </a:tblGrid>
              <a:tr h="344579">
                <a:tc>
                  <a:txBody>
                    <a:bodyPr/>
                    <a:lstStyle/>
                    <a:p>
                      <a:r>
                        <a:rPr lang="en-US" sz="1400" dirty="0">
                          <a:solidFill>
                            <a:sysClr val="windowText" lastClr="000000"/>
                          </a:solidFill>
                          <a:latin typeface="+mn-lt"/>
                        </a:rPr>
                        <a:t>Eligible FY 2022 Phase II FOA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solidFill>
                            <a:sysClr val="windowText" lastClr="000000"/>
                          </a:solidFill>
                          <a:latin typeface="+mn-lt"/>
                        </a:rPr>
                        <a:t>Eligible Topic(s)</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solidFill>
                            <a:schemeClr val="tx1"/>
                          </a:solidFill>
                          <a:latin typeface="+mn-lt"/>
                        </a:rPr>
                        <a:t>DOE SBIR/STTR Funding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44579">
                <a:tc rowSpan="4">
                  <a:txBody>
                    <a:bodyPr/>
                    <a:lstStyle/>
                    <a:p>
                      <a:r>
                        <a:rPr lang="en-US" sz="2000" dirty="0">
                          <a:latin typeface="+mn-lt"/>
                        </a:rPr>
                        <a:t>DE-FOA-0002571 (Phase I topics for C-49 can be found at DE-FOA-0002145. Phase I topics for C51 can be found at DE-FOA-0002359.)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600" dirty="0">
                          <a:latin typeface="+mn-lt"/>
                        </a:rPr>
                        <a:t>C49-04a, C49-08a, C51-01a, C51-02a, C51-03a, C51-04a, C51-04b, C51-05a, C51-05b, C51-06a, C51-07b, C51-07c, C51-08b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Advanced Scientific Computing Research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457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600" dirty="0">
                          <a:latin typeface="+mn-lt"/>
                        </a:rPr>
                        <a:t>C49-15c, C49-19b, C51-09a, C51-11a, C51-12a, C51-13a, C51-14a, C51-15a, C51-16a, C51-16c, C51-17a, C51-19a, C51-19b, C51-20a, C51-20b, C51-20e, C51-21a, C51-21b, C51-22a, C51-24d, C51-26a, C51-28a, C51-28b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Basic Energy Sciences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457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600" dirty="0">
                          <a:latin typeface="+mn-lt"/>
                        </a:rPr>
                        <a:t>C49-26a, C49-28a, C51-29a, C51-30a, C51-30b, C51-32a, C51-33a, C51-34a, C51-34b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Biological and Environmental Research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754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t-BR" sz="1600" dirty="0">
                          <a:latin typeface="+mn-lt"/>
                        </a:rPr>
                        <a:t>C49-33a, C51-35a, C51-36d, C51-37a, C51-37b, C51-37c, C51-37f, C51-37g, C51-38b, C51-38c, C51-38d </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latin typeface="+mn-lt"/>
                        </a:rPr>
                        <a:t>Nuclear Physics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591718"/>
                  </a:ext>
                </a:extLst>
              </a:tr>
            </a:tbl>
          </a:graphicData>
        </a:graphic>
      </p:graphicFrame>
      <p:sp>
        <p:nvSpPr>
          <p:cNvPr id="5" name="Rectangle 4"/>
          <p:cNvSpPr/>
          <p:nvPr/>
        </p:nvSpPr>
        <p:spPr>
          <a:xfrm>
            <a:off x="0" y="5442463"/>
            <a:ext cx="7287208" cy="800219"/>
          </a:xfrm>
          <a:prstGeom prst="rect">
            <a:avLst/>
          </a:prstGeom>
        </p:spPr>
        <p:txBody>
          <a:bodyPr wrap="square">
            <a:spAutoFit/>
          </a:bodyPr>
          <a:lstStyle/>
          <a:p>
            <a:r>
              <a:rPr lang="en-US" dirty="0">
                <a:latin typeface="+mj-lt"/>
              </a:rPr>
              <a:t>       </a:t>
            </a:r>
            <a:r>
              <a:rPr lang="en-US" dirty="0">
                <a:solidFill>
                  <a:schemeClr val="tx1">
                    <a:lumMod val="65000"/>
                    <a:lumOff val="35000"/>
                  </a:schemeClr>
                </a:solidFill>
              </a:rPr>
              <a:t>DE-FOA-0002571 = FY 2022 SBIR/STTR Phase II Release 1 FOA</a:t>
            </a:r>
          </a:p>
          <a:p>
            <a:r>
              <a:rPr lang="en-US" sz="1400" strike="noStrike" dirty="0">
                <a:solidFill>
                  <a:schemeClr val="tx1">
                    <a:lumMod val="65000"/>
                    <a:lumOff val="35000"/>
                  </a:schemeClr>
                </a:solidFill>
                <a:effectLst/>
              </a:rPr>
              <a:t>       </a:t>
            </a:r>
            <a:endParaRPr lang="en-US" sz="1400" dirty="0">
              <a:latin typeface="Calibri" panose="020F0502020204030204" pitchFamily="34" charset="0"/>
            </a:endParaRPr>
          </a:p>
          <a:p>
            <a:r>
              <a:rPr lang="en-US" sz="1400" dirty="0">
                <a:latin typeface="+mj-lt"/>
              </a:rPr>
              <a:t>	</a:t>
            </a:r>
            <a:r>
              <a:rPr lang="en-US" sz="1400" dirty="0">
                <a:highlight>
                  <a:srgbClr val="FFFF00"/>
                </a:highlight>
                <a:latin typeface="+mj-lt"/>
              </a:rPr>
              <a:t>	</a:t>
            </a:r>
          </a:p>
        </p:txBody>
      </p:sp>
    </p:spTree>
    <p:extLst>
      <p:ext uri="{BB962C8B-B14F-4D97-AF65-F5344CB8AC3E}">
        <p14:creationId xmlns:p14="http://schemas.microsoft.com/office/powerpoint/2010/main" val="118665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414"/>
            <a:ext cx="10515600" cy="1325563"/>
          </a:xfrm>
        </p:spPr>
        <p:txBody>
          <a:bodyPr/>
          <a:lstStyle/>
          <a:p>
            <a:r>
              <a:rPr lang="en-US" b="1" dirty="0">
                <a:solidFill>
                  <a:schemeClr val="accent6">
                    <a:lumMod val="75000"/>
                  </a:schemeClr>
                </a:solidFill>
              </a:rPr>
              <a:t>Webinar Outline</a:t>
            </a:r>
          </a:p>
        </p:txBody>
      </p:sp>
      <p:sp>
        <p:nvSpPr>
          <p:cNvPr id="3" name="Content Placeholder 2"/>
          <p:cNvSpPr>
            <a:spLocks noGrp="1"/>
          </p:cNvSpPr>
          <p:nvPr>
            <p:ph idx="1"/>
          </p:nvPr>
        </p:nvSpPr>
        <p:spPr>
          <a:xfrm>
            <a:off x="648730" y="1439862"/>
            <a:ext cx="10515600" cy="3978275"/>
          </a:xfrm>
        </p:spPr>
        <p:txBody>
          <a:bodyPr/>
          <a:lstStyle/>
          <a:p>
            <a:r>
              <a:rPr lang="en-US" dirty="0"/>
              <a:t>What’s New for Phase II Applications</a:t>
            </a:r>
          </a:p>
          <a:p>
            <a:r>
              <a:rPr lang="en-US" dirty="0"/>
              <a:t>Second Phase II:  Phase IIA &amp; IIB</a:t>
            </a:r>
          </a:p>
          <a:p>
            <a:pPr lvl="1"/>
            <a:r>
              <a:rPr lang="en-US" i="0" dirty="0"/>
              <a:t>SBIR/STTR Reauthorization Act (December 31, 2011) permitted agencies to issue second Phase II awards</a:t>
            </a:r>
          </a:p>
          <a:p>
            <a:pPr lvl="2"/>
            <a:r>
              <a:rPr lang="en-US" dirty="0"/>
              <a:t>DOE implemented these awards in FY 2014</a:t>
            </a:r>
          </a:p>
          <a:p>
            <a:r>
              <a:rPr lang="en-US" dirty="0"/>
              <a:t>Third Phase II (SBIR Only):  Phase IIC</a:t>
            </a:r>
          </a:p>
          <a:p>
            <a:pPr lvl="1"/>
            <a:r>
              <a:rPr lang="en-US" i="0" dirty="0"/>
              <a:t>FY 2019 National Defense Authorization Act (August 13, 2018) required agencies to issue third Phase II awards, if they issue second Phase II awards</a:t>
            </a:r>
          </a:p>
          <a:p>
            <a:pPr lvl="2"/>
            <a:r>
              <a:rPr lang="en-US" dirty="0"/>
              <a:t>DOE began implementing these awards beginning with the FY 2019 Phase II Release 2 FOA</a:t>
            </a:r>
          </a:p>
        </p:txBody>
      </p:sp>
    </p:spTree>
    <p:extLst>
      <p:ext uri="{BB962C8B-B14F-4D97-AF65-F5344CB8AC3E}">
        <p14:creationId xmlns:p14="http://schemas.microsoft.com/office/powerpoint/2010/main" val="596206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76" y="198436"/>
            <a:ext cx="10515600" cy="1325563"/>
          </a:xfrm>
        </p:spPr>
        <p:txBody>
          <a:bodyPr>
            <a:normAutofit/>
          </a:bodyPr>
          <a:lstStyle/>
          <a:p>
            <a:r>
              <a:rPr lang="en-US" sz="4000" b="1" dirty="0">
                <a:solidFill>
                  <a:schemeClr val="accent6">
                    <a:lumMod val="75000"/>
                  </a:schemeClr>
                </a:solidFill>
              </a:rPr>
              <a:t>Technical Review Criteria</a:t>
            </a:r>
          </a:p>
        </p:txBody>
      </p:sp>
      <p:sp>
        <p:nvSpPr>
          <p:cNvPr id="3" name="Content Placeholder 2"/>
          <p:cNvSpPr>
            <a:spLocks noGrp="1"/>
          </p:cNvSpPr>
          <p:nvPr>
            <p:ph idx="1"/>
          </p:nvPr>
        </p:nvSpPr>
        <p:spPr>
          <a:xfrm>
            <a:off x="345234" y="1650834"/>
            <a:ext cx="6383848" cy="4094492"/>
          </a:xfrm>
        </p:spPr>
        <p:txBody>
          <a:bodyPr>
            <a:normAutofit/>
          </a:bodyPr>
          <a:lstStyle/>
          <a:p>
            <a:r>
              <a:rPr lang="en-US" sz="2000" dirty="0"/>
              <a:t>Review Criteria</a:t>
            </a:r>
          </a:p>
          <a:p>
            <a:pPr lvl="1"/>
            <a:r>
              <a:rPr kumimoji="0" lang="en-US" sz="2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The first two review criteria are equally weighted, the Impact </a:t>
            </a:r>
            <a:r>
              <a:rPr lang="en-US" i="0" dirty="0">
                <a:solidFill>
                  <a:prstClr val="black">
                    <a:lumMod val="65000"/>
                    <a:lumOff val="35000"/>
                  </a:prstClr>
                </a:solidFill>
                <a:latin typeface="Calibri"/>
              </a:rPr>
              <a:t>has a greater weight and all are</a:t>
            </a:r>
            <a:r>
              <a:rPr kumimoji="0" lang="en-US" sz="2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of greater weight than the fourth criterion</a:t>
            </a:r>
          </a:p>
          <a:p>
            <a:pPr lvl="1"/>
            <a:r>
              <a:rPr lang="en-US" i="0" dirty="0"/>
              <a:t>A greater importance is placed on </a:t>
            </a:r>
            <a:r>
              <a:rPr lang="en-US" b="1" i="0" u="sng" dirty="0"/>
              <a:t>Impact</a:t>
            </a:r>
            <a:endParaRPr lang="en-US" dirty="0"/>
          </a:p>
          <a:p>
            <a:pPr lvl="1"/>
            <a:r>
              <a:rPr lang="en-US" i="0" dirty="0"/>
              <a:t>Applicants are strongly encouraged to include </a:t>
            </a:r>
            <a:r>
              <a:rPr lang="en-US" b="1" i="0" dirty="0"/>
              <a:t>Phase II Funding Commitments </a:t>
            </a:r>
            <a:r>
              <a:rPr lang="en-US" i="0" dirty="0"/>
              <a:t>and </a:t>
            </a:r>
            <a:r>
              <a:rPr lang="en-US" b="1" i="0" dirty="0"/>
              <a:t>Phase III Follow-on Funding Commitments </a:t>
            </a:r>
            <a:r>
              <a:rPr lang="en-US" i="0" dirty="0"/>
              <a:t>in their applications  </a:t>
            </a:r>
          </a:p>
          <a:p>
            <a:pPr lvl="2"/>
            <a:r>
              <a:rPr lang="en-US" dirty="0"/>
              <a:t>These will receive significant emphasis in the evaluation of </a:t>
            </a:r>
            <a:r>
              <a:rPr lang="en-US" b="1" dirty="0"/>
              <a:t>Impact</a:t>
            </a:r>
          </a:p>
          <a:p>
            <a:pPr lvl="1"/>
            <a:endParaRPr lang="en-US" dirty="0"/>
          </a:p>
          <a:p>
            <a:pPr lvl="1"/>
            <a:endParaRPr lang="en-US" sz="1600" dirty="0"/>
          </a:p>
        </p:txBody>
      </p:sp>
      <p:pic>
        <p:nvPicPr>
          <p:cNvPr id="4" name="Picture 3">
            <a:extLst>
              <a:ext uri="{FF2B5EF4-FFF2-40B4-BE49-F238E27FC236}">
                <a16:creationId xmlns:a16="http://schemas.microsoft.com/office/drawing/2014/main" id="{88ACE57C-1994-1FA8-47E4-1A38357548E0}"/>
              </a:ext>
            </a:extLst>
          </p:cNvPr>
          <p:cNvPicPr>
            <a:picLocks noChangeAspect="1"/>
          </p:cNvPicPr>
          <p:nvPr/>
        </p:nvPicPr>
        <p:blipFill>
          <a:blip r:embed="rId2"/>
          <a:stretch>
            <a:fillRect/>
          </a:stretch>
        </p:blipFill>
        <p:spPr>
          <a:xfrm>
            <a:off x="7004756" y="985837"/>
            <a:ext cx="5019675" cy="4886325"/>
          </a:xfrm>
          <a:prstGeom prst="rect">
            <a:avLst/>
          </a:prstGeom>
        </p:spPr>
      </p:pic>
    </p:spTree>
    <p:extLst>
      <p:ext uri="{BB962C8B-B14F-4D97-AF65-F5344CB8AC3E}">
        <p14:creationId xmlns:p14="http://schemas.microsoft.com/office/powerpoint/2010/main" val="129389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051"/>
            <a:ext cx="10515600" cy="1325563"/>
          </a:xfrm>
        </p:spPr>
        <p:txBody>
          <a:bodyPr/>
          <a:lstStyle/>
          <a:p>
            <a:r>
              <a:rPr lang="en-US" b="1" dirty="0">
                <a:solidFill>
                  <a:schemeClr val="accent6">
                    <a:lumMod val="75000"/>
                  </a:schemeClr>
                </a:solidFill>
              </a:rPr>
              <a:t>Letter of Intent (LOI) Requirement</a:t>
            </a:r>
          </a:p>
        </p:txBody>
      </p:sp>
      <p:sp>
        <p:nvSpPr>
          <p:cNvPr id="3" name="Content Placeholder 2"/>
          <p:cNvSpPr>
            <a:spLocks noGrp="1"/>
          </p:cNvSpPr>
          <p:nvPr>
            <p:ph idx="1"/>
          </p:nvPr>
        </p:nvSpPr>
        <p:spPr>
          <a:xfrm>
            <a:off x="304800" y="1064331"/>
            <a:ext cx="11582400" cy="4525963"/>
          </a:xfrm>
        </p:spPr>
        <p:txBody>
          <a:bodyPr>
            <a:noAutofit/>
          </a:bodyPr>
          <a:lstStyle/>
          <a:p>
            <a:r>
              <a:rPr lang="en-US" dirty="0"/>
              <a:t>All Phase II applicants are required to submit a LOI through PAMS</a:t>
            </a:r>
          </a:p>
          <a:p>
            <a:pPr lvl="1"/>
            <a:r>
              <a:rPr lang="en-US" i="0" dirty="0"/>
              <a:t>LOI Deadline: Tuesday, November 7, 2023 by 5:00 pm ET </a:t>
            </a:r>
          </a:p>
          <a:p>
            <a:pPr lvl="1"/>
            <a:r>
              <a:rPr lang="en-US" i="0" dirty="0"/>
              <a:t>Content:</a:t>
            </a:r>
          </a:p>
          <a:p>
            <a:pPr marL="971550" lvl="2"/>
            <a:r>
              <a:rPr lang="en-US" dirty="0"/>
              <a:t>Business Official name and contact information (telephone number and email address)</a:t>
            </a:r>
          </a:p>
          <a:p>
            <a:pPr marL="971550" lvl="2"/>
            <a:r>
              <a:rPr lang="en-US" dirty="0"/>
              <a:t>Name(s) of any proposed subcontractor(s) or consultant(s), if any</a:t>
            </a:r>
          </a:p>
          <a:p>
            <a:pPr marL="971550" lvl="2"/>
            <a:r>
              <a:rPr lang="en-US" dirty="0"/>
              <a:t>DOE Phase II Award Number  DE-SC000XXXX</a:t>
            </a:r>
          </a:p>
          <a:p>
            <a:pPr marL="971550" lvl="2"/>
            <a:r>
              <a:rPr lang="en-US" dirty="0"/>
              <a:t>Type of Second Phase II submission:  Phase IIA or Phase IIB  </a:t>
            </a:r>
          </a:p>
          <a:p>
            <a:pPr marL="971550" lvl="2"/>
            <a:r>
              <a:rPr lang="en-US" dirty="0"/>
              <a:t>Second Phase II Project Title (same as your Initial Phase II project title)</a:t>
            </a:r>
          </a:p>
          <a:p>
            <a:pPr marL="971550" lvl="2"/>
            <a:r>
              <a:rPr lang="en-US" dirty="0"/>
              <a:t>Phase I topic and subtopic number (same as your Phase I and Initial Phase II)</a:t>
            </a:r>
          </a:p>
          <a:p>
            <a:pPr marL="971550" lvl="2"/>
            <a:r>
              <a:rPr lang="en-US" dirty="0"/>
              <a:t>Technical abstract that sufficiently describes your technology and application.  The abstract should not exceed 500 words and two pages and it must provide sufficient technical depth to allow DOE to assign technical reviewers for your application.  Please note that your abstract should not contain any proprietary information.</a:t>
            </a:r>
          </a:p>
          <a:p>
            <a:pPr marL="514362" lvl="1"/>
            <a:r>
              <a:rPr lang="en-US" sz="2400" i="0" dirty="0"/>
              <a:t>No feedback is provided on Phase II LOIs</a:t>
            </a:r>
          </a:p>
        </p:txBody>
      </p:sp>
    </p:spTree>
    <p:extLst>
      <p:ext uri="{BB962C8B-B14F-4D97-AF65-F5344CB8AC3E}">
        <p14:creationId xmlns:p14="http://schemas.microsoft.com/office/powerpoint/2010/main" val="1460620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4380"/>
            <a:ext cx="10515600" cy="1325563"/>
          </a:xfrm>
        </p:spPr>
        <p:txBody>
          <a:bodyPr/>
          <a:lstStyle/>
          <a:p>
            <a:r>
              <a:rPr lang="en-US" b="1" dirty="0">
                <a:solidFill>
                  <a:schemeClr val="accent6">
                    <a:lumMod val="75000"/>
                  </a:schemeClr>
                </a:solidFill>
              </a:rPr>
              <a:t>No Cost Extensions</a:t>
            </a:r>
          </a:p>
        </p:txBody>
      </p:sp>
      <p:sp>
        <p:nvSpPr>
          <p:cNvPr id="3" name="Content Placeholder 2"/>
          <p:cNvSpPr>
            <a:spLocks noGrp="1"/>
          </p:cNvSpPr>
          <p:nvPr>
            <p:ph idx="1"/>
          </p:nvPr>
        </p:nvSpPr>
        <p:spPr>
          <a:xfrm>
            <a:off x="533400" y="1489991"/>
            <a:ext cx="10972800" cy="4144964"/>
          </a:xfrm>
        </p:spPr>
        <p:txBody>
          <a:bodyPr>
            <a:normAutofit/>
          </a:bodyPr>
          <a:lstStyle/>
          <a:p>
            <a:r>
              <a:rPr lang="en-US" dirty="0"/>
              <a:t>Please note that a small business is eligible to receive a Phase IIA or IIB award only if their Initial Phase II project has completed  </a:t>
            </a:r>
          </a:p>
          <a:p>
            <a:pPr lvl="1"/>
            <a:r>
              <a:rPr lang="en-US" sz="2400" i="0" dirty="0"/>
              <a:t>Requests for No Cost Extensions should not conflict with the Phase IIA award start date (no later than 4/1/2024)</a:t>
            </a:r>
          </a:p>
        </p:txBody>
      </p:sp>
      <p:sp>
        <p:nvSpPr>
          <p:cNvPr id="17" name="Rectangle 16">
            <a:extLst>
              <a:ext uri="{FF2B5EF4-FFF2-40B4-BE49-F238E27FC236}">
                <a16:creationId xmlns:a16="http://schemas.microsoft.com/office/drawing/2014/main" id="{C313D19F-AA7B-9A1A-B277-7E525B6D166A}"/>
              </a:ext>
            </a:extLst>
          </p:cNvPr>
          <p:cNvSpPr/>
          <p:nvPr/>
        </p:nvSpPr>
        <p:spPr>
          <a:xfrm>
            <a:off x="1720810" y="4312062"/>
            <a:ext cx="1266826" cy="457159"/>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a:t>
            </a:r>
          </a:p>
        </p:txBody>
      </p:sp>
      <p:sp>
        <p:nvSpPr>
          <p:cNvPr id="18" name="Rectangle 17">
            <a:extLst>
              <a:ext uri="{FF2B5EF4-FFF2-40B4-BE49-F238E27FC236}">
                <a16:creationId xmlns:a16="http://schemas.microsoft.com/office/drawing/2014/main" id="{6D1115C4-8C3A-91F4-E7A2-0B6491234E8D}"/>
              </a:ext>
            </a:extLst>
          </p:cNvPr>
          <p:cNvSpPr/>
          <p:nvPr/>
        </p:nvSpPr>
        <p:spPr>
          <a:xfrm>
            <a:off x="3501986" y="4294134"/>
            <a:ext cx="3899795" cy="45716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II</a:t>
            </a:r>
          </a:p>
        </p:txBody>
      </p:sp>
      <p:sp>
        <p:nvSpPr>
          <p:cNvPr id="20" name="TextBox 19">
            <a:extLst>
              <a:ext uri="{FF2B5EF4-FFF2-40B4-BE49-F238E27FC236}">
                <a16:creationId xmlns:a16="http://schemas.microsoft.com/office/drawing/2014/main" id="{14EE767B-0CAA-4576-08B3-C87B9E33ECD9}"/>
              </a:ext>
            </a:extLst>
          </p:cNvPr>
          <p:cNvSpPr txBox="1"/>
          <p:nvPr/>
        </p:nvSpPr>
        <p:spPr>
          <a:xfrm>
            <a:off x="1758912" y="4712114"/>
            <a:ext cx="1200149" cy="830997"/>
          </a:xfrm>
          <a:prstGeom prst="rect">
            <a:avLst/>
          </a:prstGeom>
          <a:noFill/>
        </p:spPr>
        <p:txBody>
          <a:bodyPr wrap="square" rtlCol="0">
            <a:spAutoFit/>
          </a:bodyPr>
          <a:lstStyle/>
          <a:p>
            <a:pPr algn="ctr"/>
            <a:r>
              <a:rPr lang="en-US" sz="2400" i="1" dirty="0">
                <a:latin typeface="+mn-lt"/>
              </a:rPr>
              <a:t>6-12 months</a:t>
            </a:r>
          </a:p>
        </p:txBody>
      </p:sp>
      <p:sp>
        <p:nvSpPr>
          <p:cNvPr id="21" name="TextBox 20">
            <a:extLst>
              <a:ext uri="{FF2B5EF4-FFF2-40B4-BE49-F238E27FC236}">
                <a16:creationId xmlns:a16="http://schemas.microsoft.com/office/drawing/2014/main" id="{B0932D81-10A1-1CAF-DC07-8DE3FB087873}"/>
              </a:ext>
            </a:extLst>
          </p:cNvPr>
          <p:cNvSpPr txBox="1"/>
          <p:nvPr/>
        </p:nvSpPr>
        <p:spPr>
          <a:xfrm>
            <a:off x="4083011" y="4710625"/>
            <a:ext cx="1200149" cy="461665"/>
          </a:xfrm>
          <a:prstGeom prst="rect">
            <a:avLst/>
          </a:prstGeom>
          <a:noFill/>
        </p:spPr>
        <p:txBody>
          <a:bodyPr wrap="square" rtlCol="0">
            <a:spAutoFit/>
          </a:bodyPr>
          <a:lstStyle/>
          <a:p>
            <a:pPr algn="ctr"/>
            <a:r>
              <a:rPr lang="en-US" sz="2400" i="1" dirty="0">
                <a:latin typeface="+mn-lt"/>
              </a:rPr>
              <a:t>2 years</a:t>
            </a:r>
          </a:p>
        </p:txBody>
      </p:sp>
      <p:sp>
        <p:nvSpPr>
          <p:cNvPr id="22" name="TextBox 21">
            <a:extLst>
              <a:ext uri="{FF2B5EF4-FFF2-40B4-BE49-F238E27FC236}">
                <a16:creationId xmlns:a16="http://schemas.microsoft.com/office/drawing/2014/main" id="{C39B8037-624F-38A1-4C7A-41B75939AE4E}"/>
              </a:ext>
            </a:extLst>
          </p:cNvPr>
          <p:cNvSpPr txBox="1"/>
          <p:nvPr/>
        </p:nvSpPr>
        <p:spPr>
          <a:xfrm>
            <a:off x="8529709" y="4709459"/>
            <a:ext cx="2098023" cy="461665"/>
          </a:xfrm>
          <a:prstGeom prst="rect">
            <a:avLst/>
          </a:prstGeom>
          <a:noFill/>
        </p:spPr>
        <p:txBody>
          <a:bodyPr wrap="square" rtlCol="0">
            <a:spAutoFit/>
          </a:bodyPr>
          <a:lstStyle/>
          <a:p>
            <a:pPr algn="ctr"/>
            <a:r>
              <a:rPr lang="en-US" sz="2400" i="1" dirty="0">
                <a:solidFill>
                  <a:schemeClr val="accent1"/>
                </a:solidFill>
                <a:latin typeface="+mn-lt"/>
              </a:rPr>
              <a:t>up to 2 years</a:t>
            </a:r>
          </a:p>
        </p:txBody>
      </p:sp>
      <p:cxnSp>
        <p:nvCxnSpPr>
          <p:cNvPr id="23" name="Straight Arrow Connector 22">
            <a:extLst>
              <a:ext uri="{FF2B5EF4-FFF2-40B4-BE49-F238E27FC236}">
                <a16:creationId xmlns:a16="http://schemas.microsoft.com/office/drawing/2014/main" id="{80D2528E-45F3-4BAA-4B81-27D88F53545B}"/>
              </a:ext>
            </a:extLst>
          </p:cNvPr>
          <p:cNvCxnSpPr>
            <a:cxnSpLocks/>
          </p:cNvCxnSpPr>
          <p:nvPr/>
        </p:nvCxnSpPr>
        <p:spPr>
          <a:xfrm flipV="1">
            <a:off x="6477171" y="4791951"/>
            <a:ext cx="0" cy="591377"/>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091170E-47E2-D528-0435-D399A82F67FC}"/>
              </a:ext>
            </a:extLst>
          </p:cNvPr>
          <p:cNvSpPr txBox="1"/>
          <p:nvPr/>
        </p:nvSpPr>
        <p:spPr>
          <a:xfrm>
            <a:off x="4354332" y="5310749"/>
            <a:ext cx="2867302" cy="830997"/>
          </a:xfrm>
          <a:prstGeom prst="rect">
            <a:avLst/>
          </a:prstGeom>
          <a:noFill/>
        </p:spPr>
        <p:txBody>
          <a:bodyPr wrap="square" rtlCol="0">
            <a:spAutoFit/>
          </a:bodyPr>
          <a:lstStyle/>
          <a:p>
            <a:pPr algn="ctr"/>
            <a:r>
              <a:rPr lang="en-US" sz="2400" b="1" i="1" dirty="0">
                <a:solidFill>
                  <a:schemeClr val="accent1"/>
                </a:solidFill>
                <a:latin typeface="+mn-lt"/>
              </a:rPr>
              <a:t>Phase IIA application submitted in FY 2023 </a:t>
            </a:r>
          </a:p>
        </p:txBody>
      </p:sp>
      <p:sp>
        <p:nvSpPr>
          <p:cNvPr id="25" name="TextBox 24">
            <a:extLst>
              <a:ext uri="{FF2B5EF4-FFF2-40B4-BE49-F238E27FC236}">
                <a16:creationId xmlns:a16="http://schemas.microsoft.com/office/drawing/2014/main" id="{4099EBFF-B7E1-C2C8-7A0E-131827E5BE72}"/>
              </a:ext>
            </a:extLst>
          </p:cNvPr>
          <p:cNvSpPr txBox="1"/>
          <p:nvPr/>
        </p:nvSpPr>
        <p:spPr>
          <a:xfrm>
            <a:off x="1149310" y="3401868"/>
            <a:ext cx="2419350" cy="830997"/>
          </a:xfrm>
          <a:prstGeom prst="rect">
            <a:avLst/>
          </a:prstGeom>
          <a:noFill/>
        </p:spPr>
        <p:txBody>
          <a:bodyPr wrap="square" rtlCol="0">
            <a:spAutoFit/>
          </a:bodyPr>
          <a:lstStyle/>
          <a:p>
            <a:pPr algn="ctr"/>
            <a:r>
              <a:rPr lang="en-US" sz="2400" dirty="0">
                <a:latin typeface="+mn-lt"/>
              </a:rPr>
              <a:t>Awarded in FY 2020</a:t>
            </a:r>
          </a:p>
        </p:txBody>
      </p:sp>
      <p:sp>
        <p:nvSpPr>
          <p:cNvPr id="26" name="TextBox 25">
            <a:extLst>
              <a:ext uri="{FF2B5EF4-FFF2-40B4-BE49-F238E27FC236}">
                <a16:creationId xmlns:a16="http://schemas.microsoft.com/office/drawing/2014/main" id="{EC6039D2-F889-ABF0-C6CC-3AD22AAC45A1}"/>
              </a:ext>
            </a:extLst>
          </p:cNvPr>
          <p:cNvSpPr txBox="1"/>
          <p:nvPr/>
        </p:nvSpPr>
        <p:spPr>
          <a:xfrm>
            <a:off x="3912331" y="3361098"/>
            <a:ext cx="1684801" cy="830997"/>
          </a:xfrm>
          <a:prstGeom prst="rect">
            <a:avLst/>
          </a:prstGeom>
          <a:noFill/>
        </p:spPr>
        <p:txBody>
          <a:bodyPr wrap="square" rtlCol="0">
            <a:spAutoFit/>
          </a:bodyPr>
          <a:lstStyle/>
          <a:p>
            <a:pPr algn="ctr"/>
            <a:r>
              <a:rPr lang="en-US" sz="2400" dirty="0">
                <a:latin typeface="+mn-lt"/>
              </a:rPr>
              <a:t>Awarded in FY 2021 </a:t>
            </a:r>
          </a:p>
        </p:txBody>
      </p:sp>
      <p:sp>
        <p:nvSpPr>
          <p:cNvPr id="27" name="TextBox 26">
            <a:extLst>
              <a:ext uri="{FF2B5EF4-FFF2-40B4-BE49-F238E27FC236}">
                <a16:creationId xmlns:a16="http://schemas.microsoft.com/office/drawing/2014/main" id="{AD2A870E-0875-919C-956F-1C5DD9EB2C23}"/>
              </a:ext>
            </a:extLst>
          </p:cNvPr>
          <p:cNvSpPr txBox="1"/>
          <p:nvPr/>
        </p:nvSpPr>
        <p:spPr>
          <a:xfrm>
            <a:off x="5940804" y="3065191"/>
            <a:ext cx="5638800" cy="830997"/>
          </a:xfrm>
          <a:prstGeom prst="rect">
            <a:avLst/>
          </a:prstGeom>
          <a:noFill/>
        </p:spPr>
        <p:txBody>
          <a:bodyPr wrap="square" rtlCol="0">
            <a:spAutoFit/>
          </a:bodyPr>
          <a:lstStyle/>
          <a:p>
            <a:r>
              <a:rPr lang="en-US" sz="2400" b="1" i="1" dirty="0">
                <a:solidFill>
                  <a:schemeClr val="accent1"/>
                </a:solidFill>
                <a:latin typeface="+mn-lt"/>
              </a:rPr>
              <a:t>No gap or overlap between end of Phase II and start of Phase IIA </a:t>
            </a:r>
          </a:p>
        </p:txBody>
      </p:sp>
      <p:cxnSp>
        <p:nvCxnSpPr>
          <p:cNvPr id="28" name="Straight Arrow Connector 27">
            <a:extLst>
              <a:ext uri="{FF2B5EF4-FFF2-40B4-BE49-F238E27FC236}">
                <a16:creationId xmlns:a16="http://schemas.microsoft.com/office/drawing/2014/main" id="{8E54374C-74B2-CA86-7B67-0C12972D437A}"/>
              </a:ext>
            </a:extLst>
          </p:cNvPr>
          <p:cNvCxnSpPr>
            <a:cxnSpLocks/>
          </p:cNvCxnSpPr>
          <p:nvPr/>
        </p:nvCxnSpPr>
        <p:spPr>
          <a:xfrm flipH="1">
            <a:off x="7430690" y="3929268"/>
            <a:ext cx="97492" cy="36892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2A85F31-E13B-E421-6EDF-EDC70992F92D}"/>
              </a:ext>
            </a:extLst>
          </p:cNvPr>
          <p:cNvSpPr/>
          <p:nvPr/>
        </p:nvSpPr>
        <p:spPr>
          <a:xfrm>
            <a:off x="7401781" y="4294134"/>
            <a:ext cx="4064080" cy="4571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Phase IIA – starts 4/1/2024</a:t>
            </a:r>
          </a:p>
        </p:txBody>
      </p:sp>
    </p:spTree>
    <p:extLst>
      <p:ext uri="{BB962C8B-B14F-4D97-AF65-F5344CB8AC3E}">
        <p14:creationId xmlns:p14="http://schemas.microsoft.com/office/powerpoint/2010/main" val="2714560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No Cost Extensions</a:t>
            </a:r>
          </a:p>
        </p:txBody>
      </p:sp>
      <p:sp>
        <p:nvSpPr>
          <p:cNvPr id="3" name="Content Placeholder 2"/>
          <p:cNvSpPr>
            <a:spLocks noGrp="1"/>
          </p:cNvSpPr>
          <p:nvPr>
            <p:ph idx="1"/>
          </p:nvPr>
        </p:nvSpPr>
        <p:spPr>
          <a:xfrm>
            <a:off x="559454" y="1581706"/>
            <a:ext cx="10972800" cy="4221164"/>
          </a:xfrm>
        </p:spPr>
        <p:txBody>
          <a:bodyPr>
            <a:normAutofit/>
          </a:bodyPr>
          <a:lstStyle/>
          <a:p>
            <a:r>
              <a:rPr lang="en-US" sz="2000" dirty="0"/>
              <a:t>Phase IIB applicants should not request No Cost Extensions to their Phase II award that would overlap with the anticipated start date of the Phase IIB award  (approximately 4/1/2024)</a:t>
            </a:r>
          </a:p>
        </p:txBody>
      </p:sp>
      <p:graphicFrame>
        <p:nvGraphicFramePr>
          <p:cNvPr id="4" name="Table 32">
            <a:extLst>
              <a:ext uri="{FF2B5EF4-FFF2-40B4-BE49-F238E27FC236}">
                <a16:creationId xmlns:a16="http://schemas.microsoft.com/office/drawing/2014/main" id="{7B41A564-5C30-3233-5651-95E7929355FD}"/>
              </a:ext>
            </a:extLst>
          </p:cNvPr>
          <p:cNvGraphicFramePr>
            <a:graphicFrameLocks noGrp="1"/>
          </p:cNvGraphicFramePr>
          <p:nvPr>
            <p:extLst>
              <p:ext uri="{D42A27DB-BD31-4B8C-83A1-F6EECF244321}">
                <p14:modId xmlns:p14="http://schemas.microsoft.com/office/powerpoint/2010/main" val="4178393787"/>
              </p:ext>
            </p:extLst>
          </p:nvPr>
        </p:nvGraphicFramePr>
        <p:xfrm>
          <a:off x="175191" y="2528399"/>
          <a:ext cx="11841618" cy="2632881"/>
        </p:xfrm>
        <a:graphic>
          <a:graphicData uri="http://schemas.openxmlformats.org/drawingml/2006/table">
            <a:tbl>
              <a:tblPr firstRow="1" bandRow="1">
                <a:tableStyleId>{2D5ABB26-0587-4C30-8999-92F81FD0307C}</a:tableStyleId>
              </a:tblPr>
              <a:tblGrid>
                <a:gridCol w="2079054">
                  <a:extLst>
                    <a:ext uri="{9D8B030D-6E8A-4147-A177-3AD203B41FA5}">
                      <a16:colId xmlns:a16="http://schemas.microsoft.com/office/drawing/2014/main" val="1761835457"/>
                    </a:ext>
                  </a:extLst>
                </a:gridCol>
                <a:gridCol w="2079812">
                  <a:extLst>
                    <a:ext uri="{9D8B030D-6E8A-4147-A177-3AD203B41FA5}">
                      <a16:colId xmlns:a16="http://schemas.microsoft.com/office/drawing/2014/main" val="75993198"/>
                    </a:ext>
                  </a:extLst>
                </a:gridCol>
                <a:gridCol w="3488029">
                  <a:extLst>
                    <a:ext uri="{9D8B030D-6E8A-4147-A177-3AD203B41FA5}">
                      <a16:colId xmlns:a16="http://schemas.microsoft.com/office/drawing/2014/main" val="2353457156"/>
                    </a:ext>
                  </a:extLst>
                </a:gridCol>
                <a:gridCol w="4194723">
                  <a:extLst>
                    <a:ext uri="{9D8B030D-6E8A-4147-A177-3AD203B41FA5}">
                      <a16:colId xmlns:a16="http://schemas.microsoft.com/office/drawing/2014/main" val="1297060405"/>
                    </a:ext>
                  </a:extLst>
                </a:gridCol>
              </a:tblGrid>
              <a:tr h="0">
                <a:tc>
                  <a:txBody>
                    <a:bodyPr/>
                    <a:lstStyle/>
                    <a:p>
                      <a:endParaRPr lang="en-US" sz="1800" dirty="0"/>
                    </a:p>
                  </a:txBody>
                  <a:tcPr/>
                </a:tc>
                <a:tc>
                  <a:txBody>
                    <a:bodyPr/>
                    <a:lstStyle/>
                    <a:p>
                      <a:r>
                        <a:rPr lang="en-US" sz="1800" dirty="0"/>
                        <a:t>Awarded in FY 2020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Awarded in FY 2021</a:t>
                      </a:r>
                    </a:p>
                  </a:txBody>
                  <a:tcPr/>
                </a:tc>
                <a:tc>
                  <a:txBody>
                    <a:bodyPr/>
                    <a:lstStyle/>
                    <a:p>
                      <a:r>
                        <a:rPr lang="en-US" sz="1800" b="1" dirty="0">
                          <a:solidFill>
                            <a:schemeClr val="accent6">
                              <a:lumMod val="75000"/>
                            </a:schemeClr>
                          </a:solidFill>
                        </a:rPr>
                        <a:t>FY 2023 Application submitted in FY 2023</a:t>
                      </a:r>
                    </a:p>
                  </a:txBody>
                  <a:tcPr/>
                </a:tc>
                <a:extLst>
                  <a:ext uri="{0D108BD9-81ED-4DB2-BD59-A6C34878D82A}">
                    <a16:rowId xmlns:a16="http://schemas.microsoft.com/office/drawing/2014/main" val="2050072958"/>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2967151151"/>
                  </a:ext>
                </a:extLst>
              </a:tr>
              <a:tr h="370840">
                <a:tc>
                  <a:txBody>
                    <a:bodyPr/>
                    <a:lstStyle/>
                    <a:p>
                      <a:endParaRPr lang="en-US" sz="1800" dirty="0"/>
                    </a:p>
                  </a:txBody>
                  <a:tcPr/>
                </a:tc>
                <a:tc>
                  <a:txBody>
                    <a:bodyPr/>
                    <a:lstStyle/>
                    <a:p>
                      <a:r>
                        <a:rPr lang="en-US" sz="1800" dirty="0"/>
                        <a:t> 6 - 12 months</a:t>
                      </a:r>
                    </a:p>
                  </a:txBody>
                  <a:tcPr/>
                </a:tc>
                <a:tc>
                  <a:txBody>
                    <a:bodyPr/>
                    <a:lstStyle/>
                    <a:p>
                      <a:pPr algn="ctr"/>
                      <a:r>
                        <a:rPr lang="en-US" sz="1800" dirty="0"/>
                        <a:t>2 years</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rPr>
                        <a:t>Up to 2 years</a:t>
                      </a:r>
                    </a:p>
                  </a:txBody>
                  <a:tcPr/>
                </a:tc>
                <a:extLst>
                  <a:ext uri="{0D108BD9-81ED-4DB2-BD59-A6C34878D82A}">
                    <a16:rowId xmlns:a16="http://schemas.microsoft.com/office/drawing/2014/main" val="1316685541"/>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1675738152"/>
                  </a:ext>
                </a:extLst>
              </a:tr>
              <a:tr h="412921">
                <a:tc>
                  <a:txBody>
                    <a:bodyPr/>
                    <a:lstStyle/>
                    <a:p>
                      <a:r>
                        <a:rPr lang="en-US" sz="1800" dirty="0"/>
                        <a:t>Awarded in FY 2019</a:t>
                      </a:r>
                    </a:p>
                  </a:txBody>
                  <a:tcPr/>
                </a:tc>
                <a:tc>
                  <a:txBody>
                    <a:bodyPr/>
                    <a:lstStyle/>
                    <a:p>
                      <a:endParaRPr lang="en-US" sz="1800" dirty="0"/>
                    </a:p>
                  </a:txBody>
                  <a:tcPr/>
                </a:tc>
                <a:tc>
                  <a:txBody>
                    <a:bodyPr/>
                    <a:lstStyle/>
                    <a:p>
                      <a:endParaRPr lang="en-US" sz="1800"/>
                    </a:p>
                  </a:txBody>
                  <a:tcPr/>
                </a:tc>
                <a:tc>
                  <a:txBody>
                    <a:bodyPr/>
                    <a:lstStyle/>
                    <a:p>
                      <a:r>
                        <a:rPr lang="en-US" sz="1800" b="1" dirty="0">
                          <a:solidFill>
                            <a:schemeClr val="accent6">
                              <a:lumMod val="75000"/>
                            </a:schemeClr>
                          </a:solidFill>
                        </a:rPr>
                        <a:t>Phase IIB application submitted in FY 2023</a:t>
                      </a:r>
                    </a:p>
                  </a:txBody>
                  <a:tcPr/>
                </a:tc>
                <a:extLst>
                  <a:ext uri="{0D108BD9-81ED-4DB2-BD59-A6C34878D82A}">
                    <a16:rowId xmlns:a16="http://schemas.microsoft.com/office/drawing/2014/main" val="2367850037"/>
                  </a:ext>
                </a:extLst>
              </a:tr>
              <a:tr h="370840">
                <a:tc>
                  <a:txBody>
                    <a:bodyPr/>
                    <a:lstStyle/>
                    <a:p>
                      <a:endParaRPr lang="en-US" sz="1800" dirty="0"/>
                    </a:p>
                  </a:txBody>
                  <a:tcPr/>
                </a:tc>
                <a:tc>
                  <a:txBody>
                    <a:bodyPr/>
                    <a:lstStyle/>
                    <a:p>
                      <a:endParaRPr lang="en-US" sz="1800" dirty="0"/>
                    </a:p>
                  </a:txBody>
                  <a:tcPr/>
                </a:tc>
                <a:tc>
                  <a:txBody>
                    <a:bodyPr/>
                    <a:lstStyle/>
                    <a:p>
                      <a:endParaRPr lang="en-US" sz="1800"/>
                    </a:p>
                  </a:txBody>
                  <a:tcPr/>
                </a:tc>
                <a:tc>
                  <a:txBody>
                    <a:bodyPr/>
                    <a:lstStyle/>
                    <a:p>
                      <a:endParaRPr lang="en-US" sz="1800" b="1" dirty="0">
                        <a:solidFill>
                          <a:schemeClr val="accent6">
                            <a:lumMod val="75000"/>
                          </a:schemeClr>
                        </a:solidFill>
                      </a:endParaRPr>
                    </a:p>
                  </a:txBody>
                  <a:tcPr/>
                </a:tc>
                <a:extLst>
                  <a:ext uri="{0D108BD9-81ED-4DB2-BD59-A6C34878D82A}">
                    <a16:rowId xmlns:a16="http://schemas.microsoft.com/office/drawing/2014/main" val="2107690367"/>
                  </a:ext>
                </a:extLst>
              </a:tr>
              <a:tr h="370840">
                <a:tc>
                  <a:txBody>
                    <a:bodyPr/>
                    <a:lstStyle/>
                    <a:p>
                      <a:r>
                        <a:rPr lang="en-US" sz="1800" dirty="0"/>
                        <a:t> 6 – 12 months</a:t>
                      </a:r>
                    </a:p>
                  </a:txBody>
                  <a:tcPr/>
                </a:tc>
                <a:tc>
                  <a:txBody>
                    <a:bodyPr/>
                    <a:lstStyle/>
                    <a:p>
                      <a:pPr algn="ctr"/>
                      <a:r>
                        <a:rPr lang="en-US" sz="1800" dirty="0"/>
                        <a:t>                      2 years</a:t>
                      </a:r>
                    </a:p>
                  </a:txBody>
                  <a:tcPr/>
                </a:tc>
                <a:tc>
                  <a:txBody>
                    <a:bodyPr/>
                    <a:lstStyle/>
                    <a:p>
                      <a:endParaRPr lang="en-US" sz="1800" dirty="0"/>
                    </a:p>
                  </a:txBody>
                  <a:tcPr/>
                </a:tc>
                <a:tc>
                  <a:txBody>
                    <a:bodyPr/>
                    <a:lstStyle/>
                    <a:p>
                      <a:pPr algn="ctr"/>
                      <a:r>
                        <a:rPr lang="en-US" sz="1800" b="1" dirty="0">
                          <a:solidFill>
                            <a:schemeClr val="accent6">
                              <a:lumMod val="75000"/>
                            </a:schemeClr>
                          </a:solidFill>
                        </a:rPr>
                        <a:t>Up to 2 years</a:t>
                      </a:r>
                    </a:p>
                  </a:txBody>
                  <a:tcPr/>
                </a:tc>
                <a:extLst>
                  <a:ext uri="{0D108BD9-81ED-4DB2-BD59-A6C34878D82A}">
                    <a16:rowId xmlns:a16="http://schemas.microsoft.com/office/drawing/2014/main" val="1203937294"/>
                  </a:ext>
                </a:extLst>
              </a:tr>
            </a:tbl>
          </a:graphicData>
        </a:graphic>
      </p:graphicFrame>
      <p:sp>
        <p:nvSpPr>
          <p:cNvPr id="28" name="Rectangle 27">
            <a:extLst>
              <a:ext uri="{FF2B5EF4-FFF2-40B4-BE49-F238E27FC236}">
                <a16:creationId xmlns:a16="http://schemas.microsoft.com/office/drawing/2014/main" id="{FA9F1462-DD53-2A4B-9871-69D2FBC697B8}"/>
              </a:ext>
            </a:extLst>
          </p:cNvPr>
          <p:cNvSpPr/>
          <p:nvPr/>
        </p:nvSpPr>
        <p:spPr>
          <a:xfrm>
            <a:off x="2255292" y="2883860"/>
            <a:ext cx="1514747" cy="45597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a:t>
            </a:r>
          </a:p>
        </p:txBody>
      </p:sp>
      <p:sp>
        <p:nvSpPr>
          <p:cNvPr id="29" name="Rectangle 28">
            <a:extLst>
              <a:ext uri="{FF2B5EF4-FFF2-40B4-BE49-F238E27FC236}">
                <a16:creationId xmlns:a16="http://schemas.microsoft.com/office/drawing/2014/main" id="{22B4528F-6DEA-B16B-1273-5CF29F80DA29}"/>
              </a:ext>
            </a:extLst>
          </p:cNvPr>
          <p:cNvSpPr/>
          <p:nvPr/>
        </p:nvSpPr>
        <p:spPr>
          <a:xfrm>
            <a:off x="4337623" y="2910758"/>
            <a:ext cx="3454765" cy="40250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a:t>
            </a:r>
          </a:p>
        </p:txBody>
      </p:sp>
      <p:sp>
        <p:nvSpPr>
          <p:cNvPr id="30" name="Rectangle 29">
            <a:extLst>
              <a:ext uri="{FF2B5EF4-FFF2-40B4-BE49-F238E27FC236}">
                <a16:creationId xmlns:a16="http://schemas.microsoft.com/office/drawing/2014/main" id="{5DB00A58-D420-C096-A33A-81D5B306B859}"/>
              </a:ext>
            </a:extLst>
          </p:cNvPr>
          <p:cNvSpPr/>
          <p:nvPr/>
        </p:nvSpPr>
        <p:spPr>
          <a:xfrm>
            <a:off x="7792388" y="2910758"/>
            <a:ext cx="4180357" cy="400050"/>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IIB – begins 4/1/24</a:t>
            </a:r>
          </a:p>
        </p:txBody>
      </p:sp>
      <p:sp>
        <p:nvSpPr>
          <p:cNvPr id="31" name="Rectangle 30">
            <a:extLst>
              <a:ext uri="{FF2B5EF4-FFF2-40B4-BE49-F238E27FC236}">
                <a16:creationId xmlns:a16="http://schemas.microsoft.com/office/drawing/2014/main" id="{23518D3D-3F5B-7DA1-CD29-D32E23AE62C0}"/>
              </a:ext>
            </a:extLst>
          </p:cNvPr>
          <p:cNvSpPr/>
          <p:nvPr/>
        </p:nvSpPr>
        <p:spPr>
          <a:xfrm>
            <a:off x="7818993" y="4426784"/>
            <a:ext cx="4197816" cy="36933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IIB – begins 4/1/24</a:t>
            </a:r>
          </a:p>
        </p:txBody>
      </p:sp>
      <p:sp>
        <p:nvSpPr>
          <p:cNvPr id="32" name="Rectangle 31">
            <a:extLst>
              <a:ext uri="{FF2B5EF4-FFF2-40B4-BE49-F238E27FC236}">
                <a16:creationId xmlns:a16="http://schemas.microsoft.com/office/drawing/2014/main" id="{49232D4C-AC1A-DD77-FBB9-D630C48CC7A6}"/>
              </a:ext>
            </a:extLst>
          </p:cNvPr>
          <p:cNvSpPr/>
          <p:nvPr/>
        </p:nvSpPr>
        <p:spPr>
          <a:xfrm>
            <a:off x="175191" y="4357736"/>
            <a:ext cx="1584419" cy="438381"/>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a:t>
            </a:r>
          </a:p>
        </p:txBody>
      </p:sp>
      <p:sp>
        <p:nvSpPr>
          <p:cNvPr id="33" name="Rectangle 32">
            <a:extLst>
              <a:ext uri="{FF2B5EF4-FFF2-40B4-BE49-F238E27FC236}">
                <a16:creationId xmlns:a16="http://schemas.microsoft.com/office/drawing/2014/main" id="{B8492E7B-8F4F-8DA4-F2BA-4B3A9BD526CC}"/>
              </a:ext>
            </a:extLst>
          </p:cNvPr>
          <p:cNvSpPr/>
          <p:nvPr/>
        </p:nvSpPr>
        <p:spPr>
          <a:xfrm>
            <a:off x="2255291" y="4426784"/>
            <a:ext cx="3702135" cy="369333"/>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a:t>
            </a:r>
          </a:p>
        </p:txBody>
      </p:sp>
      <p:cxnSp>
        <p:nvCxnSpPr>
          <p:cNvPr id="34" name="Straight Arrow Connector 33">
            <a:extLst>
              <a:ext uri="{FF2B5EF4-FFF2-40B4-BE49-F238E27FC236}">
                <a16:creationId xmlns:a16="http://schemas.microsoft.com/office/drawing/2014/main" id="{06DD1784-C121-E8A9-19E4-0A3948F917ED}"/>
              </a:ext>
            </a:extLst>
          </p:cNvPr>
          <p:cNvCxnSpPr>
            <a:cxnSpLocks/>
            <a:endCxn id="31" idx="1"/>
          </p:cNvCxnSpPr>
          <p:nvPr/>
        </p:nvCxnSpPr>
        <p:spPr>
          <a:xfrm>
            <a:off x="5957426" y="4598895"/>
            <a:ext cx="1861567" cy="12556"/>
          </a:xfrm>
          <a:prstGeom prst="straightConnector1">
            <a:avLst/>
          </a:prstGeom>
          <a:ln w="412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5172FE-6318-1CD5-10D8-7A14CFAA625F}"/>
              </a:ext>
            </a:extLst>
          </p:cNvPr>
          <p:cNvSpPr txBox="1"/>
          <p:nvPr/>
        </p:nvSpPr>
        <p:spPr>
          <a:xfrm>
            <a:off x="6234953" y="4173071"/>
            <a:ext cx="1380565" cy="369332"/>
          </a:xfrm>
          <a:prstGeom prst="rect">
            <a:avLst/>
          </a:prstGeom>
          <a:solidFill>
            <a:schemeClr val="bg1"/>
          </a:solidFill>
          <a:ln>
            <a:solidFill>
              <a:schemeClr val="accent6">
                <a:lumMod val="75000"/>
              </a:schemeClr>
            </a:solidFill>
          </a:ln>
        </p:spPr>
        <p:txBody>
          <a:bodyPr wrap="square" rtlCol="0">
            <a:spAutoFit/>
          </a:bodyPr>
          <a:lstStyle/>
          <a:p>
            <a:r>
              <a:rPr lang="en-US" b="1" dirty="0">
                <a:solidFill>
                  <a:schemeClr val="accent6">
                    <a:lumMod val="75000"/>
                  </a:schemeClr>
                </a:solidFill>
              </a:rPr>
              <a:t>1 year gap</a:t>
            </a:r>
          </a:p>
        </p:txBody>
      </p:sp>
      <p:sp>
        <p:nvSpPr>
          <p:cNvPr id="36" name="TextBox 35">
            <a:extLst>
              <a:ext uri="{FF2B5EF4-FFF2-40B4-BE49-F238E27FC236}">
                <a16:creationId xmlns:a16="http://schemas.microsoft.com/office/drawing/2014/main" id="{6EBAD334-97D4-6BED-EBD1-89620A6CD2BE}"/>
              </a:ext>
            </a:extLst>
          </p:cNvPr>
          <p:cNvSpPr txBox="1"/>
          <p:nvPr/>
        </p:nvSpPr>
        <p:spPr>
          <a:xfrm>
            <a:off x="7278568" y="3387030"/>
            <a:ext cx="1380565" cy="369332"/>
          </a:xfrm>
          <a:prstGeom prst="rect">
            <a:avLst/>
          </a:prstGeom>
          <a:solidFill>
            <a:schemeClr val="bg1"/>
          </a:solidFill>
          <a:ln>
            <a:solidFill>
              <a:schemeClr val="accent6">
                <a:lumMod val="75000"/>
              </a:schemeClr>
            </a:solidFill>
          </a:ln>
        </p:spPr>
        <p:txBody>
          <a:bodyPr wrap="square" rtlCol="0">
            <a:spAutoFit/>
          </a:bodyPr>
          <a:lstStyle/>
          <a:p>
            <a:r>
              <a:rPr lang="en-US" b="1" dirty="0">
                <a:solidFill>
                  <a:schemeClr val="accent6">
                    <a:lumMod val="75000"/>
                  </a:schemeClr>
                </a:solidFill>
              </a:rPr>
              <a:t>No gap</a:t>
            </a:r>
          </a:p>
        </p:txBody>
      </p:sp>
      <p:sp>
        <p:nvSpPr>
          <p:cNvPr id="37" name="Rectangle 36">
            <a:extLst>
              <a:ext uri="{FF2B5EF4-FFF2-40B4-BE49-F238E27FC236}">
                <a16:creationId xmlns:a16="http://schemas.microsoft.com/office/drawing/2014/main" id="{1AF9041F-7AB7-FA00-E20B-849DA3779189}"/>
              </a:ext>
            </a:extLst>
          </p:cNvPr>
          <p:cNvSpPr/>
          <p:nvPr/>
        </p:nvSpPr>
        <p:spPr>
          <a:xfrm>
            <a:off x="175191" y="2355276"/>
            <a:ext cx="11841618" cy="1633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F894D29-2A01-F9A4-B261-4E14D3BE2DC0}"/>
              </a:ext>
            </a:extLst>
          </p:cNvPr>
          <p:cNvSpPr/>
          <p:nvPr/>
        </p:nvSpPr>
        <p:spPr>
          <a:xfrm>
            <a:off x="175191" y="4001780"/>
            <a:ext cx="11841618" cy="1633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64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588" y="130130"/>
            <a:ext cx="11185237" cy="1143000"/>
          </a:xfrm>
        </p:spPr>
        <p:txBody>
          <a:bodyPr/>
          <a:lstStyle/>
          <a:p>
            <a:r>
              <a:rPr lang="en-US" sz="4000" b="1" dirty="0">
                <a:solidFill>
                  <a:schemeClr val="accent6">
                    <a:lumMod val="75000"/>
                  </a:schemeClr>
                </a:solidFill>
              </a:rPr>
              <a:t>FY 2022 Phase II Application &amp; Award Statistics  </a:t>
            </a:r>
          </a:p>
        </p:txBody>
      </p:sp>
      <p:sp>
        <p:nvSpPr>
          <p:cNvPr id="7" name="Content Placeholder 3"/>
          <p:cNvSpPr>
            <a:spLocks noGrp="1"/>
          </p:cNvSpPr>
          <p:nvPr>
            <p:ph idx="1"/>
          </p:nvPr>
        </p:nvSpPr>
        <p:spPr>
          <a:xfrm>
            <a:off x="464806" y="1244838"/>
            <a:ext cx="10972800" cy="4525963"/>
          </a:xfrm>
        </p:spPr>
        <p:txBody>
          <a:bodyPr>
            <a:normAutofit/>
          </a:bodyPr>
          <a:lstStyle/>
          <a:p>
            <a:r>
              <a:rPr lang="en-US" dirty="0"/>
              <a:t>Phase II</a:t>
            </a:r>
          </a:p>
          <a:p>
            <a:pPr lvl="1"/>
            <a:r>
              <a:rPr lang="en-US" sz="2400" i="0" dirty="0"/>
              <a:t>413 applications</a:t>
            </a:r>
          </a:p>
          <a:p>
            <a:pPr lvl="1"/>
            <a:r>
              <a:rPr lang="en-US" sz="2400" i="0" dirty="0"/>
              <a:t>175 awards</a:t>
            </a:r>
          </a:p>
        </p:txBody>
      </p:sp>
      <p:sp>
        <p:nvSpPr>
          <p:cNvPr id="6" name="Content Placeholder 3"/>
          <p:cNvSpPr>
            <a:spLocks noGrp="1"/>
          </p:cNvSpPr>
          <p:nvPr>
            <p:ph sz="half" idx="4294967295"/>
          </p:nvPr>
        </p:nvSpPr>
        <p:spPr>
          <a:xfrm>
            <a:off x="6314777" y="1086410"/>
            <a:ext cx="4038600" cy="4543425"/>
          </a:xfrm>
        </p:spPr>
        <p:txBody>
          <a:bodyPr>
            <a:normAutofit/>
          </a:bodyPr>
          <a:lstStyle/>
          <a:p>
            <a:r>
              <a:rPr lang="en-US" sz="2400" dirty="0"/>
              <a:t>Phase IIA </a:t>
            </a:r>
          </a:p>
          <a:p>
            <a:pPr lvl="1"/>
            <a:r>
              <a:rPr lang="en-US" dirty="0"/>
              <a:t>48 applications</a:t>
            </a:r>
          </a:p>
          <a:p>
            <a:pPr lvl="1"/>
            <a:r>
              <a:rPr lang="en-US" dirty="0"/>
              <a:t>22 awards</a:t>
            </a:r>
          </a:p>
        </p:txBody>
      </p:sp>
      <p:graphicFrame>
        <p:nvGraphicFramePr>
          <p:cNvPr id="14" name="Chart 13"/>
          <p:cNvGraphicFramePr>
            <a:graphicFrameLocks/>
          </p:cNvGraphicFramePr>
          <p:nvPr/>
        </p:nvGraphicFramePr>
        <p:xfrm>
          <a:off x="9131808" y="1955037"/>
          <a:ext cx="1106044" cy="1812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nvGraphicFramePr>
        <p:xfrm>
          <a:off x="676750" y="2861215"/>
          <a:ext cx="5609452" cy="32026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nvGraphicFramePr>
        <p:xfrm>
          <a:off x="6400800" y="2861214"/>
          <a:ext cx="4901737" cy="3202676"/>
        </p:xfrm>
        <a:graphic>
          <a:graphicData uri="http://schemas.openxmlformats.org/drawingml/2006/chart">
            <c:chart xmlns:c="http://schemas.openxmlformats.org/drawingml/2006/chart" xmlns:r="http://schemas.openxmlformats.org/officeDocument/2006/relationships" r:id="rId5"/>
          </a:graphicData>
        </a:graphic>
      </p:graphicFrame>
      <p:pic>
        <p:nvPicPr>
          <p:cNvPr id="8" name="Picture 7">
            <a:extLst>
              <a:ext uri="{FF2B5EF4-FFF2-40B4-BE49-F238E27FC236}">
                <a16:creationId xmlns:a16="http://schemas.microsoft.com/office/drawing/2014/main" id="{F1716B8B-57E2-C1D0-F095-4AA9BA5A187D}"/>
              </a:ext>
            </a:extLst>
          </p:cNvPr>
          <p:cNvPicPr>
            <a:picLocks noChangeAspect="1"/>
          </p:cNvPicPr>
          <p:nvPr/>
        </p:nvPicPr>
        <p:blipFill>
          <a:blip r:embed="rId6"/>
          <a:stretch>
            <a:fillRect/>
          </a:stretch>
        </p:blipFill>
        <p:spPr>
          <a:xfrm>
            <a:off x="478466" y="2663590"/>
            <a:ext cx="5241016" cy="3332860"/>
          </a:xfrm>
          <a:prstGeom prst="rect">
            <a:avLst/>
          </a:prstGeom>
        </p:spPr>
      </p:pic>
      <p:pic>
        <p:nvPicPr>
          <p:cNvPr id="12" name="Picture 11">
            <a:extLst>
              <a:ext uri="{FF2B5EF4-FFF2-40B4-BE49-F238E27FC236}">
                <a16:creationId xmlns:a16="http://schemas.microsoft.com/office/drawing/2014/main" id="{33BDD607-A228-32FC-AB4D-2A64940358B1}"/>
              </a:ext>
            </a:extLst>
          </p:cNvPr>
          <p:cNvPicPr>
            <a:picLocks noChangeAspect="1"/>
          </p:cNvPicPr>
          <p:nvPr/>
        </p:nvPicPr>
        <p:blipFill>
          <a:blip r:embed="rId7"/>
          <a:stretch>
            <a:fillRect/>
          </a:stretch>
        </p:blipFill>
        <p:spPr>
          <a:xfrm>
            <a:off x="6363351" y="2663590"/>
            <a:ext cx="5102829" cy="3332860"/>
          </a:xfrm>
          <a:prstGeom prst="rect">
            <a:avLst/>
          </a:prstGeom>
        </p:spPr>
      </p:pic>
    </p:spTree>
    <p:extLst>
      <p:ext uri="{BB962C8B-B14F-4D97-AF65-F5344CB8AC3E}">
        <p14:creationId xmlns:p14="http://schemas.microsoft.com/office/powerpoint/2010/main" val="3822428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5" y="202437"/>
            <a:ext cx="10972800" cy="1143000"/>
          </a:xfrm>
        </p:spPr>
        <p:txBody>
          <a:bodyPr/>
          <a:lstStyle/>
          <a:p>
            <a:r>
              <a:rPr lang="en-US" sz="4000" b="1" dirty="0">
                <a:solidFill>
                  <a:schemeClr val="accent6">
                    <a:lumMod val="75000"/>
                  </a:schemeClr>
                </a:solidFill>
              </a:rPr>
              <a:t>FY 2022 Phase II Application &amp; Award Statistics </a:t>
            </a:r>
          </a:p>
        </p:txBody>
      </p:sp>
      <p:sp>
        <p:nvSpPr>
          <p:cNvPr id="7" name="Content Placeholder 3"/>
          <p:cNvSpPr>
            <a:spLocks noGrp="1"/>
          </p:cNvSpPr>
          <p:nvPr>
            <p:ph idx="1"/>
          </p:nvPr>
        </p:nvSpPr>
        <p:spPr>
          <a:xfrm>
            <a:off x="609600" y="1166018"/>
            <a:ext cx="10972800" cy="4525963"/>
          </a:xfrm>
        </p:spPr>
        <p:txBody>
          <a:bodyPr>
            <a:normAutofit/>
          </a:bodyPr>
          <a:lstStyle/>
          <a:p>
            <a:r>
              <a:rPr lang="en-US" dirty="0"/>
              <a:t>Phase IIB</a:t>
            </a:r>
          </a:p>
          <a:p>
            <a:pPr lvl="1"/>
            <a:r>
              <a:rPr lang="en-US" sz="2400" i="0" dirty="0"/>
              <a:t> 78 applications</a:t>
            </a:r>
          </a:p>
          <a:p>
            <a:pPr lvl="1"/>
            <a:r>
              <a:rPr lang="en-US" sz="2400" i="0" dirty="0"/>
              <a:t> 18 awards</a:t>
            </a:r>
          </a:p>
        </p:txBody>
      </p:sp>
      <p:sp>
        <p:nvSpPr>
          <p:cNvPr id="6" name="Content Placeholder 3"/>
          <p:cNvSpPr>
            <a:spLocks noGrp="1"/>
          </p:cNvSpPr>
          <p:nvPr>
            <p:ph sz="half" idx="4294967295"/>
          </p:nvPr>
        </p:nvSpPr>
        <p:spPr>
          <a:xfrm>
            <a:off x="6553200" y="1009136"/>
            <a:ext cx="4038600" cy="4543425"/>
          </a:xfrm>
        </p:spPr>
        <p:txBody>
          <a:bodyPr>
            <a:normAutofit/>
          </a:bodyPr>
          <a:lstStyle/>
          <a:p>
            <a:r>
              <a:rPr lang="en-US" sz="2400" dirty="0"/>
              <a:t>Phase IIC</a:t>
            </a:r>
          </a:p>
          <a:p>
            <a:pPr lvl="1"/>
            <a:r>
              <a:rPr lang="en-US" dirty="0"/>
              <a:t> 6 applications</a:t>
            </a:r>
          </a:p>
          <a:p>
            <a:pPr lvl="1"/>
            <a:r>
              <a:rPr lang="en-US" dirty="0"/>
              <a:t> 2 awards</a:t>
            </a:r>
          </a:p>
          <a:p>
            <a:pPr marL="457200" lvl="1" indent="0">
              <a:buNone/>
            </a:pPr>
            <a:endParaRPr lang="en-US" sz="1600" dirty="0"/>
          </a:p>
        </p:txBody>
      </p:sp>
      <p:graphicFrame>
        <p:nvGraphicFramePr>
          <p:cNvPr id="14" name="Chart 13"/>
          <p:cNvGraphicFramePr>
            <a:graphicFrameLocks/>
          </p:cNvGraphicFramePr>
          <p:nvPr/>
        </p:nvGraphicFramePr>
        <p:xfrm>
          <a:off x="9131808" y="1955037"/>
          <a:ext cx="1106044" cy="1812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56C328B9-7C32-4FFE-A7C6-3598641ACDA6}"/>
              </a:ext>
            </a:extLst>
          </p:cNvPr>
          <p:cNvGraphicFramePr>
            <a:graphicFrameLocks/>
          </p:cNvGraphicFramePr>
          <p:nvPr/>
        </p:nvGraphicFramePr>
        <p:xfrm>
          <a:off x="6019800" y="2514600"/>
          <a:ext cx="5295900" cy="33528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2FB45D30-AF3B-C217-0D9B-50CE34B88CB4}"/>
              </a:ext>
            </a:extLst>
          </p:cNvPr>
          <p:cNvPicPr>
            <a:picLocks noChangeAspect="1"/>
          </p:cNvPicPr>
          <p:nvPr/>
        </p:nvPicPr>
        <p:blipFill>
          <a:blip r:embed="rId5"/>
          <a:stretch>
            <a:fillRect/>
          </a:stretch>
        </p:blipFill>
        <p:spPr>
          <a:xfrm>
            <a:off x="898746" y="2640409"/>
            <a:ext cx="4513646" cy="3101181"/>
          </a:xfrm>
          <a:prstGeom prst="rect">
            <a:avLst/>
          </a:prstGeom>
        </p:spPr>
      </p:pic>
      <p:pic>
        <p:nvPicPr>
          <p:cNvPr id="8" name="Picture 7">
            <a:extLst>
              <a:ext uri="{FF2B5EF4-FFF2-40B4-BE49-F238E27FC236}">
                <a16:creationId xmlns:a16="http://schemas.microsoft.com/office/drawing/2014/main" id="{E0D8FF5B-59AD-9710-FDDE-8F801561EA59}"/>
              </a:ext>
            </a:extLst>
          </p:cNvPr>
          <p:cNvPicPr>
            <a:picLocks noChangeAspect="1"/>
          </p:cNvPicPr>
          <p:nvPr/>
        </p:nvPicPr>
        <p:blipFill>
          <a:blip r:embed="rId6"/>
          <a:stretch>
            <a:fillRect/>
          </a:stretch>
        </p:blipFill>
        <p:spPr>
          <a:xfrm>
            <a:off x="6553200" y="2590800"/>
            <a:ext cx="4584589" cy="3118643"/>
          </a:xfrm>
          <a:prstGeom prst="rect">
            <a:avLst/>
          </a:prstGeom>
        </p:spPr>
      </p:pic>
    </p:spTree>
    <p:extLst>
      <p:ext uri="{BB962C8B-B14F-4D97-AF65-F5344CB8AC3E}">
        <p14:creationId xmlns:p14="http://schemas.microsoft.com/office/powerpoint/2010/main" val="3622098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293409"/>
            <a:ext cx="10515600" cy="1325563"/>
          </a:xfrm>
        </p:spPr>
        <p:txBody>
          <a:bodyPr/>
          <a:lstStyle/>
          <a:p>
            <a:r>
              <a:rPr lang="en-US" b="1" dirty="0">
                <a:solidFill>
                  <a:schemeClr val="accent6">
                    <a:lumMod val="75000"/>
                  </a:schemeClr>
                </a:solidFill>
              </a:rPr>
              <a:t>Frequently Asked Questions</a:t>
            </a:r>
          </a:p>
        </p:txBody>
      </p:sp>
      <p:sp>
        <p:nvSpPr>
          <p:cNvPr id="3" name="Content Placeholder 2"/>
          <p:cNvSpPr>
            <a:spLocks noGrp="1"/>
          </p:cNvSpPr>
          <p:nvPr>
            <p:ph idx="1"/>
          </p:nvPr>
        </p:nvSpPr>
        <p:spPr>
          <a:xfrm>
            <a:off x="486335" y="1257924"/>
            <a:ext cx="10806953" cy="3978275"/>
          </a:xfrm>
        </p:spPr>
        <p:txBody>
          <a:bodyPr>
            <a:noAutofit/>
          </a:bodyPr>
          <a:lstStyle/>
          <a:p>
            <a:r>
              <a:rPr lang="en-US" sz="2000" dirty="0"/>
              <a:t>If I’m eligible for both Phase IIA and Phase IIB, can I apply for both?  </a:t>
            </a:r>
          </a:p>
          <a:p>
            <a:pPr lvl="1"/>
            <a:r>
              <a:rPr lang="en-US" i="0" dirty="0"/>
              <a:t>NO, you may submit only one Second Phase II application per Phase II project</a:t>
            </a:r>
          </a:p>
          <a:p>
            <a:r>
              <a:rPr lang="en-US" sz="2000" dirty="0"/>
              <a:t>If I apply for a Phase IIA award this year and do not receive an award, may I apply for a Phase IIB next year?</a:t>
            </a:r>
          </a:p>
          <a:p>
            <a:pPr lvl="1"/>
            <a:r>
              <a:rPr lang="en-US" i="0" dirty="0"/>
              <a:t>YES</a:t>
            </a:r>
          </a:p>
          <a:p>
            <a:r>
              <a:rPr lang="en-US" sz="2000" dirty="0"/>
              <a:t>If I apply for a Phase IIB award this year and do not receive an award, may I apply for a Phase IIB next year?</a:t>
            </a:r>
          </a:p>
          <a:p>
            <a:pPr lvl="1"/>
            <a:r>
              <a:rPr lang="en-US" i="0" dirty="0"/>
              <a:t>YES, but it is recommended that you speak to your Program Manager about the reason for not receiving an award to understand if another IIB application would make sense.</a:t>
            </a:r>
          </a:p>
          <a:p>
            <a:r>
              <a:rPr lang="en-US" sz="2000" dirty="0"/>
              <a:t>If I receive a Phase IIA award, will I be eligible to receive a Phase IIB award in the future as I transition to commercialization?</a:t>
            </a:r>
          </a:p>
          <a:p>
            <a:pPr lvl="1"/>
            <a:r>
              <a:rPr lang="en-US" i="0" dirty="0"/>
              <a:t>NO, </a:t>
            </a:r>
            <a:r>
              <a:rPr lang="en-US" dirty="0">
                <a:solidFill>
                  <a:schemeClr val="accent6">
                    <a:lumMod val="75000"/>
                  </a:schemeClr>
                </a:solidFill>
              </a:rPr>
              <a:t>you may receive only one Second Phase II award per Phase II project</a:t>
            </a:r>
          </a:p>
        </p:txBody>
      </p:sp>
    </p:spTree>
    <p:extLst>
      <p:ext uri="{BB962C8B-B14F-4D97-AF65-F5344CB8AC3E}">
        <p14:creationId xmlns:p14="http://schemas.microsoft.com/office/powerpoint/2010/main" val="397976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21B02-A4E5-9A84-0F6D-BFCF836055E7}"/>
              </a:ext>
            </a:extLst>
          </p:cNvPr>
          <p:cNvPicPr>
            <a:picLocks noChangeAspect="1"/>
          </p:cNvPicPr>
          <p:nvPr/>
        </p:nvPicPr>
        <p:blipFill>
          <a:blip r:embed="rId3"/>
          <a:srcRect l="17984" r="17984"/>
          <a:stretch/>
        </p:blipFill>
        <p:spPr>
          <a:xfrm>
            <a:off x="6355442" y="10"/>
            <a:ext cx="5836558" cy="5130404"/>
          </a:xfrm>
          <a:custGeom>
            <a:avLst/>
            <a:gdLst/>
            <a:ahLst/>
            <a:cxnLst/>
            <a:rect l="l" t="t" r="r" b="b"/>
            <a:pathLst>
              <a:path w="5836558" h="5130414">
                <a:moveTo>
                  <a:pt x="2376055" y="0"/>
                </a:moveTo>
                <a:lnTo>
                  <a:pt x="5836558" y="0"/>
                </a:lnTo>
                <a:lnTo>
                  <a:pt x="5836558" y="5130414"/>
                </a:lnTo>
                <a:lnTo>
                  <a:pt x="0" y="5130414"/>
                </a:lnTo>
                <a:close/>
              </a:path>
            </a:pathLst>
          </a:custGeom>
        </p:spPr>
      </p:pic>
      <p:sp>
        <p:nvSpPr>
          <p:cNvPr id="6" name="Text Placeholder 5"/>
          <p:cNvSpPr>
            <a:spLocks noGrp="1"/>
          </p:cNvSpPr>
          <p:nvPr>
            <p:ph type="body" idx="1"/>
          </p:nvPr>
        </p:nvSpPr>
        <p:spPr>
          <a:xfrm>
            <a:off x="694121" y="2769209"/>
            <a:ext cx="5808448" cy="911117"/>
          </a:xfrm>
        </p:spPr>
        <p:txBody>
          <a:bodyPr vert="horz" lIns="91440" tIns="45720" rIns="91440" bIns="45720" rtlCol="0">
            <a:normAutofit/>
          </a:bodyPr>
          <a:lstStyle/>
          <a:p>
            <a:pPr defTabSz="914400"/>
            <a:r>
              <a:rPr lang="en-US" sz="3600" dirty="0">
                <a:solidFill>
                  <a:schemeClr val="tx1"/>
                </a:solidFill>
              </a:rPr>
              <a:t>Phase IIC</a:t>
            </a:r>
          </a:p>
        </p:txBody>
      </p:sp>
      <p:sp>
        <p:nvSpPr>
          <p:cNvPr id="5" name="Title 4"/>
          <p:cNvSpPr>
            <a:spLocks noGrp="1"/>
          </p:cNvSpPr>
          <p:nvPr>
            <p:ph type="title"/>
          </p:nvPr>
        </p:nvSpPr>
        <p:spPr>
          <a:xfrm>
            <a:off x="462863" y="295418"/>
            <a:ext cx="6270964" cy="2390459"/>
          </a:xfrm>
        </p:spPr>
        <p:txBody>
          <a:bodyPr vert="horz" lIns="91440" tIns="45720" rIns="91440" bIns="45720" rtlCol="0" anchor="b">
            <a:normAutofit/>
          </a:bodyPr>
          <a:lstStyle/>
          <a:p>
            <a:pPr defTabSz="914400"/>
            <a:r>
              <a:rPr lang="en-US" sz="5400" b="1" dirty="0">
                <a:solidFill>
                  <a:schemeClr val="accent6">
                    <a:lumMod val="75000"/>
                  </a:schemeClr>
                </a:solidFill>
              </a:rPr>
              <a:t>Third Phase II Awards</a:t>
            </a:r>
          </a:p>
        </p:txBody>
      </p:sp>
      <p:sp>
        <p:nvSpPr>
          <p:cNvPr id="15" name="Freeform: Shape 14">
            <a:extLst>
              <a:ext uri="{FF2B5EF4-FFF2-40B4-BE49-F238E27FC236}">
                <a16:creationId xmlns:a16="http://schemas.microsoft.com/office/drawing/2014/main" id="{5EB73228-F09B-409F-9EC1-7E853C4F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40" y="5292509"/>
            <a:ext cx="6610160" cy="1565491"/>
          </a:xfrm>
          <a:custGeom>
            <a:avLst/>
            <a:gdLst>
              <a:gd name="connsiteX0" fmla="*/ 1186806 w 6610160"/>
              <a:gd name="connsiteY0" fmla="*/ 0 h 1565491"/>
              <a:gd name="connsiteX1" fmla="*/ 1692132 w 6610160"/>
              <a:gd name="connsiteY1" fmla="*/ 0 h 1565491"/>
              <a:gd name="connsiteX2" fmla="*/ 6104834 w 6610160"/>
              <a:gd name="connsiteY2" fmla="*/ 0 h 1565491"/>
              <a:gd name="connsiteX3" fmla="*/ 6610160 w 6610160"/>
              <a:gd name="connsiteY3" fmla="*/ 0 h 1565491"/>
              <a:gd name="connsiteX4" fmla="*/ 6610160 w 6610160"/>
              <a:gd name="connsiteY4" fmla="*/ 1565491 h 1565491"/>
              <a:gd name="connsiteX5" fmla="*/ 0 w 6610160"/>
              <a:gd name="connsiteY5" fmla="*/ 1565491 h 1565491"/>
              <a:gd name="connsiteX6" fmla="*/ 724290 w 6610160"/>
              <a:gd name="connsiteY6" fmla="*/ 1591 h 1565491"/>
              <a:gd name="connsiteX7" fmla="*/ 1186070 w 6610160"/>
              <a:gd name="connsiteY7"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160" h="1565491">
                <a:moveTo>
                  <a:pt x="1186806" y="0"/>
                </a:moveTo>
                <a:lnTo>
                  <a:pt x="1692132" y="0"/>
                </a:lnTo>
                <a:lnTo>
                  <a:pt x="6104834" y="0"/>
                </a:lnTo>
                <a:lnTo>
                  <a:pt x="6610160" y="0"/>
                </a:lnTo>
                <a:lnTo>
                  <a:pt x="6610160" y="1565491"/>
                </a:lnTo>
                <a:lnTo>
                  <a:pt x="0" y="1565491"/>
                </a:lnTo>
                <a:lnTo>
                  <a:pt x="724290" y="1591"/>
                </a:lnTo>
                <a:lnTo>
                  <a:pt x="1186070" y="159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150A4AE-7BE7-480D-BD8C-3951E6479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510"/>
            <a:ext cx="6144370" cy="1565491"/>
          </a:xfrm>
          <a:custGeom>
            <a:avLst/>
            <a:gdLst>
              <a:gd name="connsiteX0" fmla="*/ 0 w 6144370"/>
              <a:gd name="connsiteY0" fmla="*/ 0 h 1565491"/>
              <a:gd name="connsiteX1" fmla="*/ 6144370 w 6144370"/>
              <a:gd name="connsiteY1" fmla="*/ 0 h 1565491"/>
              <a:gd name="connsiteX2" fmla="*/ 5419344 w 6144370"/>
              <a:gd name="connsiteY2" fmla="*/ 1565491 h 1565491"/>
              <a:gd name="connsiteX3" fmla="*/ 0 w 6144370"/>
              <a:gd name="connsiteY3" fmla="*/ 1565491 h 1565491"/>
            </a:gdLst>
            <a:ahLst/>
            <a:cxnLst>
              <a:cxn ang="0">
                <a:pos x="connsiteX0" y="connsiteY0"/>
              </a:cxn>
              <a:cxn ang="0">
                <a:pos x="connsiteX1" y="connsiteY1"/>
              </a:cxn>
              <a:cxn ang="0">
                <a:pos x="connsiteX2" y="connsiteY2"/>
              </a:cxn>
              <a:cxn ang="0">
                <a:pos x="connsiteX3" y="connsiteY3"/>
              </a:cxn>
            </a:cxnLst>
            <a:rect l="l" t="t" r="r" b="b"/>
            <a:pathLst>
              <a:path w="6144370" h="1565491">
                <a:moveTo>
                  <a:pt x="0" y="0"/>
                </a:moveTo>
                <a:lnTo>
                  <a:pt x="6144370" y="0"/>
                </a:lnTo>
                <a:lnTo>
                  <a:pt x="5419344" y="1565491"/>
                </a:lnTo>
                <a:lnTo>
                  <a:pt x="0" y="15654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A0D8F118-107D-48D4-F258-3DEEB9544AA2}"/>
              </a:ext>
            </a:extLst>
          </p:cNvPr>
          <p:cNvGrpSpPr/>
          <p:nvPr/>
        </p:nvGrpSpPr>
        <p:grpSpPr>
          <a:xfrm>
            <a:off x="0" y="6096001"/>
            <a:ext cx="12192000" cy="762000"/>
            <a:chOff x="0" y="6096000"/>
            <a:chExt cx="12192000" cy="762000"/>
          </a:xfrm>
        </p:grpSpPr>
        <p:sp>
          <p:nvSpPr>
            <p:cNvPr id="8" name="Rectangle 7">
              <a:extLst>
                <a:ext uri="{FF2B5EF4-FFF2-40B4-BE49-F238E27FC236}">
                  <a16:creationId xmlns:a16="http://schemas.microsoft.com/office/drawing/2014/main" id="{FC88B3A0-7584-26C2-1B0E-3175019F22E9}"/>
                </a:ext>
              </a:extLst>
            </p:cNvPr>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9" name="Picture 2" descr="https://powerpedia.energy.gov/w/images/0/08/DOE_Logo_Color-Seal_White-Text.png">
              <a:extLst>
                <a:ext uri="{FF2B5EF4-FFF2-40B4-BE49-F238E27FC236}">
                  <a16:creationId xmlns:a16="http://schemas.microsoft.com/office/drawing/2014/main" id="{7D3303E4-2DD5-4F92-9DE7-E488241E96E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a:extLst>
                <a:ext uri="{FF2B5EF4-FFF2-40B4-BE49-F238E27FC236}">
                  <a16:creationId xmlns:a16="http://schemas.microsoft.com/office/drawing/2014/main" id="{0A58D53A-2199-A945-BE72-5A02507522A4}"/>
                </a:ext>
              </a:extLst>
            </p:cNvPr>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Office of SBIR/STTR Programs</a:t>
              </a:r>
            </a:p>
          </p:txBody>
        </p:sp>
      </p:grpSp>
    </p:spTree>
    <p:extLst>
      <p:ext uri="{BB962C8B-B14F-4D97-AF65-F5344CB8AC3E}">
        <p14:creationId xmlns:p14="http://schemas.microsoft.com/office/powerpoint/2010/main" val="2946521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617"/>
            <a:ext cx="10515600" cy="1325563"/>
          </a:xfrm>
        </p:spPr>
        <p:txBody>
          <a:bodyPr/>
          <a:lstStyle/>
          <a:p>
            <a:r>
              <a:rPr lang="en-US" b="1" dirty="0">
                <a:solidFill>
                  <a:schemeClr val="accent6">
                    <a:lumMod val="75000"/>
                  </a:schemeClr>
                </a:solidFill>
              </a:rPr>
              <a:t>Motivation:  Phase IIC</a:t>
            </a:r>
          </a:p>
        </p:txBody>
      </p:sp>
      <p:sp>
        <p:nvSpPr>
          <p:cNvPr id="3" name="Content Placeholder 2"/>
          <p:cNvSpPr>
            <a:spLocks noGrp="1"/>
          </p:cNvSpPr>
          <p:nvPr>
            <p:ph idx="1"/>
          </p:nvPr>
        </p:nvSpPr>
        <p:spPr>
          <a:xfrm>
            <a:off x="389964" y="1247308"/>
            <a:ext cx="11049000" cy="4525963"/>
          </a:xfrm>
        </p:spPr>
        <p:txBody>
          <a:bodyPr>
            <a:normAutofit lnSpcReduction="10000"/>
          </a:bodyPr>
          <a:lstStyle/>
          <a:p>
            <a:pPr marL="231775" indent="-231775"/>
            <a:r>
              <a:rPr lang="en-US" sz="2000" dirty="0"/>
              <a:t>Phase IIC awards are available under a Congressionally mandated Commercialization Assistance Pilot Program, 5 U.S.C. § 638(</a:t>
            </a:r>
            <a:r>
              <a:rPr lang="en-US" sz="2000" dirty="0" err="1"/>
              <a:t>uu</a:t>
            </a:r>
            <a:r>
              <a:rPr lang="en-US" sz="2000" dirty="0"/>
              <a:t>). The intent of the program is reflected in the statutory considerations agencies must consider in making these awards:</a:t>
            </a:r>
          </a:p>
          <a:p>
            <a:pPr marL="463550" lvl="1" indent="-239713"/>
            <a:r>
              <a:rPr lang="en-US" i="0" dirty="0"/>
              <a:t>(A) the extent to which such award could aid the eligible entity in commercializing the research funded under the eligible entity’s Phase II program; </a:t>
            </a:r>
          </a:p>
          <a:p>
            <a:pPr marL="463550" lvl="1" indent="-239713"/>
            <a:r>
              <a:rPr lang="en-US" i="0" dirty="0"/>
              <a:t>(B) whether the updated Phase II commercialization plan submitted with the application provides a sound approach for establishing technical feasibility that could lead to commercialization of such research;</a:t>
            </a:r>
          </a:p>
          <a:p>
            <a:pPr marL="463550" lvl="1" indent="-239713"/>
            <a:r>
              <a:rPr lang="en-US" i="0" dirty="0"/>
              <a:t>(C) whether the proposed activities to be conducted under such updated Phase II commercialization plan further improve the likelihood that such research will provide societal benefits; </a:t>
            </a:r>
          </a:p>
          <a:p>
            <a:pPr marL="463550" lvl="1" indent="-239713"/>
            <a:r>
              <a:rPr lang="en-US" i="0" dirty="0"/>
              <a:t>(D) whether the small business concern has progressed satisfactorily in Phase II to justify receipt of a subsequent Phase II SBIR award; </a:t>
            </a:r>
          </a:p>
          <a:p>
            <a:pPr marL="463550" lvl="1" indent="-239713"/>
            <a:r>
              <a:rPr lang="en-US" i="0" dirty="0"/>
              <a:t>(E) the expectations of the eligible third-party investor that provides matching funding; and </a:t>
            </a:r>
          </a:p>
          <a:p>
            <a:pPr marL="463550" lvl="1" indent="-239713"/>
            <a:r>
              <a:rPr lang="en-US" i="0" dirty="0"/>
              <a:t>(F) the likelihood that the proposed activities to be conducted under such updated Phase II commercialization plan using matching funding provided by such eligible third-party investor will lead to commercial and societal benefit. </a:t>
            </a:r>
          </a:p>
          <a:p>
            <a:pPr lvl="1"/>
            <a:endParaRPr lang="en-US" i="0" dirty="0"/>
          </a:p>
          <a:p>
            <a:endParaRPr lang="en-US" sz="2000" dirty="0"/>
          </a:p>
        </p:txBody>
      </p:sp>
    </p:spTree>
    <p:extLst>
      <p:ext uri="{BB962C8B-B14F-4D97-AF65-F5344CB8AC3E}">
        <p14:creationId xmlns:p14="http://schemas.microsoft.com/office/powerpoint/2010/main" val="1226676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Eligibility</a:t>
            </a:r>
          </a:p>
        </p:txBody>
      </p:sp>
      <p:sp>
        <p:nvSpPr>
          <p:cNvPr id="3" name="Content Placeholder 2"/>
          <p:cNvSpPr>
            <a:spLocks noGrp="1"/>
          </p:cNvSpPr>
          <p:nvPr>
            <p:ph idx="1"/>
          </p:nvPr>
        </p:nvSpPr>
        <p:spPr>
          <a:xfrm>
            <a:off x="381000" y="1492715"/>
            <a:ext cx="10972800" cy="4449764"/>
          </a:xfrm>
        </p:spPr>
        <p:txBody>
          <a:bodyPr>
            <a:normAutofit/>
          </a:bodyPr>
          <a:lstStyle/>
          <a:p>
            <a:r>
              <a:rPr lang="en-US" dirty="0"/>
              <a:t>A small business concern must meet the following eligibility criteria:</a:t>
            </a:r>
          </a:p>
          <a:p>
            <a:pPr lvl="1"/>
            <a:r>
              <a:rPr lang="en-US" sz="2400" i="0" dirty="0"/>
              <a:t>Have received an SBIR Phase II award and an SBIR Phase IIA or IIB award as specified in the FOA</a:t>
            </a:r>
          </a:p>
          <a:p>
            <a:pPr lvl="1"/>
            <a:r>
              <a:rPr lang="en-US" sz="2400" i="0" dirty="0"/>
              <a:t>The SBIR Phase IIA or IIB award will have been issued two fiscal years prior to the time of eligibility for a Phase IIC award</a:t>
            </a:r>
          </a:p>
          <a:p>
            <a:pPr marL="457200" lvl="1" indent="0">
              <a:buNone/>
            </a:pPr>
            <a:endParaRPr lang="en-US" sz="2400" i="0" dirty="0"/>
          </a:p>
          <a:p>
            <a:pPr marL="457200" lvl="1" indent="0">
              <a:buNone/>
            </a:pPr>
            <a:r>
              <a:rPr lang="en-US" sz="2400" i="0" dirty="0"/>
              <a:t>Note:  Phase IIC awards are limited by statute to the SBIR program.  No Phase IIC awards will be made under the STTR program.  Also to be eligible for Phase IIC your prior Phase II and Phase IIA or IIB awards must be SBIR (not STTR) awards.    </a:t>
            </a:r>
          </a:p>
        </p:txBody>
      </p:sp>
    </p:spTree>
    <p:extLst>
      <p:ext uri="{BB962C8B-B14F-4D97-AF65-F5344CB8AC3E}">
        <p14:creationId xmlns:p14="http://schemas.microsoft.com/office/powerpoint/2010/main" val="308845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DC444B-A294-EC53-58F3-FE4541C03C54}"/>
              </a:ext>
            </a:extLst>
          </p:cNvPr>
          <p:cNvPicPr>
            <a:picLocks noChangeAspect="1"/>
          </p:cNvPicPr>
          <p:nvPr/>
        </p:nvPicPr>
        <p:blipFill>
          <a:blip r:embed="rId2"/>
          <a:stretch>
            <a:fillRect/>
          </a:stretch>
        </p:blipFill>
        <p:spPr>
          <a:xfrm>
            <a:off x="2108920" y="1606890"/>
            <a:ext cx="7015706" cy="1822110"/>
          </a:xfrm>
          <a:prstGeom prst="rect">
            <a:avLst/>
          </a:prstGeom>
        </p:spPr>
      </p:pic>
      <p:sp>
        <p:nvSpPr>
          <p:cNvPr id="2" name="Title 1"/>
          <p:cNvSpPr>
            <a:spLocks noGrp="1"/>
          </p:cNvSpPr>
          <p:nvPr>
            <p:ph type="title"/>
          </p:nvPr>
        </p:nvSpPr>
        <p:spPr>
          <a:xfrm>
            <a:off x="170329" y="138782"/>
            <a:ext cx="10515600" cy="1325563"/>
          </a:xfrm>
        </p:spPr>
        <p:txBody>
          <a:bodyPr/>
          <a:lstStyle/>
          <a:p>
            <a:r>
              <a:rPr lang="en-US" b="1" dirty="0">
                <a:solidFill>
                  <a:schemeClr val="accent6">
                    <a:lumMod val="75000"/>
                  </a:schemeClr>
                </a:solidFill>
              </a:rPr>
              <a:t>Terminology</a:t>
            </a:r>
          </a:p>
        </p:txBody>
      </p:sp>
      <p:sp>
        <p:nvSpPr>
          <p:cNvPr id="3" name="Content Placeholder 2"/>
          <p:cNvSpPr>
            <a:spLocks noGrp="1"/>
          </p:cNvSpPr>
          <p:nvPr>
            <p:ph idx="1"/>
          </p:nvPr>
        </p:nvSpPr>
        <p:spPr/>
        <p:txBody>
          <a:bodyPr/>
          <a:lstStyle/>
          <a:p>
            <a:endParaRPr lang="en-US" dirty="0"/>
          </a:p>
          <a:p>
            <a:pPr lvl="1"/>
            <a:endParaRPr lang="en-US" dirty="0"/>
          </a:p>
        </p:txBody>
      </p:sp>
      <p:sp>
        <p:nvSpPr>
          <p:cNvPr id="15" name="Content Placeholder 2"/>
          <p:cNvSpPr txBox="1">
            <a:spLocks/>
          </p:cNvSpPr>
          <p:nvPr/>
        </p:nvSpPr>
        <p:spPr>
          <a:xfrm>
            <a:off x="581870" y="3973503"/>
            <a:ext cx="10931610" cy="23723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800" dirty="0">
                <a:solidFill>
                  <a:schemeClr val="tx1">
                    <a:lumMod val="65000"/>
                    <a:lumOff val="35000"/>
                  </a:schemeClr>
                </a:solidFill>
              </a:rPr>
              <a:t>Bold terminology is per statute</a:t>
            </a:r>
          </a:p>
          <a:p>
            <a:pPr lvl="1"/>
            <a:r>
              <a:rPr lang="en-US" sz="2800" dirty="0">
                <a:solidFill>
                  <a:schemeClr val="tx1">
                    <a:lumMod val="65000"/>
                    <a:lumOff val="35000"/>
                  </a:schemeClr>
                </a:solidFill>
              </a:rPr>
              <a:t>ALL Phase IIs -  Initial (or first), second and third Phase II applications - are submitted through our “Phase II” FOAs</a:t>
            </a:r>
          </a:p>
        </p:txBody>
      </p:sp>
      <p:sp>
        <p:nvSpPr>
          <p:cNvPr id="9" name="Speech Bubble: Rectangle 8">
            <a:extLst>
              <a:ext uri="{FF2B5EF4-FFF2-40B4-BE49-F238E27FC236}">
                <a16:creationId xmlns:a16="http://schemas.microsoft.com/office/drawing/2014/main" id="{7F6E6A28-65D4-E4DE-F963-780032F2DE30}"/>
              </a:ext>
            </a:extLst>
          </p:cNvPr>
          <p:cNvSpPr/>
          <p:nvPr/>
        </p:nvSpPr>
        <p:spPr>
          <a:xfrm>
            <a:off x="3179737" y="853004"/>
            <a:ext cx="1882589" cy="468797"/>
          </a:xfrm>
          <a:prstGeom prst="wedgeRectCallout">
            <a:avLst>
              <a:gd name="adj1" fmla="val -18667"/>
              <a:gd name="adj2" fmla="val 23269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or </a:t>
            </a:r>
            <a:r>
              <a:rPr lang="en-US" b="1" dirty="0"/>
              <a:t>First</a:t>
            </a:r>
          </a:p>
        </p:txBody>
      </p:sp>
      <p:sp>
        <p:nvSpPr>
          <p:cNvPr id="10" name="Speech Bubble: Rectangle 9">
            <a:extLst>
              <a:ext uri="{FF2B5EF4-FFF2-40B4-BE49-F238E27FC236}">
                <a16:creationId xmlns:a16="http://schemas.microsoft.com/office/drawing/2014/main" id="{4AE43A25-AF8D-D8FE-5D23-D367A08B2235}"/>
              </a:ext>
            </a:extLst>
          </p:cNvPr>
          <p:cNvSpPr/>
          <p:nvPr/>
        </p:nvSpPr>
        <p:spPr>
          <a:xfrm>
            <a:off x="5269282" y="557130"/>
            <a:ext cx="1768009" cy="756674"/>
          </a:xfrm>
          <a:prstGeom prst="wedgeRectCallout">
            <a:avLst>
              <a:gd name="adj1" fmla="val -23230"/>
              <a:gd name="adj2" fmla="val 15805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Second/ </a:t>
            </a:r>
            <a:r>
              <a:rPr lang="en-US" b="1" dirty="0"/>
              <a:t>Sequential</a:t>
            </a:r>
          </a:p>
        </p:txBody>
      </p:sp>
      <p:sp>
        <p:nvSpPr>
          <p:cNvPr id="19" name="Speech Bubble: Rectangle 18">
            <a:extLst>
              <a:ext uri="{FF2B5EF4-FFF2-40B4-BE49-F238E27FC236}">
                <a16:creationId xmlns:a16="http://schemas.microsoft.com/office/drawing/2014/main" id="{096D8997-040A-3E9E-6D44-CF1DDD3A3DCC}"/>
              </a:ext>
            </a:extLst>
          </p:cNvPr>
          <p:cNvSpPr/>
          <p:nvPr/>
        </p:nvSpPr>
        <p:spPr>
          <a:xfrm>
            <a:off x="7229052" y="591702"/>
            <a:ext cx="2381112" cy="468797"/>
          </a:xfrm>
          <a:prstGeom prst="wedgeRectCallout">
            <a:avLst>
              <a:gd name="adj1" fmla="val -52175"/>
              <a:gd name="adj2" fmla="val 28814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Third/</a:t>
            </a:r>
            <a:r>
              <a:rPr lang="en-US" b="1" dirty="0"/>
              <a:t>Subsequent</a:t>
            </a:r>
          </a:p>
        </p:txBody>
      </p:sp>
    </p:spTree>
    <p:extLst>
      <p:ext uri="{BB962C8B-B14F-4D97-AF65-F5344CB8AC3E}">
        <p14:creationId xmlns:p14="http://schemas.microsoft.com/office/powerpoint/2010/main" val="3284035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1500036" y="1938457"/>
            <a:ext cx="8944989" cy="2709743"/>
            <a:chOff x="1500036" y="1938457"/>
            <a:chExt cx="8944989" cy="3672813"/>
          </a:xfrm>
        </p:grpSpPr>
        <p:cxnSp>
          <p:nvCxnSpPr>
            <p:cNvPr id="55" name="Straight Connector 54"/>
            <p:cNvCxnSpPr/>
            <p:nvPr/>
          </p:nvCxnSpPr>
          <p:spPr>
            <a:xfrm>
              <a:off x="1500036" y="2131361"/>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566966" y="2116757"/>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556001" y="2116756"/>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545036" y="2116755"/>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534071" y="2116754"/>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523106" y="2116753"/>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512141" y="2116752"/>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501176" y="2116751"/>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490211" y="2116750"/>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432325" y="2116749"/>
              <a:ext cx="12700" cy="3479909"/>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623762" y="1946695"/>
              <a:ext cx="818388" cy="461665"/>
            </a:xfrm>
            <a:prstGeom prst="rect">
              <a:avLst/>
            </a:prstGeom>
            <a:noFill/>
          </p:spPr>
          <p:txBody>
            <a:bodyPr wrap="square" rtlCol="0">
              <a:spAutoFit/>
            </a:bodyPr>
            <a:lstStyle/>
            <a:p>
              <a:pPr algn="ctr"/>
              <a:r>
                <a:rPr lang="en-US" dirty="0">
                  <a:solidFill>
                    <a:srgbClr val="5B9BD5"/>
                  </a:solidFill>
                  <a:latin typeface="+mn-lt"/>
                </a:rPr>
                <a:t>1</a:t>
              </a:r>
            </a:p>
          </p:txBody>
        </p:sp>
        <p:sp>
          <p:nvSpPr>
            <p:cNvPr id="74" name="TextBox 73"/>
            <p:cNvSpPr txBox="1"/>
            <p:nvPr/>
          </p:nvSpPr>
          <p:spPr>
            <a:xfrm>
              <a:off x="2665978" y="1946695"/>
              <a:ext cx="818388" cy="461665"/>
            </a:xfrm>
            <a:prstGeom prst="rect">
              <a:avLst/>
            </a:prstGeom>
            <a:noFill/>
          </p:spPr>
          <p:txBody>
            <a:bodyPr wrap="square" rtlCol="0">
              <a:spAutoFit/>
            </a:bodyPr>
            <a:lstStyle/>
            <a:p>
              <a:pPr algn="ctr"/>
              <a:r>
                <a:rPr lang="en-US" dirty="0">
                  <a:solidFill>
                    <a:srgbClr val="5B9BD5"/>
                  </a:solidFill>
                  <a:latin typeface="+mn-lt"/>
                </a:rPr>
                <a:t>2</a:t>
              </a:r>
            </a:p>
          </p:txBody>
        </p:sp>
        <p:sp>
          <p:nvSpPr>
            <p:cNvPr id="75" name="TextBox 74"/>
            <p:cNvSpPr txBox="1"/>
            <p:nvPr/>
          </p:nvSpPr>
          <p:spPr>
            <a:xfrm>
              <a:off x="3675242" y="1946695"/>
              <a:ext cx="818388" cy="461665"/>
            </a:xfrm>
            <a:prstGeom prst="rect">
              <a:avLst/>
            </a:prstGeom>
            <a:noFill/>
          </p:spPr>
          <p:txBody>
            <a:bodyPr wrap="square" rtlCol="0">
              <a:spAutoFit/>
            </a:bodyPr>
            <a:lstStyle/>
            <a:p>
              <a:pPr algn="ctr"/>
              <a:r>
                <a:rPr lang="en-US" dirty="0">
                  <a:solidFill>
                    <a:srgbClr val="5B9BD5"/>
                  </a:solidFill>
                  <a:latin typeface="+mn-lt"/>
                </a:rPr>
                <a:t>3</a:t>
              </a:r>
            </a:p>
          </p:txBody>
        </p:sp>
        <p:sp>
          <p:nvSpPr>
            <p:cNvPr id="76" name="TextBox 75"/>
            <p:cNvSpPr txBox="1"/>
            <p:nvPr/>
          </p:nvSpPr>
          <p:spPr>
            <a:xfrm>
              <a:off x="4633328" y="1947890"/>
              <a:ext cx="818388" cy="461665"/>
            </a:xfrm>
            <a:prstGeom prst="rect">
              <a:avLst/>
            </a:prstGeom>
            <a:noFill/>
          </p:spPr>
          <p:txBody>
            <a:bodyPr wrap="square" rtlCol="0">
              <a:spAutoFit/>
            </a:bodyPr>
            <a:lstStyle/>
            <a:p>
              <a:pPr algn="ctr"/>
              <a:r>
                <a:rPr lang="en-US" dirty="0">
                  <a:solidFill>
                    <a:srgbClr val="5B9BD5"/>
                  </a:solidFill>
                  <a:latin typeface="+mn-lt"/>
                </a:rPr>
                <a:t>4</a:t>
              </a:r>
            </a:p>
          </p:txBody>
        </p:sp>
        <p:sp>
          <p:nvSpPr>
            <p:cNvPr id="77" name="TextBox 76"/>
            <p:cNvSpPr txBox="1"/>
            <p:nvPr/>
          </p:nvSpPr>
          <p:spPr>
            <a:xfrm>
              <a:off x="5627868" y="1938457"/>
              <a:ext cx="818388" cy="461665"/>
            </a:xfrm>
            <a:prstGeom prst="rect">
              <a:avLst/>
            </a:prstGeom>
            <a:noFill/>
          </p:spPr>
          <p:txBody>
            <a:bodyPr wrap="square" rtlCol="0">
              <a:spAutoFit/>
            </a:bodyPr>
            <a:lstStyle/>
            <a:p>
              <a:pPr algn="ctr"/>
              <a:r>
                <a:rPr lang="en-US" dirty="0">
                  <a:solidFill>
                    <a:srgbClr val="5B9BD5"/>
                  </a:solidFill>
                  <a:latin typeface="+mn-lt"/>
                </a:rPr>
                <a:t>5</a:t>
              </a:r>
            </a:p>
          </p:txBody>
        </p:sp>
        <p:sp>
          <p:nvSpPr>
            <p:cNvPr id="78" name="TextBox 77"/>
            <p:cNvSpPr txBox="1"/>
            <p:nvPr/>
          </p:nvSpPr>
          <p:spPr>
            <a:xfrm>
              <a:off x="6612423" y="1946695"/>
              <a:ext cx="818388" cy="461665"/>
            </a:xfrm>
            <a:prstGeom prst="rect">
              <a:avLst/>
            </a:prstGeom>
            <a:noFill/>
          </p:spPr>
          <p:txBody>
            <a:bodyPr wrap="square" rtlCol="0">
              <a:spAutoFit/>
            </a:bodyPr>
            <a:lstStyle/>
            <a:p>
              <a:pPr algn="ctr"/>
              <a:r>
                <a:rPr lang="en-US" dirty="0">
                  <a:solidFill>
                    <a:srgbClr val="5B9BD5"/>
                  </a:solidFill>
                  <a:latin typeface="+mn-lt"/>
                </a:rPr>
                <a:t>6</a:t>
              </a:r>
            </a:p>
          </p:txBody>
        </p:sp>
        <p:sp>
          <p:nvSpPr>
            <p:cNvPr id="79" name="TextBox 78"/>
            <p:cNvSpPr txBox="1"/>
            <p:nvPr/>
          </p:nvSpPr>
          <p:spPr>
            <a:xfrm>
              <a:off x="7629919" y="1946695"/>
              <a:ext cx="818388" cy="461665"/>
            </a:xfrm>
            <a:prstGeom prst="rect">
              <a:avLst/>
            </a:prstGeom>
            <a:noFill/>
          </p:spPr>
          <p:txBody>
            <a:bodyPr wrap="square" rtlCol="0">
              <a:spAutoFit/>
            </a:bodyPr>
            <a:lstStyle/>
            <a:p>
              <a:pPr algn="ctr"/>
              <a:r>
                <a:rPr lang="en-US" dirty="0">
                  <a:solidFill>
                    <a:srgbClr val="5B9BD5"/>
                  </a:solidFill>
                  <a:latin typeface="+mn-lt"/>
                </a:rPr>
                <a:t>7</a:t>
              </a:r>
            </a:p>
          </p:txBody>
        </p:sp>
        <p:sp>
          <p:nvSpPr>
            <p:cNvPr id="80" name="TextBox 79"/>
            <p:cNvSpPr txBox="1"/>
            <p:nvPr/>
          </p:nvSpPr>
          <p:spPr>
            <a:xfrm>
              <a:off x="8581527" y="1946695"/>
              <a:ext cx="818388" cy="461665"/>
            </a:xfrm>
            <a:prstGeom prst="rect">
              <a:avLst/>
            </a:prstGeom>
            <a:noFill/>
          </p:spPr>
          <p:txBody>
            <a:bodyPr wrap="square" rtlCol="0">
              <a:spAutoFit/>
            </a:bodyPr>
            <a:lstStyle/>
            <a:p>
              <a:pPr algn="ctr"/>
              <a:r>
                <a:rPr lang="en-US" dirty="0">
                  <a:solidFill>
                    <a:srgbClr val="5B9BD5"/>
                  </a:solidFill>
                  <a:latin typeface="+mn-lt"/>
                </a:rPr>
                <a:t>8</a:t>
              </a:r>
            </a:p>
          </p:txBody>
        </p:sp>
        <p:sp>
          <p:nvSpPr>
            <p:cNvPr id="81" name="TextBox 80"/>
            <p:cNvSpPr txBox="1"/>
            <p:nvPr/>
          </p:nvSpPr>
          <p:spPr>
            <a:xfrm>
              <a:off x="9549476" y="1950811"/>
              <a:ext cx="818388" cy="461665"/>
            </a:xfrm>
            <a:prstGeom prst="rect">
              <a:avLst/>
            </a:prstGeom>
            <a:noFill/>
          </p:spPr>
          <p:txBody>
            <a:bodyPr wrap="square" rtlCol="0">
              <a:spAutoFit/>
            </a:bodyPr>
            <a:lstStyle/>
            <a:p>
              <a:pPr algn="ctr"/>
              <a:r>
                <a:rPr lang="en-US" dirty="0">
                  <a:solidFill>
                    <a:srgbClr val="5B9BD5"/>
                  </a:solidFill>
                  <a:latin typeface="+mn-lt"/>
                </a:rPr>
                <a:t>9</a:t>
              </a:r>
            </a:p>
          </p:txBody>
        </p:sp>
      </p:grpSp>
      <p:sp>
        <p:nvSpPr>
          <p:cNvPr id="2" name="Title 1"/>
          <p:cNvSpPr>
            <a:spLocks noGrp="1"/>
          </p:cNvSpPr>
          <p:nvPr>
            <p:ph type="title"/>
          </p:nvPr>
        </p:nvSpPr>
        <p:spPr/>
        <p:txBody>
          <a:bodyPr>
            <a:normAutofit/>
          </a:bodyPr>
          <a:lstStyle/>
          <a:p>
            <a:r>
              <a:rPr lang="en-US" b="1" dirty="0">
                <a:solidFill>
                  <a:schemeClr val="accent6">
                    <a:lumMod val="75000"/>
                  </a:schemeClr>
                </a:solidFill>
              </a:rPr>
              <a:t>Phase IIC Timeline</a:t>
            </a:r>
          </a:p>
        </p:txBody>
      </p:sp>
      <p:sp>
        <p:nvSpPr>
          <p:cNvPr id="5" name="Rectangle 4"/>
          <p:cNvSpPr/>
          <p:nvPr/>
        </p:nvSpPr>
        <p:spPr>
          <a:xfrm>
            <a:off x="1861022" y="3109260"/>
            <a:ext cx="875116" cy="524874"/>
          </a:xfrm>
          <a:prstGeom prst="rect">
            <a:avLst/>
          </a:prstGeom>
          <a:solidFill>
            <a:schemeClr val="accent6">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a:t>
            </a:r>
            <a:endParaRPr lang="en-US" sz="1600" i="1" dirty="0">
              <a:solidFill>
                <a:prstClr val="black">
                  <a:lumMod val="65000"/>
                  <a:lumOff val="35000"/>
                </a:prstClr>
              </a:solidFill>
            </a:endParaRPr>
          </a:p>
        </p:txBody>
      </p:sp>
      <p:sp>
        <p:nvSpPr>
          <p:cNvPr id="6" name="Rectangle 5"/>
          <p:cNvSpPr/>
          <p:nvPr/>
        </p:nvSpPr>
        <p:spPr>
          <a:xfrm>
            <a:off x="3093847" y="3111382"/>
            <a:ext cx="1972421" cy="524874"/>
          </a:xfrm>
          <a:prstGeom prst="rect">
            <a:avLst/>
          </a:prstGeom>
          <a:solidFill>
            <a:schemeClr val="accent6">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a:t>
            </a:r>
            <a:endParaRPr lang="en-US" sz="1600" i="1" dirty="0">
              <a:solidFill>
                <a:prstClr val="black">
                  <a:lumMod val="65000"/>
                  <a:lumOff val="35000"/>
                </a:prstClr>
              </a:solidFill>
            </a:endParaRPr>
          </a:p>
        </p:txBody>
      </p:sp>
      <p:sp>
        <p:nvSpPr>
          <p:cNvPr id="7" name="TextBox 6"/>
          <p:cNvSpPr txBox="1"/>
          <p:nvPr/>
        </p:nvSpPr>
        <p:spPr>
          <a:xfrm>
            <a:off x="5425893" y="1413275"/>
            <a:ext cx="818388" cy="461665"/>
          </a:xfrm>
          <a:prstGeom prst="rect">
            <a:avLst/>
          </a:prstGeom>
          <a:noFill/>
        </p:spPr>
        <p:txBody>
          <a:bodyPr wrap="square" rtlCol="0">
            <a:spAutoFit/>
          </a:bodyPr>
          <a:lstStyle/>
          <a:p>
            <a:pPr algn="ctr"/>
            <a:r>
              <a:rPr lang="en-US" dirty="0">
                <a:solidFill>
                  <a:srgbClr val="5B9BD5"/>
                </a:solidFill>
                <a:latin typeface="+mn-lt"/>
              </a:rPr>
              <a:t>Year</a:t>
            </a:r>
          </a:p>
        </p:txBody>
      </p:sp>
      <p:cxnSp>
        <p:nvCxnSpPr>
          <p:cNvPr id="8" name="Elbow Connector 7"/>
          <p:cNvCxnSpPr>
            <a:cxnSpLocks/>
            <a:stCxn id="5" idx="3"/>
            <a:endCxn id="6" idx="1"/>
          </p:cNvCxnSpPr>
          <p:nvPr/>
        </p:nvCxnSpPr>
        <p:spPr>
          <a:xfrm>
            <a:off x="2736138" y="3371697"/>
            <a:ext cx="357709" cy="21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842883" y="4053185"/>
            <a:ext cx="1972421" cy="516636"/>
          </a:xfrm>
          <a:prstGeom prst="rect">
            <a:avLst/>
          </a:prstGeom>
          <a:solidFill>
            <a:schemeClr val="accent1">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IIB</a:t>
            </a:r>
            <a:endParaRPr lang="en-US" sz="1600" i="1" dirty="0">
              <a:solidFill>
                <a:prstClr val="black">
                  <a:lumMod val="65000"/>
                  <a:lumOff val="35000"/>
                </a:prstClr>
              </a:solidFill>
            </a:endParaRPr>
          </a:p>
        </p:txBody>
      </p:sp>
      <p:sp>
        <p:nvSpPr>
          <p:cNvPr id="69" name="Rectangle 68"/>
          <p:cNvSpPr/>
          <p:nvPr/>
        </p:nvSpPr>
        <p:spPr>
          <a:xfrm>
            <a:off x="7819886" y="4053184"/>
            <a:ext cx="1972421" cy="516636"/>
          </a:xfrm>
          <a:prstGeom prst="rect">
            <a:avLst/>
          </a:prstGeom>
          <a:solidFill>
            <a:schemeClr val="accent1">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IIC</a:t>
            </a:r>
            <a:endParaRPr lang="en-US" sz="1600" i="1" dirty="0">
              <a:solidFill>
                <a:prstClr val="black">
                  <a:lumMod val="65000"/>
                  <a:lumOff val="35000"/>
                </a:prstClr>
              </a:solidFill>
            </a:endParaRPr>
          </a:p>
        </p:txBody>
      </p:sp>
      <p:cxnSp>
        <p:nvCxnSpPr>
          <p:cNvPr id="54" name="Elbow Connector 53"/>
          <p:cNvCxnSpPr>
            <a:cxnSpLocks/>
            <a:stCxn id="66" idx="1"/>
            <a:endCxn id="68" idx="1"/>
          </p:cNvCxnSpPr>
          <p:nvPr/>
        </p:nvCxnSpPr>
        <p:spPr>
          <a:xfrm rot="10800000" flipH="1" flipV="1">
            <a:off x="5083251" y="3375815"/>
            <a:ext cx="759632" cy="935687"/>
          </a:xfrm>
          <a:prstGeom prst="bentConnector3">
            <a:avLst>
              <a:gd name="adj1" fmla="val -30094"/>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083251" y="3117498"/>
            <a:ext cx="1972421" cy="516636"/>
          </a:xfrm>
          <a:prstGeom prst="rect">
            <a:avLst/>
          </a:prstGeom>
          <a:solidFill>
            <a:schemeClr val="accent1">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IIA or IIB</a:t>
            </a:r>
            <a:endParaRPr lang="en-US" sz="1600" i="1" dirty="0">
              <a:solidFill>
                <a:prstClr val="black">
                  <a:lumMod val="65000"/>
                  <a:lumOff val="35000"/>
                </a:prstClr>
              </a:solidFill>
            </a:endParaRPr>
          </a:p>
        </p:txBody>
      </p:sp>
      <p:sp>
        <p:nvSpPr>
          <p:cNvPr id="10" name="TextBox 9"/>
          <p:cNvSpPr txBox="1"/>
          <p:nvPr/>
        </p:nvSpPr>
        <p:spPr>
          <a:xfrm>
            <a:off x="665843" y="4801985"/>
            <a:ext cx="10356321" cy="1200329"/>
          </a:xfrm>
          <a:prstGeom prst="rect">
            <a:avLst/>
          </a:prstGeom>
          <a:noFill/>
        </p:spPr>
        <p:txBody>
          <a:bodyPr wrap="square" rtlCol="0">
            <a:spAutoFit/>
          </a:bodyPr>
          <a:lstStyle/>
          <a:p>
            <a:r>
              <a:rPr lang="en-US" sz="2400" dirty="0">
                <a:latin typeface="+mn-lt"/>
              </a:rPr>
              <a:t>Phase IIC follows a Phase IIA or Phase IIB award.  There will be only one opportunity to apply for Phase IIC - two years after you applied for your Phase IIA or Phase IIB award</a:t>
            </a:r>
          </a:p>
        </p:txBody>
      </p:sp>
      <p:sp>
        <p:nvSpPr>
          <p:cNvPr id="67" name="Rectangle 66"/>
          <p:cNvSpPr/>
          <p:nvPr/>
        </p:nvSpPr>
        <p:spPr>
          <a:xfrm>
            <a:off x="7064417" y="3115376"/>
            <a:ext cx="1972421" cy="516636"/>
          </a:xfrm>
          <a:prstGeom prst="rect">
            <a:avLst/>
          </a:prstGeom>
          <a:solidFill>
            <a:schemeClr val="accent1">
              <a:lumMod val="60000"/>
              <a:lumOff val="4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lumMod val="65000"/>
                    <a:lumOff val="35000"/>
                  </a:prstClr>
                </a:solidFill>
              </a:rPr>
              <a:t>PHASE IIC</a:t>
            </a:r>
            <a:endParaRPr lang="en-US" sz="1600" i="1" dirty="0">
              <a:solidFill>
                <a:prstClr val="black">
                  <a:lumMod val="65000"/>
                  <a:lumOff val="35000"/>
                </a:prstClr>
              </a:solidFill>
            </a:endParaRPr>
          </a:p>
        </p:txBody>
      </p:sp>
    </p:spTree>
    <p:extLst>
      <p:ext uri="{BB962C8B-B14F-4D97-AF65-F5344CB8AC3E}">
        <p14:creationId xmlns:p14="http://schemas.microsoft.com/office/powerpoint/2010/main" val="2709048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Matching Funds</a:t>
            </a:r>
          </a:p>
        </p:txBody>
      </p:sp>
      <p:sp>
        <p:nvSpPr>
          <p:cNvPr id="3" name="Content Placeholder 2"/>
          <p:cNvSpPr>
            <a:spLocks noGrp="1"/>
          </p:cNvSpPr>
          <p:nvPr>
            <p:ph idx="1"/>
          </p:nvPr>
        </p:nvSpPr>
        <p:spPr>
          <a:xfrm>
            <a:off x="552450" y="1439862"/>
            <a:ext cx="11353800" cy="3978275"/>
          </a:xfrm>
        </p:spPr>
        <p:txBody>
          <a:bodyPr>
            <a:normAutofit fontScale="77500" lnSpcReduction="20000"/>
          </a:bodyPr>
          <a:lstStyle/>
          <a:p>
            <a:r>
              <a:rPr lang="en-US" dirty="0"/>
              <a:t>A Phase IIC award requires that the applicant has matching funds (excluding any fees collected by the small business concern receiving the Phase IIC award) equal to the amount of the Phase IIC award.  </a:t>
            </a:r>
          </a:p>
          <a:p>
            <a:endParaRPr lang="en-US" dirty="0"/>
          </a:p>
          <a:p>
            <a:r>
              <a:rPr lang="en-US" dirty="0"/>
              <a:t>The matching funds must be from an eligible third-party investor</a:t>
            </a:r>
          </a:p>
          <a:p>
            <a:pPr lvl="1"/>
            <a:r>
              <a:rPr lang="en-US" sz="2400" i="0" dirty="0"/>
              <a:t>The term ‘eligible third-party investor’ means a small business concern other than the eligible entity, a venture capital firm, an individual investor, a non-SBIR Federal, State or local government, or any combination thereof.</a:t>
            </a:r>
          </a:p>
          <a:p>
            <a:pPr lvl="2"/>
            <a:r>
              <a:rPr lang="en-US" sz="2400" dirty="0"/>
              <a:t>Please note that </a:t>
            </a:r>
            <a:r>
              <a:rPr lang="en-US" sz="2400" u="sng" dirty="0"/>
              <a:t>SBIR/STTR Phase I, II, or III funding from a Federal agency may not be used as matching funds</a:t>
            </a:r>
            <a:endParaRPr lang="en-US" sz="2400" dirty="0"/>
          </a:p>
          <a:p>
            <a:pPr lvl="2"/>
            <a:endParaRPr lang="en-US" sz="2400" dirty="0"/>
          </a:p>
          <a:p>
            <a:r>
              <a:rPr lang="en-US" dirty="0"/>
              <a:t>The following types of funding </a:t>
            </a:r>
            <a:r>
              <a:rPr lang="en-US" u="sng" dirty="0"/>
              <a:t>do not </a:t>
            </a:r>
            <a:r>
              <a:rPr lang="en-US" dirty="0"/>
              <a:t>qualify as matching funds:</a:t>
            </a:r>
          </a:p>
          <a:p>
            <a:pPr lvl="1"/>
            <a:r>
              <a:rPr lang="en-US" sz="2400" i="0" dirty="0"/>
              <a:t>The eligible entity’s internal R&amp;D funds. </a:t>
            </a:r>
          </a:p>
          <a:p>
            <a:pPr lvl="1"/>
            <a:r>
              <a:rPr lang="en-US" sz="2400" i="0" dirty="0"/>
              <a:t>Funding in forms other than cash, such as in-kind or other intangible assets. </a:t>
            </a:r>
          </a:p>
          <a:p>
            <a:pPr lvl="1"/>
            <a:r>
              <a:rPr lang="en-US" sz="2400" i="0" dirty="0"/>
              <a:t>Funding from the owners of the eligible entity, its family members, or affiliates of such owners. </a:t>
            </a:r>
          </a:p>
          <a:p>
            <a:pPr lvl="1"/>
            <a:r>
              <a:rPr lang="en-US" sz="2400" i="0" dirty="0"/>
              <a:t>Funding attained through loans or other forms of debt obligations. </a:t>
            </a:r>
          </a:p>
          <a:p>
            <a:pPr lvl="1"/>
            <a:endParaRPr lang="en-US" sz="1800" dirty="0"/>
          </a:p>
        </p:txBody>
      </p:sp>
    </p:spTree>
    <p:extLst>
      <p:ext uri="{BB962C8B-B14F-4D97-AF65-F5344CB8AC3E}">
        <p14:creationId xmlns:p14="http://schemas.microsoft.com/office/powerpoint/2010/main" val="3860637985"/>
      </p:ext>
    </p:extLst>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37" y="313237"/>
            <a:ext cx="10515600" cy="1325563"/>
          </a:xfrm>
        </p:spPr>
        <p:txBody>
          <a:bodyPr/>
          <a:lstStyle/>
          <a:p>
            <a:r>
              <a:rPr lang="en-US" b="1" dirty="0">
                <a:solidFill>
                  <a:schemeClr val="accent6">
                    <a:lumMod val="75000"/>
                  </a:schemeClr>
                </a:solidFill>
              </a:rPr>
              <a:t>Matching Funds (cont.)</a:t>
            </a:r>
          </a:p>
        </p:txBody>
      </p:sp>
      <p:sp>
        <p:nvSpPr>
          <p:cNvPr id="3" name="Content Placeholder 2"/>
          <p:cNvSpPr>
            <a:spLocks noGrp="1"/>
          </p:cNvSpPr>
          <p:nvPr>
            <p:ph idx="1"/>
          </p:nvPr>
        </p:nvSpPr>
        <p:spPr>
          <a:xfrm>
            <a:off x="585537" y="1439862"/>
            <a:ext cx="10768263" cy="3978275"/>
          </a:xfrm>
        </p:spPr>
        <p:txBody>
          <a:bodyPr>
            <a:normAutofit fontScale="85000" lnSpcReduction="20000"/>
          </a:bodyPr>
          <a:lstStyle/>
          <a:p>
            <a:r>
              <a:rPr lang="en-US" sz="3100" dirty="0"/>
              <a:t>When do the matching funds need to be available?</a:t>
            </a:r>
          </a:p>
          <a:p>
            <a:pPr lvl="1"/>
            <a:r>
              <a:rPr lang="en-US" sz="2400" i="0" dirty="0"/>
              <a:t>The small business concern must have the total amount of the matching funds available for expenditure at the grant start date listed in the FOA.  A small business concern that fails to meet this requirement is ineligible for award</a:t>
            </a:r>
          </a:p>
          <a:p>
            <a:pPr lvl="1"/>
            <a:r>
              <a:rPr lang="en-US" sz="2400" i="0" u="sng" dirty="0"/>
              <a:t>Your matching funds must also be contingent upon receiving the DOE Phase IIC award</a:t>
            </a:r>
            <a:r>
              <a:rPr lang="en-US" sz="2400" i="0" dirty="0"/>
              <a:t>  </a:t>
            </a:r>
          </a:p>
          <a:p>
            <a:pPr lvl="1"/>
            <a:endParaRPr lang="en-US" sz="2400" i="0" dirty="0"/>
          </a:p>
          <a:p>
            <a:r>
              <a:rPr lang="en-US" sz="3100" dirty="0"/>
              <a:t>When must the matching funds be expended?</a:t>
            </a:r>
          </a:p>
          <a:p>
            <a:pPr lvl="1"/>
            <a:r>
              <a:rPr lang="en-US" sz="2400" i="0" dirty="0"/>
              <a:t>The matching funds must be expended during the period of performance of the Phase IIC award</a:t>
            </a:r>
          </a:p>
          <a:p>
            <a:pPr lvl="1"/>
            <a:r>
              <a:rPr lang="en-US" sz="2400" i="0" dirty="0"/>
              <a:t>Failure to expend the full amount of the matching funds will reduce the amount of award funding correspondingly, and DOE may take other remedies</a:t>
            </a:r>
          </a:p>
          <a:p>
            <a:pPr lvl="1"/>
            <a:endParaRPr lang="en-US" sz="2400" i="0" dirty="0"/>
          </a:p>
          <a:p>
            <a:r>
              <a:rPr lang="en-US" sz="3100" dirty="0"/>
              <a:t>Will a no cost extension be available for a Phase IIC award</a:t>
            </a:r>
            <a:r>
              <a:rPr lang="en-US" sz="3100" strike="sngStrike" dirty="0"/>
              <a:t>s</a:t>
            </a:r>
            <a:r>
              <a:rPr lang="en-US" sz="3100" dirty="0"/>
              <a:t>?</a:t>
            </a:r>
          </a:p>
          <a:p>
            <a:pPr lvl="1"/>
            <a:r>
              <a:rPr lang="en-US" sz="2400" i="0" dirty="0"/>
              <a:t>Yes, but only if the award funding has not been fully expended at the end of the initial period of performance of the Phase IIC award</a:t>
            </a:r>
          </a:p>
          <a:p>
            <a:endParaRPr lang="en-US" sz="2000" dirty="0"/>
          </a:p>
          <a:p>
            <a:endParaRPr lang="en-US" sz="2000" dirty="0"/>
          </a:p>
        </p:txBody>
      </p:sp>
    </p:spTree>
    <p:extLst>
      <p:ext uri="{BB962C8B-B14F-4D97-AF65-F5344CB8AC3E}">
        <p14:creationId xmlns:p14="http://schemas.microsoft.com/office/powerpoint/2010/main" val="2026063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16" y="147051"/>
            <a:ext cx="10515600" cy="1325563"/>
          </a:xfrm>
        </p:spPr>
        <p:txBody>
          <a:bodyPr/>
          <a:lstStyle/>
          <a:p>
            <a:r>
              <a:rPr lang="en-US" b="1" dirty="0">
                <a:solidFill>
                  <a:schemeClr val="accent6">
                    <a:lumMod val="75000"/>
                  </a:schemeClr>
                </a:solidFill>
              </a:rPr>
              <a:t>Funding for Phase IIC Awards</a:t>
            </a:r>
          </a:p>
        </p:txBody>
      </p:sp>
      <p:sp>
        <p:nvSpPr>
          <p:cNvPr id="3" name="Content Placeholder 2"/>
          <p:cNvSpPr>
            <a:spLocks noGrp="1"/>
          </p:cNvSpPr>
          <p:nvPr>
            <p:ph idx="1"/>
          </p:nvPr>
        </p:nvSpPr>
        <p:spPr>
          <a:xfrm>
            <a:off x="280737" y="998704"/>
            <a:ext cx="11000874" cy="3978275"/>
          </a:xfrm>
        </p:spPr>
        <p:txBody>
          <a:bodyPr>
            <a:noAutofit/>
          </a:bodyPr>
          <a:lstStyle/>
          <a:p>
            <a:r>
              <a:rPr lang="en-US" dirty="0"/>
              <a:t>Maximum Award Amount and Duration</a:t>
            </a:r>
          </a:p>
          <a:p>
            <a:pPr lvl="1"/>
            <a:r>
              <a:rPr lang="en-US" i="0" dirty="0"/>
              <a:t>$1,100,000, up to 2 years  </a:t>
            </a:r>
            <a:r>
              <a:rPr lang="en-US" i="0" dirty="0">
                <a:solidFill>
                  <a:srgbClr val="00B050"/>
                </a:solidFill>
              </a:rPr>
              <a:t> </a:t>
            </a:r>
          </a:p>
          <a:p>
            <a:pPr lvl="1"/>
            <a:r>
              <a:rPr lang="en-US" i="0" dirty="0"/>
              <a:t>Award amounts and project duration require justification</a:t>
            </a:r>
          </a:p>
          <a:p>
            <a:r>
              <a:rPr lang="en-US" dirty="0"/>
              <a:t>Available Funding</a:t>
            </a:r>
          </a:p>
          <a:p>
            <a:pPr lvl="1"/>
            <a:r>
              <a:rPr lang="en-US" i="0" dirty="0"/>
              <a:t>Is there separate funding for the Phase IIC awards? </a:t>
            </a:r>
          </a:p>
          <a:p>
            <a:pPr lvl="2"/>
            <a:r>
              <a:rPr lang="en-US" dirty="0"/>
              <a:t>NO.  Second Phase II award funding is obtained from DOE SBIR &amp; STTR allocations used to make Phase I &amp; II awards</a:t>
            </a:r>
          </a:p>
          <a:p>
            <a:pPr lvl="1"/>
            <a:r>
              <a:rPr lang="en-US" i="0" dirty="0"/>
              <a:t>Is there a maximum amount of funding that can be used for Phase IIC awards?</a:t>
            </a:r>
          </a:p>
          <a:p>
            <a:pPr lvl="2"/>
            <a:r>
              <a:rPr lang="en-US" dirty="0"/>
              <a:t>YES.  An agency may not use more than 5 percent of its SBIR funding for Phase IIC awards  </a:t>
            </a:r>
          </a:p>
          <a:p>
            <a:r>
              <a:rPr lang="en-US" dirty="0"/>
              <a:t>Number of Awards</a:t>
            </a:r>
          </a:p>
          <a:p>
            <a:pPr lvl="1"/>
            <a:r>
              <a:rPr lang="en-US" i="0" dirty="0"/>
              <a:t>There is no target number of awards for Phase IIC</a:t>
            </a:r>
          </a:p>
          <a:p>
            <a:pPr lvl="1"/>
            <a:r>
              <a:rPr lang="en-US" i="0" dirty="0"/>
              <a:t>The number of awards will depend on the number and quality of applications received under the FOA</a:t>
            </a:r>
          </a:p>
        </p:txBody>
      </p:sp>
    </p:spTree>
    <p:extLst>
      <p:ext uri="{BB962C8B-B14F-4D97-AF65-F5344CB8AC3E}">
        <p14:creationId xmlns:p14="http://schemas.microsoft.com/office/powerpoint/2010/main" val="1223834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Letter of Intent (LOI) Requirement</a:t>
            </a:r>
          </a:p>
        </p:txBody>
      </p:sp>
      <p:sp>
        <p:nvSpPr>
          <p:cNvPr id="3" name="Content Placeholder 2"/>
          <p:cNvSpPr>
            <a:spLocks noGrp="1"/>
          </p:cNvSpPr>
          <p:nvPr>
            <p:ph idx="1"/>
          </p:nvPr>
        </p:nvSpPr>
        <p:spPr>
          <a:xfrm>
            <a:off x="437148" y="1216027"/>
            <a:ext cx="10515600" cy="3978275"/>
          </a:xfrm>
        </p:spPr>
        <p:txBody>
          <a:bodyPr>
            <a:noAutofit/>
          </a:bodyPr>
          <a:lstStyle/>
          <a:p>
            <a:r>
              <a:rPr lang="en-US" sz="2000" dirty="0"/>
              <a:t>Phase IIC applicants are required to submit a LOI through PAMS</a:t>
            </a:r>
          </a:p>
          <a:p>
            <a:pPr lvl="1"/>
            <a:r>
              <a:rPr lang="en-US" i="0" dirty="0"/>
              <a:t>LOI Deadline: Tuesday, November 7, 2023 by 5:00 pm ET </a:t>
            </a:r>
          </a:p>
          <a:p>
            <a:pPr lvl="1"/>
            <a:r>
              <a:rPr lang="en-US" i="0" dirty="0"/>
              <a:t>Content:</a:t>
            </a:r>
          </a:p>
          <a:p>
            <a:pPr marL="914400" lvl="2"/>
            <a:r>
              <a:rPr lang="en-US" dirty="0"/>
              <a:t>Business Official name and contact information (telephone number and email address)</a:t>
            </a:r>
          </a:p>
          <a:p>
            <a:pPr marL="914400" lvl="2"/>
            <a:r>
              <a:rPr lang="en-US" dirty="0"/>
              <a:t>Name(s) of any proposed subcontractor(s) or consultant(s), if any</a:t>
            </a:r>
          </a:p>
          <a:p>
            <a:pPr marL="914400" lvl="2"/>
            <a:r>
              <a:rPr lang="en-US" dirty="0"/>
              <a:t>DOE Phase II Award Number, “DE-SC000XXXX”</a:t>
            </a:r>
          </a:p>
          <a:p>
            <a:pPr marL="914400" lvl="2"/>
            <a:r>
              <a:rPr lang="en-US" dirty="0"/>
              <a:t>Type of Phase II submission:  please select the Phase IIB (Phase IIC selection is not yet available)</a:t>
            </a:r>
          </a:p>
          <a:p>
            <a:pPr marL="914400" lvl="2"/>
            <a:r>
              <a:rPr lang="en-US" dirty="0"/>
              <a:t>Third Phase II Project Title (same as your second Phase II project title)</a:t>
            </a:r>
          </a:p>
          <a:p>
            <a:pPr marL="914400" lvl="2"/>
            <a:r>
              <a:rPr lang="en-US" dirty="0"/>
              <a:t>Phase I topic and subtopic number (same as your Phase I)</a:t>
            </a:r>
          </a:p>
          <a:p>
            <a:pPr marL="914400" lvl="2"/>
            <a:r>
              <a:rPr lang="en-US" dirty="0"/>
              <a:t>Technical abstract that sufficiently describes your technology and application.  The abstract should not exceed 500 words and two pages and it must provide sufficient technical depth to allow DOE to assign technical reviewers for your application.  Please note that your abstract should not contain any proprietary information.</a:t>
            </a:r>
          </a:p>
          <a:p>
            <a:pPr marL="457212" lvl="1"/>
            <a:r>
              <a:rPr lang="en-US" i="0" dirty="0"/>
              <a:t>No feedback is provided on Phase II LOIs</a:t>
            </a:r>
          </a:p>
          <a:p>
            <a:pPr marL="914400" lvl="2"/>
            <a:endParaRPr lang="en-US" dirty="0"/>
          </a:p>
        </p:txBody>
      </p:sp>
    </p:spTree>
    <p:extLst>
      <p:ext uri="{BB962C8B-B14F-4D97-AF65-F5344CB8AC3E}">
        <p14:creationId xmlns:p14="http://schemas.microsoft.com/office/powerpoint/2010/main" val="2238847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No Cost Extensions</a:t>
            </a:r>
          </a:p>
        </p:txBody>
      </p:sp>
      <p:sp>
        <p:nvSpPr>
          <p:cNvPr id="3" name="Content Placeholder 2"/>
          <p:cNvSpPr>
            <a:spLocks noGrp="1"/>
          </p:cNvSpPr>
          <p:nvPr>
            <p:ph idx="1"/>
          </p:nvPr>
        </p:nvSpPr>
        <p:spPr/>
        <p:txBody>
          <a:bodyPr>
            <a:normAutofit/>
          </a:bodyPr>
          <a:lstStyle/>
          <a:p>
            <a:r>
              <a:rPr lang="en-US" dirty="0"/>
              <a:t>A small business concern is eligible to receive a Phase IIC award only if its Phase IIA or Phase IIB award is completed before the start of the Phase IIC grant start date (no later than 4/1/2024)</a:t>
            </a:r>
            <a:endParaRPr lang="en-US" strike="sngStrike" dirty="0"/>
          </a:p>
          <a:p>
            <a:pPr marL="457200" lvl="1" indent="0">
              <a:buNone/>
            </a:pPr>
            <a:endParaRPr lang="en-US" sz="1800" dirty="0"/>
          </a:p>
        </p:txBody>
      </p:sp>
      <p:sp>
        <p:nvSpPr>
          <p:cNvPr id="6" name="Rectangle 5"/>
          <p:cNvSpPr/>
          <p:nvPr/>
        </p:nvSpPr>
        <p:spPr>
          <a:xfrm>
            <a:off x="2819400" y="3429000"/>
            <a:ext cx="2952750" cy="721302"/>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IIA or IIB </a:t>
            </a:r>
          </a:p>
        </p:txBody>
      </p:sp>
      <p:sp>
        <p:nvSpPr>
          <p:cNvPr id="7" name="Rectangle 6"/>
          <p:cNvSpPr/>
          <p:nvPr/>
        </p:nvSpPr>
        <p:spPr>
          <a:xfrm>
            <a:off x="5791200" y="3429000"/>
            <a:ext cx="3124200" cy="72130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Phase IIC (starts no later than 4/1/2024) </a:t>
            </a:r>
          </a:p>
        </p:txBody>
      </p:sp>
      <p:sp>
        <p:nvSpPr>
          <p:cNvPr id="9" name="TextBox 8"/>
          <p:cNvSpPr txBox="1"/>
          <p:nvPr/>
        </p:nvSpPr>
        <p:spPr>
          <a:xfrm>
            <a:off x="3793958" y="4150303"/>
            <a:ext cx="1200149" cy="400110"/>
          </a:xfrm>
          <a:prstGeom prst="rect">
            <a:avLst/>
          </a:prstGeom>
          <a:noFill/>
        </p:spPr>
        <p:txBody>
          <a:bodyPr wrap="square" rtlCol="0">
            <a:spAutoFit/>
          </a:bodyPr>
          <a:lstStyle/>
          <a:p>
            <a:pPr algn="ctr"/>
            <a:r>
              <a:rPr lang="en-US" sz="2000" i="1" dirty="0">
                <a:latin typeface="+mn-lt"/>
              </a:rPr>
              <a:t>2 years</a:t>
            </a:r>
          </a:p>
        </p:txBody>
      </p:sp>
      <p:sp>
        <p:nvSpPr>
          <p:cNvPr id="10" name="TextBox 9"/>
          <p:cNvSpPr txBox="1"/>
          <p:nvPr/>
        </p:nvSpPr>
        <p:spPr>
          <a:xfrm>
            <a:off x="6260933" y="4175415"/>
            <a:ext cx="2184734" cy="400110"/>
          </a:xfrm>
          <a:prstGeom prst="rect">
            <a:avLst/>
          </a:prstGeom>
          <a:noFill/>
        </p:spPr>
        <p:txBody>
          <a:bodyPr wrap="square" rtlCol="0">
            <a:spAutoFit/>
          </a:bodyPr>
          <a:lstStyle/>
          <a:p>
            <a:pPr algn="ctr"/>
            <a:r>
              <a:rPr lang="en-US" sz="2000" i="1" dirty="0">
                <a:solidFill>
                  <a:schemeClr val="accent1"/>
                </a:solidFill>
                <a:latin typeface="+mn-lt"/>
              </a:rPr>
              <a:t>up to 2 years</a:t>
            </a:r>
          </a:p>
        </p:txBody>
      </p:sp>
    </p:spTree>
    <p:extLst>
      <p:ext uri="{BB962C8B-B14F-4D97-AF65-F5344CB8AC3E}">
        <p14:creationId xmlns:p14="http://schemas.microsoft.com/office/powerpoint/2010/main" val="1688673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45294" y="-175132"/>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lumMod val="65000"/>
                    <a:lumOff val="35000"/>
                  </a:schemeClr>
                </a:solidFill>
                <a:latin typeface="+mj-lt"/>
                <a:ea typeface="+mj-ea"/>
                <a:cs typeface="+mj-cs"/>
              </a:defRPr>
            </a:lvl1pPr>
          </a:lstStyle>
          <a:p>
            <a:pPr algn="ctr"/>
            <a:r>
              <a:rPr lang="en-US" sz="4000" dirty="0">
                <a:solidFill>
                  <a:schemeClr val="accent6">
                    <a:lumMod val="75000"/>
                  </a:schemeClr>
                </a:solidFill>
              </a:rPr>
              <a:t>Thank you!</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65884935"/>
              </p:ext>
            </p:extLst>
          </p:nvPr>
        </p:nvGraphicFramePr>
        <p:xfrm>
          <a:off x="341312" y="1056722"/>
          <a:ext cx="11509375" cy="4928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descr="Icon&#10;&#10;Description automatically generated">
            <a:hlinkClick r:id="rId7"/>
            <a:extLst>
              <a:ext uri="{FF2B5EF4-FFF2-40B4-BE49-F238E27FC236}">
                <a16:creationId xmlns:a16="http://schemas.microsoft.com/office/drawing/2014/main" id="{B5982CF8-FBF6-4804-9FB1-D09B2BA7D0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4633" y="5161319"/>
            <a:ext cx="640830" cy="6031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37AE119-FAFF-4C5B-ACE9-572347BD1441}"/>
              </a:ext>
            </a:extLst>
          </p:cNvPr>
          <p:cNvSpPr txBox="1"/>
          <p:nvPr/>
        </p:nvSpPr>
        <p:spPr>
          <a:xfrm>
            <a:off x="321795" y="641224"/>
            <a:ext cx="11201399" cy="830997"/>
          </a:xfrm>
          <a:prstGeom prst="rect">
            <a:avLst/>
          </a:prstGeom>
          <a:noFill/>
        </p:spPr>
        <p:txBody>
          <a:bodyPr wrap="square">
            <a:spAutoFit/>
          </a:bodyPr>
          <a:lstStyle/>
          <a:p>
            <a:r>
              <a:rPr lang="en-US" sz="2400" dirty="0">
                <a:solidFill>
                  <a:schemeClr val="tx1">
                    <a:lumMod val="65000"/>
                    <a:lumOff val="35000"/>
                  </a:schemeClr>
                </a:solidFill>
                <a:latin typeface="+mn-lt"/>
              </a:rPr>
              <a:t>Please submit any question you may have via the Q&amp;A box, at the bottom of your screen</a:t>
            </a:r>
          </a:p>
          <a:p>
            <a:pPr marL="0" indent="0">
              <a:buNone/>
            </a:pPr>
            <a:endParaRPr lang="en-US" sz="2400" dirty="0"/>
          </a:p>
        </p:txBody>
      </p:sp>
      <p:pic>
        <p:nvPicPr>
          <p:cNvPr id="10" name="Picture 9">
            <a:extLst>
              <a:ext uri="{FF2B5EF4-FFF2-40B4-BE49-F238E27FC236}">
                <a16:creationId xmlns:a16="http://schemas.microsoft.com/office/drawing/2014/main" id="{ECF38DB3-974F-4421-82F5-57566D0BFE45}"/>
              </a:ext>
            </a:extLst>
          </p:cNvPr>
          <p:cNvPicPr>
            <a:picLocks noChangeAspect="1"/>
          </p:cNvPicPr>
          <p:nvPr/>
        </p:nvPicPr>
        <p:blipFill>
          <a:blip r:embed="rId9"/>
          <a:stretch>
            <a:fillRect/>
          </a:stretch>
        </p:blipFill>
        <p:spPr>
          <a:xfrm>
            <a:off x="3533775" y="3524655"/>
            <a:ext cx="3052482" cy="534361"/>
          </a:xfrm>
          <a:prstGeom prst="rect">
            <a:avLst/>
          </a:prstGeom>
        </p:spPr>
      </p:pic>
      <p:sp>
        <p:nvSpPr>
          <p:cNvPr id="11" name="Arrow: Right 10">
            <a:extLst>
              <a:ext uri="{FF2B5EF4-FFF2-40B4-BE49-F238E27FC236}">
                <a16:creationId xmlns:a16="http://schemas.microsoft.com/office/drawing/2014/main" id="{CEAE8FC1-829F-4EA8-8769-9F4F718DF683}"/>
              </a:ext>
            </a:extLst>
          </p:cNvPr>
          <p:cNvSpPr/>
          <p:nvPr/>
        </p:nvSpPr>
        <p:spPr>
          <a:xfrm>
            <a:off x="3034733" y="3524655"/>
            <a:ext cx="49904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AEE2783-ED93-3D93-0F26-5075DA151300}"/>
              </a:ext>
            </a:extLst>
          </p:cNvPr>
          <p:cNvPicPr>
            <a:picLocks noChangeAspect="1"/>
          </p:cNvPicPr>
          <p:nvPr/>
        </p:nvPicPr>
        <p:blipFill>
          <a:blip r:embed="rId10"/>
          <a:stretch>
            <a:fillRect/>
          </a:stretch>
        </p:blipFill>
        <p:spPr>
          <a:xfrm>
            <a:off x="3678521" y="1266061"/>
            <a:ext cx="704071" cy="704071"/>
          </a:xfrm>
          <a:prstGeom prst="rect">
            <a:avLst/>
          </a:prstGeom>
        </p:spPr>
      </p:pic>
      <p:pic>
        <p:nvPicPr>
          <p:cNvPr id="13" name="Picture 12">
            <a:extLst>
              <a:ext uri="{FF2B5EF4-FFF2-40B4-BE49-F238E27FC236}">
                <a16:creationId xmlns:a16="http://schemas.microsoft.com/office/drawing/2014/main" id="{CA8C54F7-6651-F686-4E8D-75766D9CCF04}"/>
              </a:ext>
            </a:extLst>
          </p:cNvPr>
          <p:cNvPicPr>
            <a:picLocks noChangeAspect="1"/>
          </p:cNvPicPr>
          <p:nvPr/>
        </p:nvPicPr>
        <p:blipFill>
          <a:blip r:embed="rId11"/>
          <a:stretch>
            <a:fillRect/>
          </a:stretch>
        </p:blipFill>
        <p:spPr>
          <a:xfrm>
            <a:off x="5639762" y="4185351"/>
            <a:ext cx="912474" cy="912474"/>
          </a:xfrm>
          <a:prstGeom prst="rect">
            <a:avLst/>
          </a:prstGeom>
        </p:spPr>
      </p:pic>
      <p:pic>
        <p:nvPicPr>
          <p:cNvPr id="1026" name="Picture 2">
            <a:extLst>
              <a:ext uri="{FF2B5EF4-FFF2-40B4-BE49-F238E27FC236}">
                <a16:creationId xmlns:a16="http://schemas.microsoft.com/office/drawing/2014/main" id="{8AC2E1C2-BFE8-FD99-C043-672B2D8A5C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3304" y="5141142"/>
            <a:ext cx="499042" cy="60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01444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1105-A853-48A0-A301-605E3044A9F5}"/>
              </a:ext>
            </a:extLst>
          </p:cNvPr>
          <p:cNvSpPr>
            <a:spLocks noGrp="1"/>
          </p:cNvSpPr>
          <p:nvPr>
            <p:ph type="title"/>
          </p:nvPr>
        </p:nvSpPr>
        <p:spPr>
          <a:xfrm>
            <a:off x="248920" y="391316"/>
            <a:ext cx="10515600" cy="1325563"/>
          </a:xfrm>
        </p:spPr>
        <p:txBody>
          <a:bodyPr/>
          <a:lstStyle/>
          <a:p>
            <a:r>
              <a:rPr lang="en-US" sz="4400" b="1" dirty="0">
                <a:solidFill>
                  <a:schemeClr val="accent6">
                    <a:lumMod val="75000"/>
                  </a:schemeClr>
                </a:solidFill>
              </a:rPr>
              <a:t>Preparing a Phase II Grant Application</a:t>
            </a:r>
            <a:endParaRPr lang="en-US" b="1" dirty="0">
              <a:solidFill>
                <a:schemeClr val="accent6">
                  <a:lumMod val="75000"/>
                </a:schemeClr>
              </a:solidFill>
            </a:endParaRPr>
          </a:p>
        </p:txBody>
      </p:sp>
      <p:sp>
        <p:nvSpPr>
          <p:cNvPr id="3" name="Content Placeholder 2">
            <a:extLst>
              <a:ext uri="{FF2B5EF4-FFF2-40B4-BE49-F238E27FC236}">
                <a16:creationId xmlns:a16="http://schemas.microsoft.com/office/drawing/2014/main" id="{00311AFA-F03D-4D86-8A17-8F7EBD404E24}"/>
              </a:ext>
            </a:extLst>
          </p:cNvPr>
          <p:cNvSpPr>
            <a:spLocks noGrp="1"/>
          </p:cNvSpPr>
          <p:nvPr>
            <p:ph idx="1"/>
          </p:nvPr>
        </p:nvSpPr>
        <p:spPr>
          <a:xfrm>
            <a:off x="364826" y="1586250"/>
            <a:ext cx="10515600" cy="3978275"/>
          </a:xfrm>
        </p:spPr>
        <p:txBody>
          <a:bodyPr>
            <a:normAutofit/>
          </a:bodyPr>
          <a:lstStyle/>
          <a:p>
            <a:pPr marL="0" indent="0">
              <a:buNone/>
            </a:pPr>
            <a:r>
              <a:rPr lang="en-US" dirty="0">
                <a:solidFill>
                  <a:schemeClr val="accent6">
                    <a:lumMod val="75000"/>
                  </a:schemeClr>
                </a:solidFill>
              </a:rPr>
              <a:t>New Phase II Application Web Page</a:t>
            </a:r>
          </a:p>
          <a:p>
            <a:pPr marL="0" indent="0">
              <a:buNone/>
            </a:pPr>
            <a:r>
              <a:rPr lang="en-US" dirty="0">
                <a:solidFill>
                  <a:srgbClr val="0563C1"/>
                </a:solidFill>
                <a:hlinkClick r:id="" action="ppaction://noaction">
                  <a:extLst>
                    <a:ext uri="{A12FA001-AC4F-418D-AE19-62706E023703}">
                      <ahyp:hlinkClr xmlns:ahyp="http://schemas.microsoft.com/office/drawing/2018/hyperlinkcolor" val="tx"/>
                    </a:ext>
                  </a:extLst>
                </a:hlinkClick>
              </a:rPr>
              <a:t>https://science.osti.gov/sbir/Applicant-Resources/Grant-Application-Phase-II</a:t>
            </a:r>
            <a:endParaRPr lang="en-US" dirty="0"/>
          </a:p>
          <a:p>
            <a:r>
              <a:rPr lang="en-US" dirty="0"/>
              <a:t>Key Differences between Phase I and Phase II applications</a:t>
            </a:r>
          </a:p>
          <a:p>
            <a:r>
              <a:rPr lang="en-US" dirty="0"/>
              <a:t>Resources:</a:t>
            </a:r>
          </a:p>
          <a:p>
            <a:pPr lvl="1"/>
            <a:r>
              <a:rPr lang="en-US" i="0" dirty="0"/>
              <a:t>ROI Template</a:t>
            </a:r>
          </a:p>
          <a:p>
            <a:pPr lvl="1"/>
            <a:r>
              <a:rPr lang="en-US" i="0" dirty="0"/>
              <a:t>Pro-forma Template</a:t>
            </a:r>
          </a:p>
          <a:p>
            <a:pPr lvl="1"/>
            <a:r>
              <a:rPr lang="en-US" i="0" dirty="0"/>
              <a:t>Level of Effort &amp; Max Funding workbook</a:t>
            </a:r>
          </a:p>
          <a:p>
            <a:pPr lvl="1"/>
            <a:r>
              <a:rPr lang="en-US" i="0" dirty="0"/>
              <a:t>Cooperative agreement template</a:t>
            </a:r>
          </a:p>
          <a:p>
            <a:pPr marL="0" indent="0">
              <a:buNone/>
            </a:pPr>
            <a:endParaRPr lang="en-US" dirty="0"/>
          </a:p>
        </p:txBody>
      </p:sp>
    </p:spTree>
    <p:extLst>
      <p:ext uri="{BB962C8B-B14F-4D97-AF65-F5344CB8AC3E}">
        <p14:creationId xmlns:p14="http://schemas.microsoft.com/office/powerpoint/2010/main" val="59212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46009DB-BF4B-4118-A674-D5983C8C1D54}"/>
              </a:ext>
            </a:extLst>
          </p:cNvPr>
          <p:cNvSpPr>
            <a:spLocks noGrp="1" noChangeArrowheads="1"/>
          </p:cNvSpPr>
          <p:nvPr>
            <p:ph type="title"/>
          </p:nvPr>
        </p:nvSpPr>
        <p:spPr>
          <a:xfrm>
            <a:off x="-797424" y="199050"/>
            <a:ext cx="11547145" cy="1259134"/>
          </a:xfrm>
        </p:spPr>
        <p:txBody>
          <a:bodyPr>
            <a:normAutofit/>
          </a:bodyPr>
          <a:lstStyle/>
          <a:p>
            <a:pPr algn="ctr" eaLnBrk="1" hangingPunct="1"/>
            <a:r>
              <a:rPr lang="en-US" sz="4000" b="1" dirty="0">
                <a:solidFill>
                  <a:schemeClr val="accent6">
                    <a:lumMod val="75000"/>
                  </a:schemeClr>
                </a:solidFill>
              </a:rPr>
              <a:t>New Phase I Grant Online Application Guide</a:t>
            </a:r>
          </a:p>
        </p:txBody>
      </p:sp>
      <p:sp>
        <p:nvSpPr>
          <p:cNvPr id="4" name="Rectangle 3">
            <a:extLst>
              <a:ext uri="{FF2B5EF4-FFF2-40B4-BE49-F238E27FC236}">
                <a16:creationId xmlns:a16="http://schemas.microsoft.com/office/drawing/2014/main" id="{1A9C1D3E-9101-4CF4-BA19-E7DAF5406F87}"/>
              </a:ext>
            </a:extLst>
          </p:cNvPr>
          <p:cNvSpPr>
            <a:spLocks noChangeArrowheads="1"/>
          </p:cNvSpPr>
          <p:nvPr/>
        </p:nvSpPr>
        <p:spPr bwMode="auto">
          <a:xfrm>
            <a:off x="88263" y="25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9621158-08BB-4519-9E2C-136FC23B407F}"/>
              </a:ext>
            </a:extLst>
          </p:cNvPr>
          <p:cNvSpPr>
            <a:spLocks noChangeArrowheads="1"/>
          </p:cNvSpPr>
          <p:nvPr/>
        </p:nvSpPr>
        <p:spPr bwMode="auto">
          <a:xfrm>
            <a:off x="88263" y="1004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A6EE52B-5809-2798-D140-EB4559908D77}"/>
              </a:ext>
            </a:extLst>
          </p:cNvPr>
          <p:cNvSpPr txBox="1"/>
          <p:nvPr/>
        </p:nvSpPr>
        <p:spPr>
          <a:xfrm>
            <a:off x="453021" y="1109596"/>
            <a:ext cx="260985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Times New Roman" panose="02020603050405020304" pitchFamily="18" charset="0"/>
                <a:cs typeface="+mn-cs"/>
                <a:hlinkClick r:id="rId3"/>
              </a:rPr>
              <a:t>DOE SBIR/STTR Phase I Online Application Guide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p:txBody>
      </p:sp>
      <p:pic>
        <p:nvPicPr>
          <p:cNvPr id="11" name="Picture 10">
            <a:extLst>
              <a:ext uri="{FF2B5EF4-FFF2-40B4-BE49-F238E27FC236}">
                <a16:creationId xmlns:a16="http://schemas.microsoft.com/office/drawing/2014/main" id="{E7AF0F97-F691-523C-6F68-CE564858B8DB}"/>
              </a:ext>
            </a:extLst>
          </p:cNvPr>
          <p:cNvPicPr>
            <a:picLocks noChangeAspect="1"/>
          </p:cNvPicPr>
          <p:nvPr/>
        </p:nvPicPr>
        <p:blipFill>
          <a:blip r:embed="rId4"/>
          <a:stretch>
            <a:fillRect/>
          </a:stretch>
        </p:blipFill>
        <p:spPr>
          <a:xfrm>
            <a:off x="3574508" y="1109596"/>
            <a:ext cx="1401640" cy="1401640"/>
          </a:xfrm>
          <a:prstGeom prst="rect">
            <a:avLst/>
          </a:prstGeom>
        </p:spPr>
      </p:pic>
      <p:pic>
        <p:nvPicPr>
          <p:cNvPr id="15" name="Picture 14">
            <a:extLst>
              <a:ext uri="{FF2B5EF4-FFF2-40B4-BE49-F238E27FC236}">
                <a16:creationId xmlns:a16="http://schemas.microsoft.com/office/drawing/2014/main" id="{8926B74E-057B-C61B-B480-7F55A35E53C9}"/>
              </a:ext>
            </a:extLst>
          </p:cNvPr>
          <p:cNvPicPr>
            <a:picLocks noChangeAspect="1"/>
          </p:cNvPicPr>
          <p:nvPr/>
        </p:nvPicPr>
        <p:blipFill>
          <a:blip r:embed="rId5"/>
          <a:stretch>
            <a:fillRect/>
          </a:stretch>
        </p:blipFill>
        <p:spPr>
          <a:xfrm>
            <a:off x="5711336" y="1075864"/>
            <a:ext cx="6228617" cy="5154217"/>
          </a:xfrm>
          <a:prstGeom prst="rect">
            <a:avLst/>
          </a:prstGeom>
        </p:spPr>
      </p:pic>
      <p:sp>
        <p:nvSpPr>
          <p:cNvPr id="16" name="TextBox 15">
            <a:extLst>
              <a:ext uri="{FF2B5EF4-FFF2-40B4-BE49-F238E27FC236}">
                <a16:creationId xmlns:a16="http://schemas.microsoft.com/office/drawing/2014/main" id="{8BD598E3-2493-A2D0-BBC6-60B7223AADCE}"/>
              </a:ext>
            </a:extLst>
          </p:cNvPr>
          <p:cNvSpPr txBox="1"/>
          <p:nvPr/>
        </p:nvSpPr>
        <p:spPr>
          <a:xfrm>
            <a:off x="443930" y="2679256"/>
            <a:ext cx="5267406" cy="34778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Many resources suitable for Phase II applications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Replaces the PDF document that is on our web 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Houses all our application resources: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PDF Application Guide content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Preparing an LOI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PIER Plan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Tutorials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Forms Download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Examples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&amp; More…</a:t>
            </a:r>
          </a:p>
        </p:txBody>
      </p:sp>
    </p:spTree>
    <p:extLst>
      <p:ext uri="{BB962C8B-B14F-4D97-AF65-F5344CB8AC3E}">
        <p14:creationId xmlns:p14="http://schemas.microsoft.com/office/powerpoint/2010/main" val="330998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203998"/>
            <a:ext cx="10515600" cy="1325563"/>
          </a:xfrm>
        </p:spPr>
        <p:txBody>
          <a:bodyPr/>
          <a:lstStyle/>
          <a:p>
            <a:r>
              <a:rPr lang="en-US" b="1" dirty="0">
                <a:solidFill>
                  <a:schemeClr val="accent6">
                    <a:lumMod val="75000"/>
                  </a:schemeClr>
                </a:solidFill>
              </a:rPr>
              <a:t>Awardee Phase II Technical and Business Assistance Program (TABA)</a:t>
            </a:r>
          </a:p>
        </p:txBody>
      </p:sp>
      <p:sp>
        <p:nvSpPr>
          <p:cNvPr id="4" name="Content Placeholder 2"/>
          <p:cNvSpPr>
            <a:spLocks noGrp="1"/>
          </p:cNvSpPr>
          <p:nvPr>
            <p:ph idx="1"/>
          </p:nvPr>
        </p:nvSpPr>
        <p:spPr>
          <a:xfrm>
            <a:off x="547032" y="1690690"/>
            <a:ext cx="10775392" cy="3978275"/>
          </a:xfrm>
        </p:spPr>
        <p:txBody>
          <a:bodyPr>
            <a:noAutofit/>
          </a:bodyPr>
          <a:lstStyle/>
          <a:p>
            <a:pPr marL="0" lvl="0" indent="0">
              <a:buNone/>
            </a:pPr>
            <a:r>
              <a:rPr lang="en-US" sz="2000" dirty="0"/>
              <a:t>Phase IIA, IIB and IIC – If you wish to use TABA funds, </a:t>
            </a:r>
            <a:r>
              <a:rPr lang="en-US" sz="2000" i="1" dirty="0">
                <a:solidFill>
                  <a:schemeClr val="accent6">
                    <a:lumMod val="75000"/>
                  </a:schemeClr>
                </a:solidFill>
              </a:rPr>
              <a:t>select your own vendor</a:t>
            </a:r>
            <a:r>
              <a:rPr lang="en-US" sz="2000" dirty="0"/>
              <a:t> </a:t>
            </a:r>
            <a:r>
              <a:rPr lang="en-US" sz="2000" i="1" dirty="0">
                <a:solidFill>
                  <a:schemeClr val="accent6">
                    <a:lumMod val="75000"/>
                  </a:schemeClr>
                </a:solidFill>
              </a:rPr>
              <a:t>and include additional funding (above Max award amount) and vendor specifics in application</a:t>
            </a:r>
            <a:r>
              <a:rPr lang="en-US" sz="2000" dirty="0"/>
              <a:t>. </a:t>
            </a:r>
          </a:p>
          <a:p>
            <a:pPr lvl="1"/>
            <a:r>
              <a:rPr lang="en-US" i="0" dirty="0"/>
              <a:t>Up to $50,000 (Phase II) for TABA services over max award amount</a:t>
            </a:r>
          </a:p>
          <a:p>
            <a:pPr lvl="1"/>
            <a:r>
              <a:rPr lang="en-US" i="0" dirty="0"/>
              <a:t>Example: $1,100,000 for R&amp;D and $50,000 for TABA. Request is $1,150,000.</a:t>
            </a:r>
          </a:p>
          <a:p>
            <a:pPr lvl="1"/>
            <a:r>
              <a:rPr lang="en-US" i="0" dirty="0"/>
              <a:t>Phase II services could include:</a:t>
            </a:r>
          </a:p>
          <a:p>
            <a:pPr lvl="2"/>
            <a:r>
              <a:rPr lang="en-US" dirty="0"/>
              <a:t>Market research / segmentation</a:t>
            </a:r>
          </a:p>
          <a:p>
            <a:pPr lvl="2"/>
            <a:r>
              <a:rPr lang="en-US" dirty="0"/>
              <a:t>Regulatory</a:t>
            </a:r>
          </a:p>
          <a:p>
            <a:pPr lvl="2"/>
            <a:r>
              <a:rPr lang="en-US" dirty="0"/>
              <a:t>IP</a:t>
            </a:r>
          </a:p>
          <a:p>
            <a:pPr lvl="2"/>
            <a:r>
              <a:rPr lang="en-US" dirty="0"/>
              <a:t>Pitch deck</a:t>
            </a:r>
          </a:p>
          <a:p>
            <a:pPr lvl="2"/>
            <a:r>
              <a:rPr lang="en-US" dirty="0"/>
              <a:t>Networking group fees</a:t>
            </a:r>
          </a:p>
          <a:p>
            <a:pPr lvl="2"/>
            <a:r>
              <a:rPr lang="en-US" dirty="0"/>
              <a:t>And more…</a:t>
            </a:r>
          </a:p>
          <a:p>
            <a:pPr marL="914400" lvl="2" indent="0">
              <a:buNone/>
            </a:pPr>
            <a:endParaRPr lang="en-US" i="0" dirty="0"/>
          </a:p>
          <a:p>
            <a:pPr lvl="1"/>
            <a:endParaRPr lang="en-US" sz="2800" i="0" dirty="0"/>
          </a:p>
        </p:txBody>
      </p:sp>
      <p:sp>
        <p:nvSpPr>
          <p:cNvPr id="3" name="Slide Number Placeholder 2">
            <a:extLst>
              <a:ext uri="{FF2B5EF4-FFF2-40B4-BE49-F238E27FC236}">
                <a16:creationId xmlns:a16="http://schemas.microsoft.com/office/drawing/2014/main" id="{2604A2B7-9ED2-40A0-A26C-71C2DB282619}"/>
              </a:ext>
            </a:extLst>
          </p:cNvPr>
          <p:cNvSpPr>
            <a:spLocks noGrp="1"/>
          </p:cNvSpPr>
          <p:nvPr>
            <p:ph type="sldNum" sz="quarter" idx="4294967295"/>
          </p:nvPr>
        </p:nvSpPr>
        <p:spPr>
          <a:xfrm>
            <a:off x="10442713" y="6492875"/>
            <a:ext cx="2743200" cy="365125"/>
          </a:xfrm>
        </p:spPr>
        <p:txBody>
          <a:bodyPr/>
          <a:lstStyle/>
          <a:p>
            <a:fld id="{7095E747-9657-4DB4-B1B0-824A61E48864}" type="slidenum">
              <a:rPr lang="en-US" smtClean="0"/>
              <a:t>7</a:t>
            </a:fld>
            <a:endParaRPr lang="en-US" dirty="0"/>
          </a:p>
        </p:txBody>
      </p:sp>
    </p:spTree>
    <p:extLst>
      <p:ext uri="{BB962C8B-B14F-4D97-AF65-F5344CB8AC3E}">
        <p14:creationId xmlns:p14="http://schemas.microsoft.com/office/powerpoint/2010/main" val="228569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540" y="109311"/>
            <a:ext cx="9246634" cy="1138773"/>
          </a:xfrm>
          <a:prstGeom prst="rect">
            <a:avLst/>
          </a:prstGeom>
        </p:spPr>
        <p:txBody>
          <a:bodyPr wrap="none">
            <a:spAutoFit/>
          </a:bodyPr>
          <a:lstStyle/>
          <a:p>
            <a:pPr algn="ctr"/>
            <a:r>
              <a:rPr lang="en-US" sz="4000" b="1" dirty="0">
                <a:solidFill>
                  <a:schemeClr val="accent6">
                    <a:lumMod val="75000"/>
                  </a:schemeClr>
                </a:solidFill>
                <a:latin typeface="+mj-lt"/>
              </a:rPr>
              <a:t>Company Commercialization Report Changes</a:t>
            </a:r>
          </a:p>
          <a:p>
            <a:pPr algn="ctr"/>
            <a:endParaRPr lang="en-US" sz="2800" b="1" dirty="0"/>
          </a:p>
        </p:txBody>
      </p:sp>
      <p:sp>
        <p:nvSpPr>
          <p:cNvPr id="3" name="Rectangle 2"/>
          <p:cNvSpPr/>
          <p:nvPr/>
        </p:nvSpPr>
        <p:spPr>
          <a:xfrm>
            <a:off x="501540" y="1248084"/>
            <a:ext cx="11518083" cy="4575483"/>
          </a:xfrm>
          <a:prstGeom prst="rect">
            <a:avLst/>
          </a:prstGeom>
        </p:spPr>
        <p:txBody>
          <a:bodyPr wrap="square">
            <a:spAutoFit/>
          </a:bodyPr>
          <a:lstStyle/>
          <a:p>
            <a:pPr marL="0" marR="0">
              <a:lnSpc>
                <a:spcPct val="107000"/>
              </a:lnSpc>
              <a:spcBef>
                <a:spcPts val="0"/>
              </a:spcBef>
              <a:spcAft>
                <a:spcPts val="800"/>
              </a:spcAft>
            </a:pP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Applicants who have had prior SBIR/STTR Phase II awards from any federal agency must provide the Company Commercialization Report (CCR) from SBIR.gov. SBIR and STTR awardees are required by the SBA Policy Directive to update and maintain their organization’s CCR on </a:t>
            </a:r>
            <a:r>
              <a:rPr lang="en-US" sz="2000" u="none" strike="noStrike"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SBIR.gov</a:t>
            </a: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 Companies may complete this report by logging into the company’s account on </a:t>
            </a:r>
            <a:r>
              <a:rPr lang="en-US" sz="2000" u="none" strike="noStrike"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SBIR.gov</a:t>
            </a: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 and starting a new Company Commercialization Report. </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For SBIR and Both applicants, the CCR is attached to Question 8 of SBIR/STTR Information Form, if applicable</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Times New Roman" panose="02020603050405020304" pitchFamily="18" charset="0"/>
              </a:rPr>
              <a:t>For STTR-only applicants, the CCR is attached to Field 12 of the R&amp;R Other Project Information Form</a:t>
            </a:r>
          </a:p>
          <a:p>
            <a:pPr marR="0" lvl="0">
              <a:lnSpc>
                <a:spcPct val="107000"/>
              </a:lnSpc>
              <a:spcBef>
                <a:spcPts val="0"/>
              </a:spcBef>
              <a:spcAft>
                <a:spcPts val="800"/>
              </a:spcAft>
            </a:pPr>
            <a:endParaRPr lang="en-US" sz="2000" dirty="0">
              <a:solidFill>
                <a:schemeClr val="tx1">
                  <a:lumMod val="65000"/>
                  <a:lumOff val="35000"/>
                </a:schemeClr>
              </a:solidFill>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000" dirty="0">
                <a:solidFill>
                  <a:schemeClr val="tx1">
                    <a:lumMod val="65000"/>
                    <a:lumOff val="35000"/>
                  </a:schemeClr>
                </a:solidFill>
                <a:latin typeface="Arial" panose="020B0604020202020204" pitchFamily="34" charset="0"/>
                <a:ea typeface="Calibri" panose="020F0502020204030204" pitchFamily="34" charset="0"/>
                <a:cs typeface="Times New Roman" panose="02020603050405020304" pitchFamily="18" charset="0"/>
              </a:rPr>
              <a:t>FOA contains instructions on generating this report (Section on Content and Format of Application)</a:t>
            </a:r>
            <a:endParaRPr lang="en-US" sz="2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n-US" sz="2800" dirty="0">
              <a:solidFill>
                <a:prstClr val="black"/>
              </a:solidFill>
              <a:latin typeface="Calibri"/>
            </a:endParaRPr>
          </a:p>
        </p:txBody>
      </p:sp>
    </p:spTree>
    <p:extLst>
      <p:ext uri="{BB962C8B-B14F-4D97-AF65-F5344CB8AC3E}">
        <p14:creationId xmlns:p14="http://schemas.microsoft.com/office/powerpoint/2010/main" val="205165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553" y="260836"/>
            <a:ext cx="12997499" cy="17082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accent6">
                    <a:lumMod val="75000"/>
                  </a:schemeClr>
                </a:solidFill>
                <a:latin typeface="+mj-lt"/>
                <a:ea typeface="+mj-ea"/>
                <a:cs typeface="+mj-cs"/>
              </a:rPr>
              <a:t>Foreign Relationships Disclosure Form</a:t>
            </a:r>
          </a:p>
          <a:p>
            <a:pPr>
              <a:lnSpc>
                <a:spcPct val="90000"/>
              </a:lnSpc>
              <a:spcBef>
                <a:spcPct val="0"/>
              </a:spcBef>
              <a:spcAft>
                <a:spcPts val="600"/>
              </a:spcAft>
            </a:pPr>
            <a:endParaRPr lang="en-US" sz="4000" b="1" kern="1200" dirty="0">
              <a:solidFill>
                <a:schemeClr val="tx1"/>
              </a:solidFill>
              <a:latin typeface="+mj-lt"/>
              <a:ea typeface="+mj-ea"/>
              <a:cs typeface="+mj-cs"/>
            </a:endParaRPr>
          </a:p>
        </p:txBody>
      </p:sp>
      <p:sp>
        <p:nvSpPr>
          <p:cNvPr id="3" name="Rectangle 2"/>
          <p:cNvSpPr/>
          <p:nvPr/>
        </p:nvSpPr>
        <p:spPr>
          <a:xfrm>
            <a:off x="357553" y="1427752"/>
            <a:ext cx="7482936" cy="4535022"/>
          </a:xfrm>
          <a:prstGeom prst="rect">
            <a:avLst/>
          </a:prstGeom>
        </p:spPr>
        <p:txBody>
          <a:bodyPr vert="horz" lIns="91440" tIns="45720" rIns="91440" bIns="45720" rtlCol="0" anchor="ctr">
            <a:normAutofit fontScale="92500" lnSpcReduction="10000"/>
          </a:bodyPr>
          <a:lstStyle/>
          <a:p>
            <a:pPr marL="342900" indent="-228600">
              <a:lnSpc>
                <a:spcPct val="90000"/>
              </a:lnSpc>
              <a:buFont typeface="Arial" panose="020B0604020202020204" pitchFamily="34" charset="0"/>
              <a:buChar char="•"/>
            </a:pPr>
            <a:r>
              <a:rPr lang="en-US" sz="2400" dirty="0"/>
              <a:t>What you need to know now regarding the SBIR/STTR Extension Act of 2022:</a:t>
            </a:r>
          </a:p>
          <a:p>
            <a:pPr marL="800100" lvl="1" indent="-228600">
              <a:lnSpc>
                <a:spcPct val="90000"/>
              </a:lnSpc>
              <a:buFont typeface="Arial" panose="020B0604020202020204" pitchFamily="34" charset="0"/>
              <a:buChar char="•"/>
            </a:pPr>
            <a:r>
              <a:rPr lang="en-US" sz="2400" dirty="0"/>
              <a:t>You are now </a:t>
            </a:r>
            <a:r>
              <a:rPr lang="en-US" sz="2400" b="1" i="1" dirty="0"/>
              <a:t>required</a:t>
            </a:r>
            <a:r>
              <a:rPr lang="en-US" sz="2400" dirty="0"/>
              <a:t> to submit a Disclosure of Foreign Relationships using the form on: </a:t>
            </a:r>
            <a:r>
              <a:rPr lang="en-US" sz="2400" u="sng" dirty="0">
                <a:effectLst/>
                <a:hlinkClick r:id="rId3"/>
              </a:rPr>
              <a:t>https://science.osti.gov/sbir/Applicant-Resources/Grant-Application</a:t>
            </a:r>
            <a:endParaRPr lang="en-US" sz="2400" u="sng" dirty="0">
              <a:effectLst/>
            </a:endParaRPr>
          </a:p>
          <a:p>
            <a:pPr marL="800100" lvl="1" indent="-228600">
              <a:lnSpc>
                <a:spcPct val="90000"/>
              </a:lnSpc>
              <a:buFont typeface="Arial" panose="020B0604020202020204" pitchFamily="34" charset="0"/>
              <a:buChar char="•"/>
            </a:pPr>
            <a:endParaRPr lang="en-US" sz="2400" u="sng" dirty="0">
              <a:effectLst/>
            </a:endParaRPr>
          </a:p>
          <a:p>
            <a:pPr marL="800100" lvl="1" indent="-228600">
              <a:lnSpc>
                <a:spcPct val="90000"/>
              </a:lnSpc>
              <a:buFont typeface="Arial" panose="020B0604020202020204" pitchFamily="34" charset="0"/>
              <a:buChar char="•"/>
            </a:pPr>
            <a:r>
              <a:rPr lang="en-US" sz="2400" dirty="0">
                <a:effectLst/>
              </a:rPr>
              <a:t>Please use posted version 6</a:t>
            </a:r>
          </a:p>
          <a:p>
            <a:pPr marL="800100" lvl="1" indent="-228600">
              <a:lnSpc>
                <a:spcPct val="90000"/>
              </a:lnSpc>
              <a:buFont typeface="Arial" panose="020B0604020202020204" pitchFamily="34" charset="0"/>
              <a:buChar char="•"/>
            </a:pPr>
            <a:endParaRPr lang="en-US" sz="2400" dirty="0"/>
          </a:p>
          <a:p>
            <a:pPr marL="742950" lvl="1" indent="-228600">
              <a:lnSpc>
                <a:spcPct val="90000"/>
              </a:lnSpc>
              <a:spcAft>
                <a:spcPts val="1125"/>
              </a:spcAft>
              <a:buFont typeface="Arial" panose="020B0604020202020204" pitchFamily="34" charset="0"/>
              <a:buChar char="•"/>
            </a:pPr>
            <a:r>
              <a:rPr lang="en-US" sz="2400" dirty="0">
                <a:effectLst/>
              </a:rPr>
              <a:t>Your application may be declined if the form is not included</a:t>
            </a:r>
          </a:p>
          <a:p>
            <a:pPr marL="742950" lvl="1" indent="-228600">
              <a:lnSpc>
                <a:spcPct val="90000"/>
              </a:lnSpc>
              <a:spcAft>
                <a:spcPts val="1125"/>
              </a:spcAft>
              <a:buFont typeface="Arial" panose="020B0604020202020204" pitchFamily="34" charset="0"/>
              <a:buChar char="•"/>
            </a:pPr>
            <a:r>
              <a:rPr lang="en-US" sz="2400" dirty="0">
                <a:effectLst/>
              </a:rPr>
              <a:t>The disclosure is attached to Field 12 of the Research and Related Other Project Information Form</a:t>
            </a:r>
          </a:p>
          <a:p>
            <a:pPr marL="742950" lvl="1" indent="-228600">
              <a:lnSpc>
                <a:spcPct val="90000"/>
              </a:lnSpc>
              <a:spcAft>
                <a:spcPts val="1125"/>
              </a:spcAft>
              <a:buFont typeface="Arial" panose="020B0604020202020204" pitchFamily="34" charset="0"/>
              <a:buChar char="•"/>
            </a:pPr>
            <a:r>
              <a:rPr lang="en-US" sz="2400" dirty="0">
                <a:effectLst/>
              </a:rPr>
              <a:t>Even if your small business has no foreign relationships, you must complete the form </a:t>
            </a:r>
            <a:r>
              <a:rPr lang="en-US" sz="2400" i="1" dirty="0">
                <a:effectLst/>
              </a:rPr>
              <a:t>and sign it</a:t>
            </a:r>
            <a:r>
              <a:rPr lang="en-US" sz="2400" dirty="0">
                <a:effectLst/>
              </a:rPr>
              <a:t> to certify</a:t>
            </a:r>
          </a:p>
          <a:p>
            <a:pPr indent="-228600">
              <a:lnSpc>
                <a:spcPct val="90000"/>
              </a:lnSpc>
              <a:buFont typeface="Arial" panose="020B0604020202020204" pitchFamily="34" charset="0"/>
              <a:buChar char="•"/>
            </a:pPr>
            <a:endParaRPr lang="en-US" sz="1400" dirty="0"/>
          </a:p>
        </p:txBody>
      </p:sp>
      <p:pic>
        <p:nvPicPr>
          <p:cNvPr id="5" name="Picture 4" descr="A qr code with a dinosaur&#10;&#10;Description automatically generated">
            <a:extLst>
              <a:ext uri="{FF2B5EF4-FFF2-40B4-BE49-F238E27FC236}">
                <a16:creationId xmlns:a16="http://schemas.microsoft.com/office/drawing/2014/main" id="{73EF1989-4AAE-151E-3799-54D94078D743}"/>
              </a:ext>
            </a:extLst>
          </p:cNvPr>
          <p:cNvPicPr>
            <a:picLocks noChangeAspect="1"/>
          </p:cNvPicPr>
          <p:nvPr/>
        </p:nvPicPr>
        <p:blipFill>
          <a:blip r:embed="rId4"/>
          <a:stretch>
            <a:fillRect/>
          </a:stretch>
        </p:blipFill>
        <p:spPr>
          <a:xfrm>
            <a:off x="8611474" y="1817513"/>
            <a:ext cx="3222973" cy="3222973"/>
          </a:xfrm>
          <a:prstGeom prst="rect">
            <a:avLst/>
          </a:prstGeom>
        </p:spPr>
      </p:pic>
    </p:spTree>
    <p:extLst>
      <p:ext uri="{BB962C8B-B14F-4D97-AF65-F5344CB8AC3E}">
        <p14:creationId xmlns:p14="http://schemas.microsoft.com/office/powerpoint/2010/main" val="3939247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33845</TotalTime>
  <Words>5044</Words>
  <Application>Microsoft Office PowerPoint</Application>
  <PresentationFormat>Widescreen</PresentationFormat>
  <Paragraphs>512</Paragraphs>
  <Slides>46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-apple-system</vt:lpstr>
      <vt:lpstr>Arial</vt:lpstr>
      <vt:lpstr>Calibri</vt:lpstr>
      <vt:lpstr>Calibri Light</vt:lpstr>
      <vt:lpstr>Courier New</vt:lpstr>
      <vt:lpstr>Symbol</vt:lpstr>
      <vt:lpstr>Office Theme</vt:lpstr>
      <vt:lpstr>PowerPoint Presentation</vt:lpstr>
      <vt:lpstr>DOE Phase II Webinar:   Phase IIA, IIB, and IIC Awards DE-FOA-0003184 </vt:lpstr>
      <vt:lpstr>Webinar Outline</vt:lpstr>
      <vt:lpstr>Terminology</vt:lpstr>
      <vt:lpstr>Preparing a Phase II Grant Application</vt:lpstr>
      <vt:lpstr>New Phase I Grant Online Application Guide</vt:lpstr>
      <vt:lpstr>Awardee Phase II Technical and Business Assistance Program (TABA)</vt:lpstr>
      <vt:lpstr>PowerPoint Presentation</vt:lpstr>
      <vt:lpstr>PowerPoint Presentation</vt:lpstr>
      <vt:lpstr>PowerPoint Presentation</vt:lpstr>
      <vt:lpstr>PowerPoint Presentation</vt:lpstr>
      <vt:lpstr>Promoting Inclusive and Equitable Research (PIER) Plans</vt:lpstr>
      <vt:lpstr> </vt:lpstr>
      <vt:lpstr>PIER Plan </vt:lpstr>
      <vt:lpstr>Changes to Technical Merit Review</vt:lpstr>
      <vt:lpstr>What are Suitable Topics for PIER Plans?</vt:lpstr>
      <vt:lpstr>                    Suitable PIER Topics Continued</vt:lpstr>
      <vt:lpstr>Cybersecurity Self Assessment</vt:lpstr>
      <vt:lpstr>Phase II Diversity Supplement (for awareness only)</vt:lpstr>
      <vt:lpstr>Second Phase II Awards</vt:lpstr>
      <vt:lpstr>Motivation:  Phase IIA</vt:lpstr>
      <vt:lpstr>Phase IIA Timeline</vt:lpstr>
      <vt:lpstr>Motivation:  Phase IIB</vt:lpstr>
      <vt:lpstr>Phase IIB Timeline:  Two Options</vt:lpstr>
      <vt:lpstr>Funding for Phase IIA &amp; IIB Awards</vt:lpstr>
      <vt:lpstr>FY 2024 Phase II Release 1 FOA, DE-FOA-0003184 Phase IIA</vt:lpstr>
      <vt:lpstr>FY 2024 Phase II Release 1 FOA, DE-FOA-0003184 Phase IIA</vt:lpstr>
      <vt:lpstr>FY 2024 Phase II Release 1, DE-FOA-0003184 Phase IIB  </vt:lpstr>
      <vt:lpstr>FY 2024 Phase II Release 1, DE-FOA-0003184 Phase IIB, Continued</vt:lpstr>
      <vt:lpstr>Technical Review Criteria</vt:lpstr>
      <vt:lpstr>Letter of Intent (LOI) Requirement</vt:lpstr>
      <vt:lpstr>No Cost Extensions</vt:lpstr>
      <vt:lpstr>No Cost Extensions</vt:lpstr>
      <vt:lpstr>FY 2022 Phase II Application &amp; Award Statistics  </vt:lpstr>
      <vt:lpstr>FY 2022 Phase II Application &amp; Award Statistics </vt:lpstr>
      <vt:lpstr>Frequently Asked Questions</vt:lpstr>
      <vt:lpstr>Third Phase II Awards</vt:lpstr>
      <vt:lpstr>Motivation:  Phase IIC</vt:lpstr>
      <vt:lpstr>Eligibility</vt:lpstr>
      <vt:lpstr>Phase IIC Timeline</vt:lpstr>
      <vt:lpstr>Matching Funds</vt:lpstr>
      <vt:lpstr>Matching Funds (cont.)</vt:lpstr>
      <vt:lpstr>Funding for Phase IIC Awards</vt:lpstr>
      <vt:lpstr>Letter of Intent (LOI) Requirement</vt:lpstr>
      <vt:lpstr>No Cost Extensions</vt:lpstr>
      <vt:lpstr>Thank you!</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Manny</dc:creator>
  <cp:lastModifiedBy>Chant, Eileen</cp:lastModifiedBy>
  <cp:revision>2041</cp:revision>
  <cp:lastPrinted>2023-10-17T23:39:25Z</cp:lastPrinted>
  <dcterms:created xsi:type="dcterms:W3CDTF">2016-09-28T12:14:53Z</dcterms:created>
  <dcterms:modified xsi:type="dcterms:W3CDTF">2023-10-20T16:57:47Z</dcterms:modified>
</cp:coreProperties>
</file>