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332" r:id="rId2"/>
    <p:sldId id="273" r:id="rId3"/>
    <p:sldId id="2525" r:id="rId4"/>
    <p:sldId id="395" r:id="rId5"/>
    <p:sldId id="257" r:id="rId6"/>
    <p:sldId id="398" r:id="rId7"/>
    <p:sldId id="2524" r:id="rId8"/>
    <p:sldId id="290" r:id="rId9"/>
    <p:sldId id="292" r:id="rId10"/>
    <p:sldId id="291" r:id="rId11"/>
    <p:sldId id="417" r:id="rId12"/>
    <p:sldId id="269" r:id="rId13"/>
    <p:sldId id="2523" r:id="rId14"/>
    <p:sldId id="337" r:id="rId1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7F58DC-8321-C453-0B84-42B5A709D1FF}" name="Rabke, Carol" initials="CR" userId="S::Carol.Rabke@science.doe.gov::c7c65bbb-01b1-4677-a2f6-a9862821cf4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'Gwin, Christopher" initials="OC" lastIdx="7" clrIdx="0">
    <p:extLst>
      <p:ext uri="{19B8F6BF-5375-455C-9EA6-DF929625EA0E}">
        <p15:presenceInfo xmlns:p15="http://schemas.microsoft.com/office/powerpoint/2012/main" userId="S-1-5-21-414935543-1342250053-1793291686-47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00B050"/>
    <a:srgbClr val="C7D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78102" autoAdjust="0"/>
  </p:normalViewPr>
  <p:slideViewPr>
    <p:cSldViewPr snapToGrid="0">
      <p:cViewPr varScale="1">
        <p:scale>
          <a:sx n="62" d="100"/>
          <a:sy n="62" d="100"/>
        </p:scale>
        <p:origin x="636" y="268"/>
      </p:cViewPr>
      <p:guideLst/>
    </p:cSldViewPr>
  </p:slideViewPr>
  <p:outlineViewPr>
    <p:cViewPr>
      <p:scale>
        <a:sx n="33" d="100"/>
        <a:sy n="33" d="100"/>
      </p:scale>
      <p:origin x="0" y="-1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56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77739" cy="471054"/>
          </a:xfrm>
          <a:prstGeom prst="rect">
            <a:avLst/>
          </a:prstGeom>
        </p:spPr>
        <p:txBody>
          <a:bodyPr vert="horz" lIns="95034" tIns="47518" rIns="95034" bIns="4751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8" y="0"/>
            <a:ext cx="3077739" cy="471054"/>
          </a:xfrm>
          <a:prstGeom prst="rect">
            <a:avLst/>
          </a:prstGeom>
        </p:spPr>
        <p:txBody>
          <a:bodyPr vert="horz" lIns="95034" tIns="47518" rIns="95034" bIns="47518" rtlCol="0"/>
          <a:lstStyle>
            <a:lvl1pPr algn="r">
              <a:defRPr sz="1300"/>
            </a:lvl1pPr>
          </a:lstStyle>
          <a:p>
            <a:fld id="{B21CEF04-FD5C-4B14-B78A-199CE85E28F0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34" tIns="47518" rIns="95034" bIns="475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11"/>
            <a:ext cx="5681980" cy="3696713"/>
          </a:xfrm>
          <a:prstGeom prst="rect">
            <a:avLst/>
          </a:prstGeom>
        </p:spPr>
        <p:txBody>
          <a:bodyPr vert="horz" lIns="95034" tIns="47518" rIns="95034" bIns="475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917423"/>
            <a:ext cx="3077739" cy="471053"/>
          </a:xfrm>
          <a:prstGeom prst="rect">
            <a:avLst/>
          </a:prstGeom>
        </p:spPr>
        <p:txBody>
          <a:bodyPr vert="horz" lIns="95034" tIns="47518" rIns="95034" bIns="4751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8" y="8917423"/>
            <a:ext cx="3077739" cy="471053"/>
          </a:xfrm>
          <a:prstGeom prst="rect">
            <a:avLst/>
          </a:prstGeom>
        </p:spPr>
        <p:txBody>
          <a:bodyPr vert="horz" lIns="95034" tIns="47518" rIns="95034" bIns="47518" rtlCol="0" anchor="b"/>
          <a:lstStyle>
            <a:lvl1pPr algn="r">
              <a:defRPr sz="1300"/>
            </a:lvl1pPr>
          </a:lstStyle>
          <a:p>
            <a:fld id="{464BC10E-3B7A-4E38-880A-539F6052B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3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4E2B070-6D14-FE3C-2531-11E2DF55BD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31FFCADD-FB72-9A90-4E93-F33EBEC800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r>
              <a:rPr lang="en-US" altLang="en-US">
                <a:latin typeface="Helvetica" panose="020B0604020202020204" pitchFamily="34" charset="0"/>
              </a:rPr>
              <a:t>logo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DFFB8E8-2DED-27EB-26B9-914D92F1C4F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52F495-0979-4EA3-A57B-30B0B861C0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2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EC40C9A-4BEA-E712-B658-CD5A677924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8DE7BF5-F088-6665-1730-68F0526154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>
                <a:latin typeface="Calibri" panose="020F0502020204030204"/>
              </a:rPr>
              <a:t>Cryogenic High Voltage Breaks (CHV-Breaks) &amp; Bushing (CHV-Bushings) electrically isolate cryogenic devices &amp; equipment operating at High Voltages (HV) from grounded components &amp; structures.  CHV-Bushings also transmit electrical power into cryogenic space.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Leaking into cryogenic vacuum spaces can be prohibitively expensive to repair (ITER, CERN, etc.) or lead to premature failure (power equipment)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800" dirty="0">
                <a:latin typeface="Calibri" panose="020F0502020204030204"/>
              </a:rPr>
              <a:t>For </a:t>
            </a:r>
            <a:r>
              <a:rPr lang="en-US" altLang="en-US" sz="800" dirty="0" err="1">
                <a:latin typeface="Calibri" panose="020F0502020204030204"/>
              </a:rPr>
              <a:t>Vop</a:t>
            </a:r>
            <a:r>
              <a:rPr lang="en-US" altLang="en-US" sz="800" dirty="0">
                <a:latin typeface="Calibri" panose="020F0502020204030204"/>
              </a:rPr>
              <a:t> &gt; 100 kV or non-magnetic there is no suitable commercial product</a:t>
            </a:r>
            <a:endParaRPr kumimoji="0" lang="en-US" altLang="en-US" sz="80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en-US" sz="80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80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Customers require low cost, mechanically robust, HV standoff, radiation resistant, hermetic, repeated thermal cycling, high internal pressure, non-magnetic…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" b="0" i="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defTabSz="457200" eaLnBrk="1" hangingPunct="1">
              <a:spcBef>
                <a:spcPct val="0"/>
              </a:spcBef>
            </a:pPr>
            <a:endParaRPr lang="en-US" altLang="en-US" sz="1000" dirty="0">
              <a:latin typeface="Helvetica" panose="020B0604020202020204" pitchFamily="34" charset="0"/>
            </a:endParaRPr>
          </a:p>
          <a:p>
            <a:pPr defTabSz="457200"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1000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11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EC40C9A-4BEA-E712-B658-CD5A677924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8DE7BF5-F088-6665-1730-68F0526154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1000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681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D992882-4180-9629-38DA-845AE66EC1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4B873F8-38D7-C964-C4FA-04CEFD084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1000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25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71">
            <a:extLst>
              <a:ext uri="{FF2B5EF4-FFF2-40B4-BE49-F238E27FC236}">
                <a16:creationId xmlns:a16="http://schemas.microsoft.com/office/drawing/2014/main" id="{042779E3-86BC-C99D-1465-109626E8549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hape 72">
            <a:extLst>
              <a:ext uri="{FF2B5EF4-FFF2-40B4-BE49-F238E27FC236}">
                <a16:creationId xmlns:a16="http://schemas.microsoft.com/office/drawing/2014/main" id="{D70513A8-6F8A-144B-385F-10C59B7000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Speak to the Opportunity</a:t>
            </a:r>
          </a:p>
          <a:p>
            <a:pPr lvl="1" eaLnBrk="1" hangingPunct="1">
              <a:spcBef>
                <a:spcPts val="363"/>
              </a:spcBef>
              <a:buSzPct val="25000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Size of your niche opportunity</a:t>
            </a:r>
          </a:p>
          <a:p>
            <a:pPr lvl="1" eaLnBrk="1" hangingPunct="1">
              <a:spcBef>
                <a:spcPts val="363"/>
              </a:spcBef>
              <a:buSzPct val="25000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Type of market (emerging, established)</a:t>
            </a:r>
          </a:p>
          <a:p>
            <a:pPr eaLnBrk="1" hangingPunct="1">
              <a:spcBef>
                <a:spcPts val="363"/>
              </a:spcBef>
              <a:buSzPct val="25000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Speak to the Societal Impact, if appropriate</a:t>
            </a:r>
          </a:p>
          <a:p>
            <a:pPr eaLnBrk="1" hangingPunct="1">
              <a:spcBef>
                <a:spcPts val="363"/>
              </a:spcBef>
              <a:buSzPct val="25000"/>
            </a:pPr>
            <a:endParaRPr lang="en-US" altLang="en-US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ts val="363"/>
              </a:spcBef>
              <a:buSzPct val="25000"/>
            </a:pPr>
            <a:r>
              <a:rPr lang="en-US" altLang="en-US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The Association for Unmanned Vehicle Systems International (AUVSI) projects that within a decade, yearly sales of agricultural UAS will top 80,000 new units in the United States alone. The USDA 2012 Census corroborates this figure, identifying 300,000 mid-to-large (bigger than 500 acres) farms that would benefit most from the technology.</a:t>
            </a:r>
          </a:p>
          <a:p>
            <a:pPr eaLnBrk="1" hangingPunct="1">
              <a:spcBef>
                <a:spcPts val="363"/>
              </a:spcBef>
              <a:buSzPct val="25000"/>
            </a:pPr>
            <a:endParaRPr lang="en-US" altLang="en-US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ts val="363"/>
              </a:spcBef>
              <a:buSzPct val="25000"/>
            </a:pPr>
            <a:endParaRPr lang="en-US" altLang="en-US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05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426A95A-88DC-6246-8147-036B3CAE0F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7912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A83BED9-DEBE-5B34-79B9-700F525DBB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828" tIns="46414" rIns="92828" bIns="4641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9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26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8365C7C-C0F5-4C7F-948E-658581296D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B018FD0-6D00-A19E-7F22-BA3585719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2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789D057-3053-8B4C-6D1A-89AB959B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 Name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5096C9A-619A-55D7-1C91-06073C12F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Email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2AFD5C-0C69-4C5B-9CE3-FFE395DF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9F734-0D20-43C0-A869-2F70ABB3D3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29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2D241-B3A6-4121-05E4-39802D09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 Name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22467-9A93-3D53-9796-706A7817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Email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3D906-77BE-F0C3-663F-62669055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7136D-D3FA-488F-B7EF-5BB640BE53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5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40810DB-2FE8-975C-C248-7FB86674C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46543EB-318C-1851-1C3E-B5BB4CD3E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C490A-11C3-8F14-6620-769398D42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5A5C1-1D30-194C-BF72-BA43879D9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Contact Email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6B2BA-932B-7F56-BABA-E21DFCF77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34106B-3805-4C44-BFFE-60DD5267D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1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2pco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mrey@e2pco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hyperlink" Target="http://www.e2pco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id="{143DE258-A5F4-BE44-AC02-3EE67DC8242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116560" y="4812144"/>
            <a:ext cx="8229600" cy="1434543"/>
          </a:xfrm>
        </p:spPr>
        <p:txBody>
          <a:bodyPr/>
          <a:lstStyle/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DE-SC0021608</a:t>
            </a:r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Christopher Rey, Ph.D.</a:t>
            </a:r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Tallahassee, FL 32304</a:t>
            </a:r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hlinkClick r:id="rId3"/>
              </a:rPr>
              <a:t>www.e2pco.com</a:t>
            </a:r>
            <a:r>
              <a:rPr lang="en-US" altLang="en-US" sz="2000" dirty="0"/>
              <a:t>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eaLnBrk="1" hangingPunct="1"/>
            <a:endParaRPr lang="en-US" alt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6C9E6-29BF-9DE9-6B80-16FE8989B0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e2P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B46D01-ED66-32F4-C43A-B124B0956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cmrey@e2pco.com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43A099-4252-BC6E-0338-2A46D3FB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9D43C4-7E70-45FA-8FB6-047CF9447C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DB47DF-2903-C987-F4A4-49715C7ED122}"/>
              </a:ext>
            </a:extLst>
          </p:cNvPr>
          <p:cNvSpPr txBox="1"/>
          <p:nvPr/>
        </p:nvSpPr>
        <p:spPr>
          <a:xfrm>
            <a:off x="1348740" y="2928453"/>
            <a:ext cx="97840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800" b="1" dirty="0"/>
              <a:t>Novel Cryogenic High Voltage Breaks and Bushings (CHVBs) for Nuclear Physics, Electric Power, Fusion Energy, and LNG/Hydrogen Based Technologies</a:t>
            </a:r>
          </a:p>
        </p:txBody>
      </p:sp>
      <p:pic>
        <p:nvPicPr>
          <p:cNvPr id="4" name="Picture 3" descr="A light bulb with a symbol and text">
            <a:extLst>
              <a:ext uri="{FF2B5EF4-FFF2-40B4-BE49-F238E27FC236}">
                <a16:creationId xmlns:a16="http://schemas.microsoft.com/office/drawing/2014/main" id="{9E3767FB-B208-2C6C-2499-309646512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556" y="946727"/>
            <a:ext cx="2976562" cy="176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91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BC24-1F46-422A-8C96-C7F23227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Testing: Mechanical Data</a:t>
            </a:r>
            <a:r>
              <a:rPr lang="en-US" dirty="0"/>
              <a:t>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1DB10-35A8-4A53-90A6-CF405254A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C99E-D93A-4B4E-A903-E112149A723D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9" name="Table 15">
            <a:extLst>
              <a:ext uri="{FF2B5EF4-FFF2-40B4-BE49-F238E27FC236}">
                <a16:creationId xmlns:a16="http://schemas.microsoft.com/office/drawing/2014/main" id="{27583F80-4CE7-C51B-2D95-35EEF597C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715369"/>
              </p:ext>
            </p:extLst>
          </p:nvPr>
        </p:nvGraphicFramePr>
        <p:xfrm>
          <a:off x="4858247" y="1259844"/>
          <a:ext cx="5510254" cy="5303520"/>
        </p:xfrm>
        <a:graphic>
          <a:graphicData uri="http://schemas.openxmlformats.org/drawingml/2006/table">
            <a:tbl>
              <a:tblPr firstRow="1" lastRow="1" bandRow="1">
                <a:tableStyleId>{073A0DAA-6AF3-43AB-8588-CEC1D06C72B9}</a:tableStyleId>
              </a:tblPr>
              <a:tblGrid>
                <a:gridCol w="1653076">
                  <a:extLst>
                    <a:ext uri="{9D8B030D-6E8A-4147-A177-3AD203B41FA5}">
                      <a16:colId xmlns:a16="http://schemas.microsoft.com/office/drawing/2014/main" val="3786486568"/>
                    </a:ext>
                  </a:extLst>
                </a:gridCol>
                <a:gridCol w="1959201">
                  <a:extLst>
                    <a:ext uri="{9D8B030D-6E8A-4147-A177-3AD203B41FA5}">
                      <a16:colId xmlns:a16="http://schemas.microsoft.com/office/drawing/2014/main" val="984127932"/>
                    </a:ext>
                  </a:extLst>
                </a:gridCol>
                <a:gridCol w="1897977">
                  <a:extLst>
                    <a:ext uri="{9D8B030D-6E8A-4147-A177-3AD203B41FA5}">
                      <a16:colId xmlns:a16="http://schemas.microsoft.com/office/drawing/2014/main" val="1165909383"/>
                    </a:ext>
                  </a:extLst>
                </a:gridCol>
              </a:tblGrid>
              <a:tr h="34571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Ultimate Tensile Strength (MPa)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51551"/>
                  </a:ext>
                </a:extLst>
              </a:tr>
              <a:tr h="3457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Small 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Large FF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8886563"/>
                  </a:ext>
                </a:extLst>
              </a:tr>
              <a:tr h="3457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14.96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7102965"/>
                  </a:ext>
                </a:extLst>
              </a:tr>
              <a:tr h="3457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29.52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6327899"/>
                  </a:ext>
                </a:extLst>
              </a:tr>
              <a:tr h="3457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25.65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6330140"/>
                  </a:ext>
                </a:extLst>
              </a:tr>
              <a:tr h="3457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22.10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9644462"/>
                  </a:ext>
                </a:extLst>
              </a:tr>
              <a:tr h="3457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27.66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13.36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1261818"/>
                  </a:ext>
                </a:extLst>
              </a:tr>
              <a:tr h="3457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6977996"/>
                  </a:ext>
                </a:extLst>
              </a:tr>
              <a:tr h="3457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0087427"/>
                  </a:ext>
                </a:extLst>
              </a:tr>
              <a:tr h="3457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24.05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9409049"/>
                  </a:ext>
                </a:extLst>
              </a:tr>
              <a:tr h="3457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26.12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432242"/>
                  </a:ext>
                </a:extLst>
              </a:tr>
              <a:tr h="3457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28.24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778045"/>
                  </a:ext>
                </a:extLst>
              </a:tr>
              <a:tr h="86428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Average ±       Standard Deviation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26.82 ± 2.02 MPa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19.02 ±  5.82 MPa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073762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61D8923-730E-E77F-110D-A66532DD96AF}"/>
              </a:ext>
            </a:extLst>
          </p:cNvPr>
          <p:cNvSpPr txBox="1"/>
          <p:nvPr/>
        </p:nvSpPr>
        <p:spPr>
          <a:xfrm>
            <a:off x="1377829" y="1120677"/>
            <a:ext cx="2517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UTS data for epoxy PEB-C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Results inconsistent: emphasizing need for process improvement 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70271BC-6DD3-7B7F-CE18-532781E2D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408094"/>
            <a:ext cx="2133600" cy="451424"/>
          </a:xfrm>
        </p:spPr>
        <p:txBody>
          <a:bodyPr/>
          <a:lstStyle/>
          <a:p>
            <a:r>
              <a:rPr lang="en-US" dirty="0"/>
              <a:t>07/2025</a:t>
            </a:r>
          </a:p>
          <a:p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D6B326-1300-F4A9-D32E-9313F274B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6200" y="6477000"/>
            <a:ext cx="4343400" cy="449906"/>
          </a:xfrm>
        </p:spPr>
        <p:txBody>
          <a:bodyPr/>
          <a:lstStyle/>
          <a:p>
            <a:r>
              <a:rPr lang="en-US" dirty="0"/>
              <a:t>e2P Solutions Proprietary and Confidential: SBIR Data Rights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24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69A2D61F-445E-A255-1A74-5529ED248A59}"/>
              </a:ext>
            </a:extLst>
          </p:cNvPr>
          <p:cNvSpPr/>
          <p:nvPr/>
        </p:nvSpPr>
        <p:spPr>
          <a:xfrm>
            <a:off x="7444510" y="2207492"/>
            <a:ext cx="4611110" cy="44949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E95B08-B256-F403-EAA7-2E91B4F281B7}"/>
              </a:ext>
            </a:extLst>
          </p:cNvPr>
          <p:cNvSpPr/>
          <p:nvPr/>
        </p:nvSpPr>
        <p:spPr>
          <a:xfrm>
            <a:off x="8829963" y="3666835"/>
            <a:ext cx="3093497" cy="283238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298" name="Shape 74">
            <a:extLst>
              <a:ext uri="{FF2B5EF4-FFF2-40B4-BE49-F238E27FC236}">
                <a16:creationId xmlns:a16="http://schemas.microsoft.com/office/drawing/2014/main" id="{A0826B13-23E2-BE7F-0349-69A4941FB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" y="-122258"/>
            <a:ext cx="10515600" cy="1325563"/>
          </a:xfrm>
        </p:spPr>
        <p:txBody>
          <a:bodyPr lIns="91425" tIns="45700" rIns="91425" bIns="45700" rtlCol="0">
            <a:normAutofit/>
          </a:bodyPr>
          <a:lstStyle/>
          <a:p>
            <a:pPr eaLnBrk="1" fontAlgn="auto" hangingPunct="1">
              <a:spcAft>
                <a:spcPts val="0"/>
              </a:spcAft>
              <a:buSzPct val="25000"/>
              <a:defRPr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  <a:sym typeface="Arial" panose="020B0604020202020204" pitchFamily="34" charset="0"/>
              </a:rPr>
              <a:t>Opportunity/Strategy</a:t>
            </a:r>
          </a:p>
        </p:txBody>
      </p:sp>
      <p:sp>
        <p:nvSpPr>
          <p:cNvPr id="75" name="Shape 75">
            <a:extLst>
              <a:ext uri="{FF2B5EF4-FFF2-40B4-BE49-F238E27FC236}">
                <a16:creationId xmlns:a16="http://schemas.microsoft.com/office/drawing/2014/main" id="{05C39ECC-FF06-8187-754F-5955FE33FE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8587" y="1135409"/>
            <a:ext cx="7820025" cy="5821304"/>
          </a:xfrm>
        </p:spPr>
        <p:txBody>
          <a:bodyPr lIns="91425" tIns="45700" rIns="91425" bIns="45700" rtlCol="0">
            <a:noAutofit/>
          </a:bodyPr>
          <a:lstStyle/>
          <a:p>
            <a:pPr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Generating revenue TODAY - commercial orders received from commercial fusion start-ups &amp; Fortune 500 DOD Primes…received orders in SBIR Phase I. </a:t>
            </a:r>
          </a:p>
          <a:p>
            <a:pPr marL="0" indent="0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/>
            </a:pPr>
            <a:endParaRPr lang="en-US" sz="24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Short Term (2025-2027) target is R&amp;D community</a:t>
            </a:r>
            <a:b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(universities &amp; national labs); &lt; $ 1M </a:t>
            </a:r>
            <a:endParaRPr sz="24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indent="0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Mid-term (2027-2030)&gt; 10 Fusion energy start-ups w/ &gt; $4B in funding. Typical tokamak fusion energy machine requires &gt; 1,000 ($1-5M)</a:t>
            </a:r>
          </a:p>
          <a:p>
            <a:pPr marL="0" indent="0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/>
            </a:pPr>
            <a:endParaRPr lang="en-US" sz="24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Long Term (2030+) move into LNG and LH2 storage, transportation, and data centers; $5-20M</a:t>
            </a:r>
          </a:p>
          <a:p>
            <a:pPr marL="0" indent="0" eaLnBrk="1" fontAlgn="auto" hangingPunct="1">
              <a:spcBef>
                <a:spcPts val="240"/>
              </a:spcBef>
              <a:spcAft>
                <a:spcPts val="0"/>
              </a:spcAft>
              <a:buClr>
                <a:srgbClr val="494949"/>
              </a:buClr>
              <a:buSzPct val="25000"/>
              <a:buFont typeface="Arial" panose="020B0604020202020204" pitchFamily="34" charset="0"/>
              <a:buNone/>
              <a:defRPr/>
            </a:pPr>
            <a:endParaRPr sz="12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EBAA14-61B0-7365-B78E-34E0C27EA69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e2P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E2E71-24AF-4C47-9FED-7CC8F02E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cmreyu@e2pco.com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A6373-C446-A1F5-D02C-FFBECF09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74315-CC77-4D35-82D2-3D6EB3EAF33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2BB330-B077-43C6-B0A4-A0845A42DEC7}"/>
              </a:ext>
            </a:extLst>
          </p:cNvPr>
          <p:cNvSpPr/>
          <p:nvPr/>
        </p:nvSpPr>
        <p:spPr>
          <a:xfrm>
            <a:off x="9835103" y="4728873"/>
            <a:ext cx="1634836" cy="16348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Target Market</a:t>
            </a:r>
          </a:p>
          <a:p>
            <a:pPr algn="ctr"/>
            <a:r>
              <a:rPr lang="en-US" sz="1400" dirty="0"/>
              <a:t>&lt;$1M 2-3 yrs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F5C195-E328-BC82-32EE-83C0A8317244}"/>
              </a:ext>
            </a:extLst>
          </p:cNvPr>
          <p:cNvSpPr txBox="1"/>
          <p:nvPr/>
        </p:nvSpPr>
        <p:spPr>
          <a:xfrm>
            <a:off x="9291632" y="4046061"/>
            <a:ext cx="20621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Fusion Energy Companies</a:t>
            </a:r>
          </a:p>
          <a:p>
            <a:pPr algn="ctr"/>
            <a:r>
              <a:rPr lang="en-US" sz="1400" dirty="0"/>
              <a:t>$1-5 M</a:t>
            </a:r>
          </a:p>
          <a:p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FD52B-AF89-D0D4-3B5B-950CA96782AA}"/>
              </a:ext>
            </a:extLst>
          </p:cNvPr>
          <p:cNvSpPr txBox="1"/>
          <p:nvPr/>
        </p:nvSpPr>
        <p:spPr>
          <a:xfrm>
            <a:off x="8118378" y="2775666"/>
            <a:ext cx="3304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Total Serviceable Market Opportunity</a:t>
            </a:r>
          </a:p>
          <a:p>
            <a:pPr algn="ctr"/>
            <a:r>
              <a:rPr lang="en-US" sz="1600" dirty="0"/>
              <a:t>$5-20 M</a:t>
            </a:r>
          </a:p>
          <a:p>
            <a:pPr algn="ctr"/>
            <a:r>
              <a:rPr lang="en-US" sz="1600" dirty="0"/>
              <a:t>LH2/</a:t>
            </a:r>
            <a:r>
              <a:rPr lang="en-US" sz="1600" dirty="0" err="1"/>
              <a:t>LNg</a:t>
            </a:r>
            <a:r>
              <a:rPr lang="en-US" sz="1600" dirty="0"/>
              <a:t> &amp; data centers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B4AF56-FF98-6813-4422-43E76F2DD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982" y="1829382"/>
            <a:ext cx="500018" cy="49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04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BC24-1F46-422A-8C96-C7F23227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B8E6B-3A87-457A-BF4A-A5208EE5D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002" y="914400"/>
            <a:ext cx="8456199" cy="5257800"/>
          </a:xfrm>
        </p:spPr>
        <p:txBody>
          <a:bodyPr>
            <a:normAutofit fontScale="92500" lnSpcReduction="20000"/>
          </a:bodyPr>
          <a:lstStyle/>
          <a:p>
            <a:endParaRPr lang="en-US" b="1" dirty="0"/>
          </a:p>
          <a:p>
            <a:r>
              <a:rPr lang="en-US" b="1" dirty="0"/>
              <a:t>Work scope A: 100 % complete</a:t>
            </a:r>
          </a:p>
          <a:p>
            <a:pPr lvl="1"/>
            <a:r>
              <a:rPr lang="en-US" dirty="0"/>
              <a:t>Field test @ ANL (R. Vondrasek) </a:t>
            </a:r>
            <a:endParaRPr lang="en-US" b="1" dirty="0"/>
          </a:p>
          <a:p>
            <a:r>
              <a:rPr lang="en-US" b="1" dirty="0"/>
              <a:t>Work scope B: Low Cost, High Throughput Manufacturing &amp; Component Testing (100 % complete)</a:t>
            </a:r>
          </a:p>
          <a:p>
            <a:pPr lvl="1"/>
            <a:r>
              <a:rPr lang="en-US" dirty="0"/>
              <a:t>Develop low-cost volume manufacturing techniques</a:t>
            </a:r>
          </a:p>
          <a:p>
            <a:pPr lvl="1"/>
            <a:r>
              <a:rPr lang="en-US" dirty="0"/>
              <a:t>Develop low-cost/repeatable/reliable high volume LN2 thermal cycle testing techniques</a:t>
            </a:r>
          </a:p>
          <a:p>
            <a:pPr lvl="1"/>
            <a:r>
              <a:rPr lang="en-US" dirty="0"/>
              <a:t> Develop low-cost/repeatable/reliable high volume </a:t>
            </a:r>
            <a:r>
              <a:rPr lang="en-US" dirty="0" err="1"/>
              <a:t>GHe</a:t>
            </a:r>
            <a:r>
              <a:rPr lang="en-US" dirty="0"/>
              <a:t> testing techniques</a:t>
            </a:r>
            <a:endParaRPr lang="en-US" b="1" dirty="0"/>
          </a:p>
          <a:p>
            <a:r>
              <a:rPr lang="en-US" b="1" dirty="0"/>
              <a:t>Work scope C: CHV-Bushing Design 100 % Complete</a:t>
            </a:r>
          </a:p>
          <a:p>
            <a:r>
              <a:rPr lang="en-US" b="1" dirty="0"/>
              <a:t>Commercial Outreach</a:t>
            </a:r>
          </a:p>
          <a:p>
            <a:pPr lvl="1"/>
            <a:r>
              <a:rPr lang="en-US" dirty="0"/>
              <a:t>Commercial Fusion companies</a:t>
            </a:r>
          </a:p>
          <a:p>
            <a:pPr lvl="1"/>
            <a:r>
              <a:rPr lang="en-US" dirty="0"/>
              <a:t>LH2 or LNG for transportation &amp; storage</a:t>
            </a:r>
          </a:p>
          <a:p>
            <a:pPr lvl="1"/>
            <a:r>
              <a:rPr lang="en-US" dirty="0"/>
              <a:t>Electrical Grid for Data Centers (possible PII-B or PII-C)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1DB10-35A8-4A53-90A6-CF405254A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C99E-D93A-4B4E-A903-E112149A723D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761AC545-7DBA-4EF4-9921-D4B541D61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325" y="1269558"/>
            <a:ext cx="719758" cy="71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318B5FF-CAEF-DD5F-9CAE-77F841C89B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408094"/>
            <a:ext cx="2133600" cy="451424"/>
          </a:xfrm>
        </p:spPr>
        <p:txBody>
          <a:bodyPr/>
          <a:lstStyle/>
          <a:p>
            <a:r>
              <a:rPr lang="en-US" dirty="0"/>
              <a:t>07/2025</a:t>
            </a:r>
          </a:p>
          <a:p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2C7758C-4C15-468A-020C-ED24FFDC4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6200" y="6477000"/>
            <a:ext cx="4343400" cy="449906"/>
          </a:xfrm>
        </p:spPr>
        <p:txBody>
          <a:bodyPr/>
          <a:lstStyle/>
          <a:p>
            <a:r>
              <a:rPr lang="en-US" dirty="0"/>
              <a:t>e2P Solutions Proprietary and Confidential: SBIR Data Rights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0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19361C2E-4179-1016-3CA7-9F1BF33702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5600" y="141288"/>
            <a:ext cx="10515600" cy="1092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e2P Ask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5C8058FC-075E-E73A-2E42-C1A6403E8C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3900" y="1044575"/>
            <a:ext cx="10744200" cy="4768850"/>
          </a:xfrm>
        </p:spPr>
        <p:txBody>
          <a:bodyPr rtlCol="0">
            <a:normAutofit/>
          </a:bodyPr>
          <a:lstStyle/>
          <a:p>
            <a:pPr marL="284163" indent="-284163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1000" dirty="0"/>
          </a:p>
          <a:p>
            <a:pPr marL="284163" indent="-284163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Seeking additional R&amp;D Funding  </a:t>
            </a:r>
            <a:r>
              <a:rPr lang="en-US" altLang="en-US" dirty="0"/>
              <a:t>(~ $1M) to extend product line into </a:t>
            </a:r>
            <a:r>
              <a:rPr lang="en-US" altLang="en-US" i="1" dirty="0"/>
              <a:t>flammable</a:t>
            </a:r>
            <a:r>
              <a:rPr lang="en-US" altLang="en-US" dirty="0"/>
              <a:t> cryogenic fluids market e.g. LNG &amp; LH2</a:t>
            </a:r>
          </a:p>
          <a:p>
            <a:pPr marL="284163" indent="-284163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Seeking additional cryogenic customers </a:t>
            </a:r>
            <a:r>
              <a:rPr lang="en-US" altLang="en-US" dirty="0"/>
              <a:t>that utilize CHVBs</a:t>
            </a:r>
            <a:endParaRPr lang="en-US" alt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400" b="1" dirty="0">
                <a:solidFill>
                  <a:schemeClr val="accent6"/>
                </a:solidFill>
              </a:rPr>
              <a:t>CHVB Users: </a:t>
            </a:r>
            <a:r>
              <a:rPr lang="en-US" altLang="en-US" sz="2400" i="1" dirty="0"/>
              <a:t>ANL, BNL, LBNL, LANL, LLNL, INL, NHMFL, ORNL, PPPL, SNL, Universities </a:t>
            </a:r>
            <a:endParaRPr lang="en-US" altLang="en-US" dirty="0"/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altLang="en-US" sz="2400" i="1" dirty="0"/>
              <a:t>.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n-US" alt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0B470-8403-24AF-7C01-370593069C3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e2P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07AB6CE-41FE-F24F-88DC-3B58B7F2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cmrey@e2pco.com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1A2427B-9DDD-90B7-4E83-F981C683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61986B-9A6D-4EBF-8BF7-58D2C06074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838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7010F759-20CF-1052-5B68-31F55C3564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57700" y="571500"/>
            <a:ext cx="3521075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THANK YOU</a:t>
            </a:r>
            <a:b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D6A70DC5-08B7-C497-41A3-2593DAEFA28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38200" y="1897063"/>
            <a:ext cx="10515600" cy="394811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Christopher Rey, Ph.D.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President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(865) 250-0237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hlinkClick r:id="rId3"/>
              </a:rPr>
              <a:t>cmrey@e2pco.com</a:t>
            </a:r>
            <a:endParaRPr lang="en-US" altLang="en-US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hlinkClick r:id="rId4"/>
              </a:rPr>
              <a:t>www.e2pco.com</a:t>
            </a:r>
            <a:r>
              <a:rPr lang="en-US" altLang="en-US" dirty="0"/>
              <a:t>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8E1A15-3AE0-B799-362D-278D9D0153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e2P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24D171-D515-20AE-23CC-F5BF64EA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cmrey@e2pco.com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6D440A-C7B9-D701-7BC0-AF235989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pic>
        <p:nvPicPr>
          <p:cNvPr id="3" name="Picture 2" descr="A light bulb with a symbol and text&#10;&#10;Description automatically generated">
            <a:extLst>
              <a:ext uri="{FF2B5EF4-FFF2-40B4-BE49-F238E27FC236}">
                <a16:creationId xmlns:a16="http://schemas.microsoft.com/office/drawing/2014/main" id="{1786CB07-5120-9F71-A7C1-51EA95578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72" y="749085"/>
            <a:ext cx="2554794" cy="151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7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0C45D-0102-B422-62B2-DC7040DC3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DOE Phase II 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CFB15-CA36-A127-6D33-49D6D5E04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Work Scope  A: Thermally Insulating CHVB for ANL w/ R. Vondrasek</a:t>
            </a:r>
          </a:p>
          <a:p>
            <a:pPr lvl="1"/>
            <a:r>
              <a:rPr lang="en-US" sz="1800" dirty="0" err="1"/>
              <a:t>V</a:t>
            </a:r>
            <a:r>
              <a:rPr lang="en-US" sz="1800" baseline="-25000" dirty="0" err="1"/>
              <a:t>op</a:t>
            </a:r>
            <a:r>
              <a:rPr lang="en-US" sz="1800" dirty="0"/>
              <a:t> ~ 50 kV </a:t>
            </a:r>
            <a:r>
              <a:rPr lang="en-US" sz="1800" dirty="0">
                <a:sym typeface="Wingdings" panose="05000000000000000000" pitchFamily="2" charset="2"/>
              </a:rPr>
              <a:t>200</a:t>
            </a:r>
            <a:r>
              <a:rPr lang="en-US" sz="1800" dirty="0"/>
              <a:t> kV</a:t>
            </a:r>
          </a:p>
          <a:p>
            <a:pPr lvl="1"/>
            <a:r>
              <a:rPr lang="en-US" sz="1800" dirty="0"/>
              <a:t>Interior medium: flowing low pressure LN2, Exterior medium: atmosphere</a:t>
            </a:r>
          </a:p>
          <a:p>
            <a:pPr lvl="1"/>
            <a:r>
              <a:rPr lang="en-US" sz="1800" dirty="0"/>
              <a:t>Radiation: No</a:t>
            </a:r>
          </a:p>
          <a:p>
            <a:pPr lvl="1"/>
            <a:r>
              <a:rPr lang="en-US" sz="1800" dirty="0"/>
              <a:t>Mechanical/Structural: NA</a:t>
            </a:r>
          </a:p>
          <a:p>
            <a:pPr lvl="1"/>
            <a:r>
              <a:rPr lang="en-US" sz="1800" dirty="0"/>
              <a:t>Quantity: 2-3</a:t>
            </a:r>
          </a:p>
          <a:p>
            <a:pPr lvl="1"/>
            <a:r>
              <a:rPr lang="en-US" sz="1800" dirty="0"/>
              <a:t>Commercial opportunity: Low</a:t>
            </a:r>
          </a:p>
          <a:p>
            <a:pPr marL="0" indent="0">
              <a:buNone/>
            </a:pPr>
            <a:r>
              <a:rPr lang="en-US" sz="2000" b="1" dirty="0"/>
              <a:t>Work Scope B: Radiation Tolerant CHVB for NP &amp; Commercial Fusion</a:t>
            </a:r>
          </a:p>
          <a:p>
            <a:pPr lvl="1"/>
            <a:r>
              <a:rPr lang="en-US" sz="2000" dirty="0" err="1"/>
              <a:t>V</a:t>
            </a:r>
            <a:r>
              <a:rPr lang="en-US" sz="2000" baseline="-25000" dirty="0" err="1"/>
              <a:t>op</a:t>
            </a:r>
            <a:r>
              <a:rPr lang="en-US" sz="2000" dirty="0"/>
              <a:t> ~ 30 kV</a:t>
            </a:r>
          </a:p>
          <a:p>
            <a:pPr lvl="1"/>
            <a:r>
              <a:rPr lang="en-US" sz="2000" dirty="0"/>
              <a:t>Interior medium: </a:t>
            </a:r>
            <a:r>
              <a:rPr lang="en-US" sz="2000" dirty="0" err="1"/>
              <a:t>GHe</a:t>
            </a:r>
            <a:r>
              <a:rPr lang="en-US" sz="2000" dirty="0"/>
              <a:t>, Exterior medium: vacuum</a:t>
            </a:r>
          </a:p>
          <a:p>
            <a:pPr lvl="1"/>
            <a:r>
              <a:rPr lang="en-US" sz="2000" dirty="0"/>
              <a:t>Radiation: 10 </a:t>
            </a:r>
            <a:r>
              <a:rPr lang="en-US" sz="2000" dirty="0" err="1"/>
              <a:t>MGy</a:t>
            </a:r>
            <a:endParaRPr lang="en-US" sz="2000" dirty="0"/>
          </a:p>
          <a:p>
            <a:pPr lvl="1"/>
            <a:r>
              <a:rPr lang="en-US" sz="2000" dirty="0"/>
              <a:t>Mechanical/Structural: 500-1000 PSI internal pressure</a:t>
            </a:r>
          </a:p>
          <a:p>
            <a:pPr lvl="1"/>
            <a:r>
              <a:rPr lang="en-US" sz="2000" dirty="0"/>
              <a:t>Quantity: &gt; 1000</a:t>
            </a:r>
            <a:r>
              <a:rPr lang="en-US" sz="2000" baseline="30000" dirty="0"/>
              <a:t>+</a:t>
            </a:r>
            <a:endParaRPr lang="en-US" sz="2000" dirty="0"/>
          </a:p>
          <a:p>
            <a:pPr lvl="1"/>
            <a:r>
              <a:rPr lang="en-US" sz="2000" dirty="0"/>
              <a:t>Commercial Opportunity: </a:t>
            </a:r>
            <a:r>
              <a:rPr lang="en-US" sz="2000" b="1" u="sng" dirty="0">
                <a:solidFill>
                  <a:srgbClr val="FF0000"/>
                </a:solidFill>
              </a:rPr>
              <a:t>Very high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BA0D-43D3-16E1-B877-6F435277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C99E-D93A-4B4E-A903-E112149A723D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299897-2721-1A90-E136-8C5CC41DEB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89" r="45556"/>
          <a:stretch/>
        </p:blipFill>
        <p:spPr>
          <a:xfrm>
            <a:off x="8030067" y="1759594"/>
            <a:ext cx="399066" cy="414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20AA07-ADCB-2554-072E-E60188600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89" r="45556"/>
          <a:stretch/>
        </p:blipFill>
        <p:spPr>
          <a:xfrm>
            <a:off x="6844393" y="4724401"/>
            <a:ext cx="399066" cy="414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4B21D7-AC2A-B5AE-E719-A828791A9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89" r="45556"/>
          <a:stretch/>
        </p:blipFill>
        <p:spPr>
          <a:xfrm>
            <a:off x="8241501" y="4053548"/>
            <a:ext cx="399066" cy="414337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C04C278-E773-73F7-9CF5-31D2A5185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408094"/>
            <a:ext cx="2133600" cy="451424"/>
          </a:xfrm>
        </p:spPr>
        <p:txBody>
          <a:bodyPr/>
          <a:lstStyle/>
          <a:p>
            <a:r>
              <a:rPr lang="en-US" dirty="0"/>
              <a:t>07/2025</a:t>
            </a:r>
          </a:p>
          <a:p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261100E-54DA-7B9A-9193-81BDEE19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6200" y="6477000"/>
            <a:ext cx="4343400" cy="449906"/>
          </a:xfrm>
        </p:spPr>
        <p:txBody>
          <a:bodyPr/>
          <a:lstStyle/>
          <a:p>
            <a:r>
              <a:rPr lang="en-US" dirty="0"/>
              <a:t>e2P Solutions Proprietary and Confidential: SBIR Data Rights</a:t>
            </a:r>
          </a:p>
          <a:p>
            <a:endParaRPr lang="en-US" dirty="0"/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97877BC4-9CFA-B510-FE25-B8A5AB26B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694" y="1525588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23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itle 1">
            <a:extLst>
              <a:ext uri="{FF2B5EF4-FFF2-40B4-BE49-F238E27FC236}">
                <a16:creationId xmlns:a16="http://schemas.microsoft.com/office/drawing/2014/main" id="{E3985D22-E20C-4BC4-2BFA-46A5D368E3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9875" y="120650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Need Addressed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BA8DF-5222-3180-8336-0CC04F97CF6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e2P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1A71-71E0-235F-8726-8502706E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cmrey@e2pco.com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2942B-7546-18B3-1F6D-3A5F8D1E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555-C0B2-4BF3-BD94-63C289B7AB5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D3B6824-BEFE-022C-9115-7652DCDDE4DD}"/>
              </a:ext>
            </a:extLst>
          </p:cNvPr>
          <p:cNvSpPr txBox="1">
            <a:spLocks/>
          </p:cNvSpPr>
          <p:nvPr/>
        </p:nvSpPr>
        <p:spPr bwMode="auto">
          <a:xfrm>
            <a:off x="0" y="1470067"/>
            <a:ext cx="7124696" cy="490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</a:rPr>
              <a:t>Cryogenic High Voltage Breaks &amp; Bushings-</a:t>
            </a:r>
            <a:r>
              <a:rPr lang="en-US" altLang="en-US" sz="1400" b="1" dirty="0">
                <a:solidFill>
                  <a:schemeClr val="accent6">
                    <a:lumMod val="75000"/>
                  </a:schemeClr>
                </a:solidFill>
              </a:rPr>
              <a:t>(power function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ubiquitous devices needed in a variety of  Technologies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000" i="1" dirty="0"/>
              <a:t>NP experiments @ ANL (ATLAS &amp; CARIBU)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000" i="1" dirty="0"/>
              <a:t>LNG &amp; LH2 storage, transfer, and transportation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Fusion Energy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1600" dirty="0"/>
              <a:t> &gt; 1,000 per tokamak machine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1600" dirty="0"/>
              <a:t>2025 over 44 fusion startups w/ &gt; $7B in funding</a:t>
            </a:r>
            <a:endParaRPr lang="en-US" altLang="en-US" sz="2000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Electric Power utilizing High Temperature Superconductors (HTS)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kumimoji="0" lang="en-US" altLang="en-US" sz="100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kumimoji="0" lang="en-US" altLang="en-US" sz="240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Current state-of-the-art ceramic CHVB’s are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unreliable</a:t>
            </a:r>
            <a:r>
              <a:rPr kumimoji="0" lang="en-US" altLang="en-US" sz="240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 and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prone to micro-cracking </a:t>
            </a:r>
            <a:r>
              <a:rPr kumimoji="0" lang="en-US" altLang="en-US" sz="240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leading to leaking.</a:t>
            </a:r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For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V</a:t>
            </a:r>
            <a:r>
              <a:rPr lang="en-US" altLang="en-US" sz="2400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op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 &gt; 100 kV or non-magnetic there is</a:t>
            </a:r>
            <a:r>
              <a:rPr lang="en-US" altLang="en-US" sz="24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</a:rPr>
              <a:t> </a:t>
            </a:r>
            <a:br>
              <a:rPr lang="en-US" altLang="en-US" sz="24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</a:rPr>
            </a:br>
            <a:r>
              <a:rPr lang="en-US" altLang="en-US" sz="24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</a:rPr>
              <a:t>no suitable commercial product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9" name="Picture 8" descr="A metal and brown tube&#10;&#10;Description automatically generated with medium confidence">
            <a:extLst>
              <a:ext uri="{FF2B5EF4-FFF2-40B4-BE49-F238E27FC236}">
                <a16:creationId xmlns:a16="http://schemas.microsoft.com/office/drawing/2014/main" id="{BA08E415-A244-3EEE-7412-F9FD0DD019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418" r="-2" b="28264"/>
          <a:stretch/>
        </p:blipFill>
        <p:spPr>
          <a:xfrm>
            <a:off x="6237209" y="569595"/>
            <a:ext cx="5954809" cy="2741537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0" name="Picture 9" descr="A large white tank with a large round object in the back&#10;&#10;Description automatically generated with medium confidence">
            <a:extLst>
              <a:ext uri="{FF2B5EF4-FFF2-40B4-BE49-F238E27FC236}">
                <a16:creationId xmlns:a16="http://schemas.microsoft.com/office/drawing/2014/main" id="{DC33D59F-0FF2-111B-CCEF-BBCDBB7FE3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922" r="-2" b="-2"/>
          <a:stretch/>
        </p:blipFill>
        <p:spPr>
          <a:xfrm>
            <a:off x="6237209" y="3493008"/>
            <a:ext cx="5954791" cy="2741537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8525B3-2DC9-3EF3-D5E5-13EA2BCFB7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736"/>
          <a:stretch/>
        </p:blipFill>
        <p:spPr>
          <a:xfrm>
            <a:off x="8610600" y="5129646"/>
            <a:ext cx="1602189" cy="68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2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itle 1">
            <a:extLst>
              <a:ext uri="{FF2B5EF4-FFF2-40B4-BE49-F238E27FC236}">
                <a16:creationId xmlns:a16="http://schemas.microsoft.com/office/drawing/2014/main" id="{E3985D22-E20C-4BC4-2BFA-46A5D368E3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9875" y="120650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Customer Requirements…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BA8DF-5222-3180-8336-0CC04F97CF6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e2P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1A71-71E0-235F-8726-8502706E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cmrey@e2pco.com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2942B-7546-18B3-1F6D-3A5F8D1E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555-C0B2-4BF3-BD94-63C289B7AB5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6D97-A0FC-D47B-4768-A9CCCF6A0370}"/>
              </a:ext>
            </a:extLst>
          </p:cNvPr>
          <p:cNvSpPr txBox="1">
            <a:spLocks/>
          </p:cNvSpPr>
          <p:nvPr/>
        </p:nvSpPr>
        <p:spPr bwMode="auto">
          <a:xfrm>
            <a:off x="955964" y="1217504"/>
            <a:ext cx="7264399" cy="4976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9494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9494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9494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9494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9494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9494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9494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9494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9494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 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low cost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mechanically robust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HV standoff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radiation resistant (fusion)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Hermetic </a:t>
            </a:r>
            <a:r>
              <a:rPr lang="en-US" altLang="en-US" sz="1800" dirty="0">
                <a:latin typeface="Calibri" panose="020F0502020204030204"/>
              </a:rPr>
              <a:t>(T</a:t>
            </a:r>
            <a:r>
              <a:rPr kumimoji="0" lang="en-US" altLang="en-US" sz="180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F coils in tokamak not accessible after D-T)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repeated thermal cycling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high internal pressure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non-magnetic…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latin typeface="Calibri" panose="020F0502020204030204"/>
              </a:rPr>
              <a:t>Electric Power transmission</a:t>
            </a:r>
            <a:endParaRPr kumimoji="0" lang="en-US" altLang="en-US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CB8A68-2ED3-AA1C-C8C2-B3BC9D4D9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238" y="136697"/>
            <a:ext cx="2987924" cy="29879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E169ED-AEA8-664A-EF3C-075C3B3E3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249364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20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CHV-Breaks Design Process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arenR"/>
            </a:pPr>
            <a:r>
              <a:rPr lang="en-US" sz="2000" dirty="0"/>
              <a:t>Rapid Virtual Prototyping</a:t>
            </a:r>
          </a:p>
          <a:p>
            <a:pPr>
              <a:buFont typeface="+mj-lt"/>
              <a:buAutoNum type="arabicParenR"/>
            </a:pPr>
            <a:r>
              <a:rPr lang="en-US" sz="2000" dirty="0"/>
              <a:t>Down selection based upon E-field Stress Reduction (EFSR)</a:t>
            </a:r>
          </a:p>
          <a:p>
            <a:pPr>
              <a:buFont typeface="+mj-lt"/>
              <a:buAutoNum type="arabicParenR"/>
            </a:pPr>
            <a:r>
              <a:rPr lang="en-US" sz="2000" dirty="0"/>
              <a:t>Detailed designs</a:t>
            </a:r>
          </a:p>
          <a:p>
            <a:pPr>
              <a:buFont typeface="+mj-lt"/>
              <a:buAutoNum type="arabicParenR"/>
            </a:pPr>
            <a:r>
              <a:rPr lang="en-US" sz="2000" dirty="0"/>
              <a:t>Manufacture typically 3D printed process</a:t>
            </a:r>
          </a:p>
          <a:p>
            <a:pPr>
              <a:buFont typeface="+mj-lt"/>
              <a:buAutoNum type="arabicParenR"/>
            </a:pPr>
            <a:r>
              <a:rPr lang="en-US" sz="2000" dirty="0"/>
              <a:t> Accelerated Life Test</a:t>
            </a:r>
          </a:p>
          <a:p>
            <a:pPr>
              <a:buFont typeface="+mj-lt"/>
              <a:buAutoNum type="arabicParenR"/>
            </a:pPr>
            <a:r>
              <a:rPr lang="en-US" sz="2000" dirty="0"/>
              <a:t>Iterate designs as needed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C99E-D93A-4B4E-A903-E112149A723D}" type="slidenum">
              <a:rPr lang="en-US" smtClean="0"/>
              <a:t>5</a:t>
            </a:fld>
            <a:endParaRPr lang="en-US"/>
          </a:p>
        </p:txBody>
      </p:sp>
      <p:sp>
        <p:nvSpPr>
          <p:cNvPr id="7" name="AutoShape 2" descr="https://email.ionos.com/appsuite/api/image/mail/picture?folder=default0%2FSent+Items&amp;id=1619631180465160170&amp;uid=e0cb4fd5a5954258be8d06ca0af51180%40Open-Xchan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email.ionos.com/appsuite/api/image/mail/picture?folder=default0%2FSent+Items&amp;id=1619631180465160170&amp;uid=e0cb4fd5a5954258be8d06ca0af51180%40Open-Xchang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email.ionos.com/appsuite/api/image/mail/picture?folder=default0%2FSent+Items&amp;id=1619631180465160170&amp;uid=e0cb4fd5a5954258be8d06ca0af51180%40Open-Xchange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2" descr="See the source image">
            <a:extLst>
              <a:ext uri="{FF2B5EF4-FFF2-40B4-BE49-F238E27FC236}">
                <a16:creationId xmlns:a16="http://schemas.microsoft.com/office/drawing/2014/main" id="{761AC545-7DBA-4EF4-9921-D4B541D61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3E84491-F543-6A3A-A399-0EBB6A68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408094"/>
            <a:ext cx="2133600" cy="451424"/>
          </a:xfrm>
        </p:spPr>
        <p:txBody>
          <a:bodyPr/>
          <a:lstStyle/>
          <a:p>
            <a:r>
              <a:rPr lang="en-US" dirty="0"/>
              <a:t>07/2025</a:t>
            </a:r>
          </a:p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262778E-0D50-B976-9FE6-24AECEE4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6200" y="6477000"/>
            <a:ext cx="4343400" cy="449906"/>
          </a:xfrm>
        </p:spPr>
        <p:txBody>
          <a:bodyPr/>
          <a:lstStyle/>
          <a:p>
            <a:r>
              <a:rPr lang="en-US" dirty="0"/>
              <a:t>e2P Solutions Proprietary and Confidential: SBIR Data Rights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4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B216F635-7AC7-E7B4-826C-4BDF085009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7325" y="-22225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</a:rPr>
              <a:t>The e2P CHVB Solution</a:t>
            </a:r>
          </a:p>
        </p:txBody>
      </p:sp>
      <p:sp>
        <p:nvSpPr>
          <p:cNvPr id="59396" name="Content Placeholder 2">
            <a:extLst>
              <a:ext uri="{FF2B5EF4-FFF2-40B4-BE49-F238E27FC236}">
                <a16:creationId xmlns:a16="http://schemas.microsoft.com/office/drawing/2014/main" id="{74864747-5E3C-1D22-68CC-948C1A384EAE}"/>
              </a:ext>
            </a:extLst>
          </p:cNvPr>
          <p:cNvSpPr txBox="1">
            <a:spLocks/>
          </p:cNvSpPr>
          <p:nvPr/>
        </p:nvSpPr>
        <p:spPr bwMode="auto">
          <a:xfrm>
            <a:off x="-99060" y="468749"/>
            <a:ext cx="6717030" cy="62505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9494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9494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9494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9494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9494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9494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9494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9494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9494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 </a:t>
            </a:r>
            <a:endParaRPr lang="en-US" altLang="en-US" sz="2400" dirty="0">
              <a:latin typeface="Calibri" panose="020F0502020204030204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dirty="0">
                <a:latin typeface="Calibri" panose="020F0502020204030204"/>
              </a:rPr>
              <a:t>3D printed main body using cryogenically robust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 composite materials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CHV-Bushing operate &gt;1 kW-100 MW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Ability to withstand repeated thermal cycles w/o cracking</a:t>
            </a:r>
            <a:endParaRPr lang="en-US" altLang="en-US" sz="2400" dirty="0">
              <a:latin typeface="Calibri" panose="020F0502020204030204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Radiation resistant up to 10 </a:t>
            </a:r>
            <a:r>
              <a:rPr kumimoji="0" lang="en-US" altLang="en-US" sz="2400" u="none" strike="noStrike" kern="1200" cap="none" spc="0" normalizeH="0" baseline="0" noProof="0" dirty="0" err="1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MGy</a:t>
            </a:r>
            <a:endParaRPr lang="en-US" altLang="en-US" sz="2400" dirty="0">
              <a:latin typeface="Calibri" panose="020F0502020204030204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Non-magnetic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dirty="0">
                <a:latin typeface="Calibri" panose="020F0502020204030204"/>
              </a:rPr>
              <a:t>&gt; 100 kV operation</a:t>
            </a:r>
            <a:endParaRPr kumimoji="0" lang="en-US" altLang="en-US" sz="240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Manufactured in sizes up to 16” diameters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b="1" dirty="0">
                <a:latin typeface="Calibri" panose="020F0502020204030204"/>
              </a:rPr>
              <a:t>New type: </a:t>
            </a:r>
            <a:r>
              <a:rPr lang="en-US" altLang="en-US" sz="2400" dirty="0">
                <a:latin typeface="Calibri" panose="020F0502020204030204"/>
              </a:rPr>
              <a:t>Thermally insulating CHVB allows for in-situ continuous transfer of cryogenic fluids @ &gt; 200 kV standoff (patent pending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en-US" sz="2400" dirty="0">
                <a:latin typeface="Calibri" panose="020F0502020204030204"/>
              </a:rPr>
              <a:t>	US 19/093,880)</a:t>
            </a:r>
            <a:endParaRPr kumimoji="0" lang="en-US" altLang="en-US" sz="240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72D97-77BB-FF7F-5EBC-2588BF2EC4C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e2P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DA3EA-63F5-FE4C-7460-73E17885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cmrey@e2pco.com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4C269-AD46-00B8-9646-C325C71F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1A67A0-08ED-46BE-B582-C9E679A072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ED058D-B3B6-4A0C-4F9A-235B74B5D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389" y="283320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7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DA5D1-68FE-D284-18D4-AF62E68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147329"/>
            <a:ext cx="10515600" cy="900257"/>
          </a:xfrm>
        </p:spPr>
        <p:txBody>
          <a:bodyPr/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Comparison with SOA Ceramic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EF0BE8-D696-95B6-ACA3-76C300DF9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7382" y="859267"/>
            <a:ext cx="6973454" cy="43867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5EA7F-860D-F74B-EABD-42A0B616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e2P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C5814-ECBA-3C84-62C3-353BBB5B8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cmrey@e2pco.com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43FD9-286F-47E4-2B9C-2AB0BEBA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7136D-D3FA-488F-B7EF-5BB640BE53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87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BC24-1F46-422A-8C96-C7F232270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986" y="0"/>
            <a:ext cx="5589814" cy="914400"/>
          </a:xfrm>
        </p:spPr>
        <p:txBody>
          <a:bodyPr>
            <a:normAutofit/>
          </a:bodyPr>
          <a:lstStyle/>
          <a:p>
            <a:r>
              <a:rPr lang="en-US" sz="2800" b="1" dirty="0"/>
              <a:t>Radiation Tolerant Epoxy Evaluation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1DB10-35A8-4A53-90A6-CF405254A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C99E-D93A-4B4E-A903-E112149A723D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761AC545-7DBA-4EF4-9921-D4B541D61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078034-AC03-3994-B67B-16476D656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048" y="1295400"/>
            <a:ext cx="4419600" cy="4038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Mechanical testing of:</a:t>
            </a:r>
          </a:p>
          <a:p>
            <a:pPr lvl="1"/>
            <a:r>
              <a:rPr lang="en-US" dirty="0"/>
              <a:t>Tensional Strength (ASTM D638)</a:t>
            </a:r>
          </a:p>
          <a:p>
            <a:pPr lvl="1"/>
            <a:r>
              <a:rPr lang="en-US" dirty="0"/>
              <a:t>Compressive Strength (ASTM E9)</a:t>
            </a:r>
          </a:p>
          <a:p>
            <a:pPr lvl="1"/>
            <a:r>
              <a:rPr lang="en-US" dirty="0"/>
              <a:t>Torsional Strength (ASTM D4065)</a:t>
            </a:r>
            <a:br>
              <a:rPr lang="en-US" dirty="0"/>
            </a:br>
            <a:endParaRPr lang="en-US" dirty="0"/>
          </a:p>
          <a:p>
            <a:r>
              <a:rPr lang="en-US" dirty="0"/>
              <a:t>ASTM compliant procedures include:</a:t>
            </a:r>
          </a:p>
          <a:p>
            <a:pPr lvl="1"/>
            <a:r>
              <a:rPr lang="en-US" dirty="0"/>
              <a:t>sample design</a:t>
            </a:r>
          </a:p>
          <a:p>
            <a:pPr lvl="1"/>
            <a:r>
              <a:rPr lang="en-US" dirty="0"/>
              <a:t>Fabrication</a:t>
            </a:r>
          </a:p>
          <a:p>
            <a:pPr lvl="1"/>
            <a:r>
              <a:rPr lang="en-US" dirty="0"/>
              <a:t>Testing</a:t>
            </a:r>
          </a:p>
          <a:p>
            <a:pPr lvl="1"/>
            <a:r>
              <a:rPr lang="en-US" dirty="0"/>
              <a:t>post-processing of data 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Procedures will be used to determine compliance of materials and components</a:t>
            </a:r>
          </a:p>
          <a:p>
            <a:endParaRPr lang="en-US" dirty="0"/>
          </a:p>
        </p:txBody>
      </p:sp>
      <p:pic>
        <p:nvPicPr>
          <p:cNvPr id="3" name="Picture 2" descr="A picture containing indoor, miller&#10;&#10;Description automatically generated">
            <a:extLst>
              <a:ext uri="{FF2B5EF4-FFF2-40B4-BE49-F238E27FC236}">
                <a16:creationId xmlns:a16="http://schemas.microsoft.com/office/drawing/2014/main" id="{2CEA8612-2E4A-A03B-DEAE-558203204F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t="26161" r="8476" b="21881"/>
          <a:stretch/>
        </p:blipFill>
        <p:spPr>
          <a:xfrm rot="5400000">
            <a:off x="5917627" y="2540574"/>
            <a:ext cx="4801820" cy="2159075"/>
          </a:xfrm>
          <a:prstGeom prst="rect">
            <a:avLst/>
          </a:prstGeom>
          <a:ln w="25400" cap="sq" cmpd="thickThin">
            <a:solidFill>
              <a:srgbClr val="000000"/>
            </a:solidFill>
            <a:prstDash val="solid"/>
            <a:miter lim="800000"/>
          </a:ln>
          <a:effectLst>
            <a:innerShdw blurRad="38100">
              <a:schemeClr val="bg1"/>
            </a:innerShdw>
          </a:effectLst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9EB8BC7-528C-4BEC-DC1B-73DF3672F7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408094"/>
            <a:ext cx="2133600" cy="451424"/>
          </a:xfrm>
        </p:spPr>
        <p:txBody>
          <a:bodyPr/>
          <a:lstStyle/>
          <a:p>
            <a:r>
              <a:rPr lang="en-US" dirty="0"/>
              <a:t>07/2025</a:t>
            </a:r>
          </a:p>
          <a:p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8EBCE56-8798-6370-BF6E-FC8EC325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6200" y="6477000"/>
            <a:ext cx="4343400" cy="449906"/>
          </a:xfrm>
        </p:spPr>
        <p:txBody>
          <a:bodyPr/>
          <a:lstStyle/>
          <a:p>
            <a:r>
              <a:rPr lang="en-US" dirty="0"/>
              <a:t>e2P Solutions Proprietary and Confidential: SBIR Data Rights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2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BC24-1F46-422A-8C96-C7F23227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Radiation Tolerant Epoxy Evaluation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1DB10-35A8-4A53-90A6-CF405254A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C99E-D93A-4B4E-A903-E112149A723D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761AC545-7DBA-4EF4-9921-D4B541D61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078034-AC03-3994-B67B-16476D656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195044"/>
            <a:ext cx="4419600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/>
              <a:t>Mechanical Testing:</a:t>
            </a:r>
          </a:p>
          <a:p>
            <a:r>
              <a:rPr lang="en-US" dirty="0"/>
              <a:t>Pictured top: Small form factor (SFF)</a:t>
            </a:r>
            <a:r>
              <a:rPr lang="en-US" baseline="30000" dirty="0"/>
              <a:t>1</a:t>
            </a:r>
            <a:r>
              <a:rPr lang="en-US" dirty="0"/>
              <a:t> tension samples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Pictured bottom: Large form factor (LFF) tension samples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Both small and large samples utilize the same ASTM D638 &amp; E9 “dog-bone” shape and proportions i.e. gauge</a:t>
            </a:r>
            <a:r>
              <a:rPr lang="en-US" baseline="30000" dirty="0"/>
              <a:t>2</a:t>
            </a:r>
            <a:r>
              <a:rPr lang="en-US" dirty="0"/>
              <a:t> length is ~4x the gauge width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1) shape, proportions</a:t>
            </a:r>
            <a:br>
              <a:rPr lang="en-US" dirty="0"/>
            </a:br>
            <a:r>
              <a:rPr lang="en-US" dirty="0"/>
              <a:t>2) reduced cross-sectional area section of sample</a:t>
            </a:r>
          </a:p>
        </p:txBody>
      </p:sp>
      <p:pic>
        <p:nvPicPr>
          <p:cNvPr id="8" name="Content Placeholder 7" descr="A picture containing text, indoor, different&#10;&#10;Description automatically generated">
            <a:extLst>
              <a:ext uri="{FF2B5EF4-FFF2-40B4-BE49-F238E27FC236}">
                <a16:creationId xmlns:a16="http://schemas.microsoft.com/office/drawing/2014/main" id="{6D933E1B-71B9-1802-A312-EA63CC80F0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t="15977" r="15941" b="9596"/>
          <a:stretch/>
        </p:blipFill>
        <p:spPr>
          <a:xfrm>
            <a:off x="6324600" y="3230722"/>
            <a:ext cx="4206240" cy="2996131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pic>
        <p:nvPicPr>
          <p:cNvPr id="9" name="Picture 8" descr="A picture containing group, different, bunch, arranged&#10;&#10;Description automatically generated">
            <a:extLst>
              <a:ext uri="{FF2B5EF4-FFF2-40B4-BE49-F238E27FC236}">
                <a16:creationId xmlns:a16="http://schemas.microsoft.com/office/drawing/2014/main" id="{B130180E-C4CE-9750-35B9-ABDDAFCBF9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" t="20861" r="4846" b="20729"/>
          <a:stretch/>
        </p:blipFill>
        <p:spPr>
          <a:xfrm>
            <a:off x="6324600" y="1027695"/>
            <a:ext cx="4206240" cy="2101659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A4D5537-2E25-1E2F-C2FF-2AB058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408094"/>
            <a:ext cx="2133600" cy="451424"/>
          </a:xfrm>
        </p:spPr>
        <p:txBody>
          <a:bodyPr/>
          <a:lstStyle/>
          <a:p>
            <a:r>
              <a:rPr lang="en-US" dirty="0"/>
              <a:t>07/2025</a:t>
            </a:r>
          </a:p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7DA6788-4104-684A-2C19-486CC27B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6200" y="6477000"/>
            <a:ext cx="4343400" cy="449906"/>
          </a:xfrm>
        </p:spPr>
        <p:txBody>
          <a:bodyPr/>
          <a:lstStyle/>
          <a:p>
            <a:r>
              <a:rPr lang="en-US" dirty="0"/>
              <a:t>e2P Solutions Proprietary and Confidential: SBIR Data Rights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377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416D3BC468DF4BADC8D520BB377920" ma:contentTypeVersion="4" ma:contentTypeDescription="Create a new document." ma:contentTypeScope="" ma:versionID="e568743bb3b2c0e9195722ac0f77233b">
  <xsd:schema xmlns:xsd="http://www.w3.org/2001/XMLSchema" xmlns:xs="http://www.w3.org/2001/XMLSchema" xmlns:p="http://schemas.microsoft.com/office/2006/metadata/properties" xmlns:ns2="3d189872-d60b-466b-88ba-87a8cec3a06d" targetNamespace="http://schemas.microsoft.com/office/2006/metadata/properties" ma:root="true" ma:fieldsID="e797e8af09bc3bf1dfb9e36390829fa3" ns2:_="">
    <xsd:import namespace="3d189872-d60b-466b-88ba-87a8cec3a0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189872-d60b-466b-88ba-87a8cec3a0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FD84DE-7C72-48C0-99F4-0DBF5EE66E4A}"/>
</file>

<file path=customXml/itemProps2.xml><?xml version="1.0" encoding="utf-8"?>
<ds:datastoreItem xmlns:ds="http://schemas.openxmlformats.org/officeDocument/2006/customXml" ds:itemID="{A3EC0EF4-BBFC-494C-8FEA-99721507CC1E}"/>
</file>

<file path=customXml/itemProps3.xml><?xml version="1.0" encoding="utf-8"?>
<ds:datastoreItem xmlns:ds="http://schemas.openxmlformats.org/officeDocument/2006/customXml" ds:itemID="{9C1FD1FE-239A-4126-ADD6-401130803AF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37580</TotalTime>
  <Words>1205</Words>
  <Application>Microsoft Office PowerPoint</Application>
  <PresentationFormat>Widescreen</PresentationFormat>
  <Paragraphs>220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Helvetica</vt:lpstr>
      <vt:lpstr>Wingdings</vt:lpstr>
      <vt:lpstr>1_Office Theme</vt:lpstr>
      <vt:lpstr>PowerPoint Presentation</vt:lpstr>
      <vt:lpstr>DOE Phase II Program Overview</vt:lpstr>
      <vt:lpstr>Need Addressed</vt:lpstr>
      <vt:lpstr>Customer Requirements…</vt:lpstr>
      <vt:lpstr>CHV-Breaks Design Process</vt:lpstr>
      <vt:lpstr>The e2P CHVB Solution</vt:lpstr>
      <vt:lpstr>Comparison with SOA Ceramic</vt:lpstr>
      <vt:lpstr>Radiation Tolerant Epoxy Evaluation </vt:lpstr>
      <vt:lpstr>Radiation Tolerant Epoxy Evaluation </vt:lpstr>
      <vt:lpstr>Testing: Mechanical Data </vt:lpstr>
      <vt:lpstr>Opportunity/Strategy</vt:lpstr>
      <vt:lpstr>Path Forward</vt:lpstr>
      <vt:lpstr>e2P Ask</vt:lpstr>
      <vt:lpstr>THANK YOU </vt:lpstr>
    </vt:vector>
  </TitlesOfParts>
  <Company>US Department of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Oliver, Manny</dc:creator>
  <cp:lastModifiedBy>Chris Rey</cp:lastModifiedBy>
  <cp:revision>2183</cp:revision>
  <cp:lastPrinted>2021-05-14T12:47:30Z</cp:lastPrinted>
  <dcterms:created xsi:type="dcterms:W3CDTF">2016-09-28T12:14:53Z</dcterms:created>
  <dcterms:modified xsi:type="dcterms:W3CDTF">2025-08-28T18:22:07Z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0x0101002E416D3BC468DF4BADC8D520BB377920</vt:lpwstr>
  </property>
</Properties>
</file>