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6"/>
  </p:notesMasterIdLst>
  <p:sldIdLst>
    <p:sldId id="296" r:id="rId2"/>
    <p:sldId id="256" r:id="rId3"/>
    <p:sldId id="285" r:id="rId4"/>
    <p:sldId id="278" r:id="rId5"/>
    <p:sldId id="293" r:id="rId6"/>
    <p:sldId id="290" r:id="rId7"/>
    <p:sldId id="260" r:id="rId8"/>
    <p:sldId id="294" r:id="rId9"/>
    <p:sldId id="279" r:id="rId10"/>
    <p:sldId id="259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84" r:id="rId19"/>
    <p:sldId id="270" r:id="rId20"/>
    <p:sldId id="273" r:id="rId21"/>
    <p:sldId id="291" r:id="rId22"/>
    <p:sldId id="292" r:id="rId23"/>
    <p:sldId id="281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4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CF390-E379-4B19-8208-B6A79A965B3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0E6519-5077-4434-9915-CCEFB4DA21D0}">
      <dgm:prSet phldrT="[Text]"/>
      <dgm:spPr/>
      <dgm:t>
        <a:bodyPr/>
        <a:lstStyle/>
        <a:p>
          <a:r>
            <a:rPr lang="en-US" dirty="0" smtClean="0"/>
            <a:t>7% Words</a:t>
          </a:r>
          <a:endParaRPr lang="en-US" dirty="0"/>
        </a:p>
      </dgm:t>
    </dgm:pt>
    <dgm:pt modelId="{5D8A3129-105B-4298-AE33-C94908E79BD9}" type="parTrans" cxnId="{A7D37949-AC96-4F0B-8441-D9F263A2BD1D}">
      <dgm:prSet/>
      <dgm:spPr/>
      <dgm:t>
        <a:bodyPr/>
        <a:lstStyle/>
        <a:p>
          <a:endParaRPr lang="en-US"/>
        </a:p>
      </dgm:t>
    </dgm:pt>
    <dgm:pt modelId="{E1FDE3C2-8FF4-4A97-85DF-25FB4050ED72}" type="sibTrans" cxnId="{A7D37949-AC96-4F0B-8441-D9F263A2BD1D}">
      <dgm:prSet/>
      <dgm:spPr/>
      <dgm:t>
        <a:bodyPr/>
        <a:lstStyle/>
        <a:p>
          <a:endParaRPr lang="en-US"/>
        </a:p>
      </dgm:t>
    </dgm:pt>
    <dgm:pt modelId="{4D9A613C-99A8-42D0-831C-BA69C41A8670}">
      <dgm:prSet phldrT="[Text]"/>
      <dgm:spPr/>
      <dgm:t>
        <a:bodyPr/>
        <a:lstStyle/>
        <a:p>
          <a:r>
            <a:rPr lang="en-US" dirty="0" smtClean="0"/>
            <a:t>38% How you say it</a:t>
          </a:r>
          <a:endParaRPr lang="en-US" dirty="0"/>
        </a:p>
      </dgm:t>
    </dgm:pt>
    <dgm:pt modelId="{D0E51D68-87B4-47B2-98D5-9D3E213B7854}" type="parTrans" cxnId="{64896BE6-4100-4E96-B274-26544B290F07}">
      <dgm:prSet/>
      <dgm:spPr/>
      <dgm:t>
        <a:bodyPr/>
        <a:lstStyle/>
        <a:p>
          <a:endParaRPr lang="en-US"/>
        </a:p>
      </dgm:t>
    </dgm:pt>
    <dgm:pt modelId="{E068A34D-96D2-441A-B920-CDA3325C0294}" type="sibTrans" cxnId="{64896BE6-4100-4E96-B274-26544B290F07}">
      <dgm:prSet/>
      <dgm:spPr/>
      <dgm:t>
        <a:bodyPr/>
        <a:lstStyle/>
        <a:p>
          <a:endParaRPr lang="en-US"/>
        </a:p>
      </dgm:t>
    </dgm:pt>
    <dgm:pt modelId="{9BC5F890-2726-4F0C-8CC3-6167D6F5B951}">
      <dgm:prSet phldrT="[Text]"/>
      <dgm:spPr/>
      <dgm:t>
        <a:bodyPr/>
        <a:lstStyle/>
        <a:p>
          <a:r>
            <a:rPr lang="en-US" dirty="0" smtClean="0"/>
            <a:t>55% Nonverbal/ Facial Expressions</a:t>
          </a:r>
          <a:endParaRPr lang="en-US" dirty="0"/>
        </a:p>
      </dgm:t>
    </dgm:pt>
    <dgm:pt modelId="{9E3C7F6C-3977-48BA-A5E0-77381B49D893}" type="parTrans" cxnId="{1B1F5DA5-35E1-42C1-8238-3B286B9B375C}">
      <dgm:prSet/>
      <dgm:spPr/>
      <dgm:t>
        <a:bodyPr/>
        <a:lstStyle/>
        <a:p>
          <a:endParaRPr lang="en-US"/>
        </a:p>
      </dgm:t>
    </dgm:pt>
    <dgm:pt modelId="{F507E7BB-E555-4AE2-BA68-50D7F087E386}" type="sibTrans" cxnId="{1B1F5DA5-35E1-42C1-8238-3B286B9B375C}">
      <dgm:prSet/>
      <dgm:spPr/>
      <dgm:t>
        <a:bodyPr/>
        <a:lstStyle/>
        <a:p>
          <a:endParaRPr lang="en-US"/>
        </a:p>
      </dgm:t>
    </dgm:pt>
    <dgm:pt modelId="{60FF904C-CADA-434A-AB62-F781FA21B65A}" type="pres">
      <dgm:prSet presAssocID="{984CF390-E379-4B19-8208-B6A79A965B3D}" presName="Name0" presStyleCnt="0">
        <dgm:presLayoutVars>
          <dgm:dir/>
          <dgm:animLvl val="lvl"/>
          <dgm:resizeHandles val="exact"/>
        </dgm:presLayoutVars>
      </dgm:prSet>
      <dgm:spPr/>
    </dgm:pt>
    <dgm:pt modelId="{EFC391FA-0EDC-48EB-AC70-7ADF28D18C2F}" type="pres">
      <dgm:prSet presAssocID="{410E6519-5077-4434-9915-CCEFB4DA21D0}" presName="Name8" presStyleCnt="0"/>
      <dgm:spPr/>
    </dgm:pt>
    <dgm:pt modelId="{1B42F2F2-38A6-4628-AE88-1683DAC7A8A2}" type="pres">
      <dgm:prSet presAssocID="{410E6519-5077-4434-9915-CCEFB4DA21D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9ECA7-EE35-4A2D-BB74-487B24D8E744}" type="pres">
      <dgm:prSet presAssocID="{410E6519-5077-4434-9915-CCEFB4DA21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CD961-49F0-4205-82BB-8F75C29CAB51}" type="pres">
      <dgm:prSet presAssocID="{4D9A613C-99A8-42D0-831C-BA69C41A8670}" presName="Name8" presStyleCnt="0"/>
      <dgm:spPr/>
    </dgm:pt>
    <dgm:pt modelId="{EA043B45-4235-488C-9CC5-84AE454772E3}" type="pres">
      <dgm:prSet presAssocID="{4D9A613C-99A8-42D0-831C-BA69C41A867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8A58D-7618-413E-9474-F52CBA5D9E86}" type="pres">
      <dgm:prSet presAssocID="{4D9A613C-99A8-42D0-831C-BA69C41A86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2419B-16C3-4403-80DD-F02C663BE832}" type="pres">
      <dgm:prSet presAssocID="{9BC5F890-2726-4F0C-8CC3-6167D6F5B951}" presName="Name8" presStyleCnt="0"/>
      <dgm:spPr/>
    </dgm:pt>
    <dgm:pt modelId="{D84AD41D-C680-4526-ABC4-35A06AA51070}" type="pres">
      <dgm:prSet presAssocID="{9BC5F890-2726-4F0C-8CC3-6167D6F5B95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69AA0-3261-4529-A250-796DCD86640E}" type="pres">
      <dgm:prSet presAssocID="{9BC5F890-2726-4F0C-8CC3-6167D6F5B9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F5DA5-35E1-42C1-8238-3B286B9B375C}" srcId="{984CF390-E379-4B19-8208-B6A79A965B3D}" destId="{9BC5F890-2726-4F0C-8CC3-6167D6F5B951}" srcOrd="2" destOrd="0" parTransId="{9E3C7F6C-3977-48BA-A5E0-77381B49D893}" sibTransId="{F507E7BB-E555-4AE2-BA68-50D7F087E386}"/>
    <dgm:cxn modelId="{B04CD128-EBC8-4C5C-A160-2DAE05637730}" type="presOf" srcId="{4D9A613C-99A8-42D0-831C-BA69C41A8670}" destId="{FCC8A58D-7618-413E-9474-F52CBA5D9E86}" srcOrd="1" destOrd="0" presId="urn:microsoft.com/office/officeart/2005/8/layout/pyramid1"/>
    <dgm:cxn modelId="{3739563E-005B-4F8F-B5B1-D6FEFB5BF446}" type="presOf" srcId="{984CF390-E379-4B19-8208-B6A79A965B3D}" destId="{60FF904C-CADA-434A-AB62-F781FA21B65A}" srcOrd="0" destOrd="0" presId="urn:microsoft.com/office/officeart/2005/8/layout/pyramid1"/>
    <dgm:cxn modelId="{770CD825-EA72-4E2D-93A4-319E257947C0}" type="presOf" srcId="{4D9A613C-99A8-42D0-831C-BA69C41A8670}" destId="{EA043B45-4235-488C-9CC5-84AE454772E3}" srcOrd="0" destOrd="0" presId="urn:microsoft.com/office/officeart/2005/8/layout/pyramid1"/>
    <dgm:cxn modelId="{64896BE6-4100-4E96-B274-26544B290F07}" srcId="{984CF390-E379-4B19-8208-B6A79A965B3D}" destId="{4D9A613C-99A8-42D0-831C-BA69C41A8670}" srcOrd="1" destOrd="0" parTransId="{D0E51D68-87B4-47B2-98D5-9D3E213B7854}" sibTransId="{E068A34D-96D2-441A-B920-CDA3325C0294}"/>
    <dgm:cxn modelId="{99AA58FD-62AA-4D93-9769-B13752124CA5}" type="presOf" srcId="{9BC5F890-2726-4F0C-8CC3-6167D6F5B951}" destId="{D84AD41D-C680-4526-ABC4-35A06AA51070}" srcOrd="0" destOrd="0" presId="urn:microsoft.com/office/officeart/2005/8/layout/pyramid1"/>
    <dgm:cxn modelId="{A7D37949-AC96-4F0B-8441-D9F263A2BD1D}" srcId="{984CF390-E379-4B19-8208-B6A79A965B3D}" destId="{410E6519-5077-4434-9915-CCEFB4DA21D0}" srcOrd="0" destOrd="0" parTransId="{5D8A3129-105B-4298-AE33-C94908E79BD9}" sibTransId="{E1FDE3C2-8FF4-4A97-85DF-25FB4050ED72}"/>
    <dgm:cxn modelId="{FF7B8CEC-6F54-4E60-97D6-40C33A61995F}" type="presOf" srcId="{410E6519-5077-4434-9915-CCEFB4DA21D0}" destId="{3EE9ECA7-EE35-4A2D-BB74-487B24D8E744}" srcOrd="1" destOrd="0" presId="urn:microsoft.com/office/officeart/2005/8/layout/pyramid1"/>
    <dgm:cxn modelId="{4433B0D7-97C0-40FD-9762-E497B5075DD2}" type="presOf" srcId="{9BC5F890-2726-4F0C-8CC3-6167D6F5B951}" destId="{F5F69AA0-3261-4529-A250-796DCD86640E}" srcOrd="1" destOrd="0" presId="urn:microsoft.com/office/officeart/2005/8/layout/pyramid1"/>
    <dgm:cxn modelId="{10AD3416-7946-447C-B827-693B7AF0E4D6}" type="presOf" srcId="{410E6519-5077-4434-9915-CCEFB4DA21D0}" destId="{1B42F2F2-38A6-4628-AE88-1683DAC7A8A2}" srcOrd="0" destOrd="0" presId="urn:microsoft.com/office/officeart/2005/8/layout/pyramid1"/>
    <dgm:cxn modelId="{5D44CF88-2EAF-4EEB-8349-566C7CD606BC}" type="presParOf" srcId="{60FF904C-CADA-434A-AB62-F781FA21B65A}" destId="{EFC391FA-0EDC-48EB-AC70-7ADF28D18C2F}" srcOrd="0" destOrd="0" presId="urn:microsoft.com/office/officeart/2005/8/layout/pyramid1"/>
    <dgm:cxn modelId="{5ED59D26-4BC2-45F9-979A-F92581A53284}" type="presParOf" srcId="{EFC391FA-0EDC-48EB-AC70-7ADF28D18C2F}" destId="{1B42F2F2-38A6-4628-AE88-1683DAC7A8A2}" srcOrd="0" destOrd="0" presId="urn:microsoft.com/office/officeart/2005/8/layout/pyramid1"/>
    <dgm:cxn modelId="{32F62BFD-0BE3-4125-8D51-5727C3C2F1F3}" type="presParOf" srcId="{EFC391FA-0EDC-48EB-AC70-7ADF28D18C2F}" destId="{3EE9ECA7-EE35-4A2D-BB74-487B24D8E744}" srcOrd="1" destOrd="0" presId="urn:microsoft.com/office/officeart/2005/8/layout/pyramid1"/>
    <dgm:cxn modelId="{7DC955B4-58D1-45E0-9A0A-2F58B2BE9C22}" type="presParOf" srcId="{60FF904C-CADA-434A-AB62-F781FA21B65A}" destId="{8AECD961-49F0-4205-82BB-8F75C29CAB51}" srcOrd="1" destOrd="0" presId="urn:microsoft.com/office/officeart/2005/8/layout/pyramid1"/>
    <dgm:cxn modelId="{71683FD9-31AB-48BC-AD41-1CE679D19C60}" type="presParOf" srcId="{8AECD961-49F0-4205-82BB-8F75C29CAB51}" destId="{EA043B45-4235-488C-9CC5-84AE454772E3}" srcOrd="0" destOrd="0" presId="urn:microsoft.com/office/officeart/2005/8/layout/pyramid1"/>
    <dgm:cxn modelId="{5309615F-18D7-43CC-AD12-E3FE0F90BF32}" type="presParOf" srcId="{8AECD961-49F0-4205-82BB-8F75C29CAB51}" destId="{FCC8A58D-7618-413E-9474-F52CBA5D9E86}" srcOrd="1" destOrd="0" presId="urn:microsoft.com/office/officeart/2005/8/layout/pyramid1"/>
    <dgm:cxn modelId="{FB8BBECA-8B95-456E-951A-55477ECE0079}" type="presParOf" srcId="{60FF904C-CADA-434A-AB62-F781FA21B65A}" destId="{E682419B-16C3-4403-80DD-F02C663BE832}" srcOrd="2" destOrd="0" presId="urn:microsoft.com/office/officeart/2005/8/layout/pyramid1"/>
    <dgm:cxn modelId="{48301D0B-E6EB-4887-B44E-EC3D9554394E}" type="presParOf" srcId="{E682419B-16C3-4403-80DD-F02C663BE832}" destId="{D84AD41D-C680-4526-ABC4-35A06AA51070}" srcOrd="0" destOrd="0" presId="urn:microsoft.com/office/officeart/2005/8/layout/pyramid1"/>
    <dgm:cxn modelId="{EF85DBCE-476A-47B7-8D66-73F357E6E958}" type="presParOf" srcId="{E682419B-16C3-4403-80DD-F02C663BE832}" destId="{F5F69AA0-3261-4529-A250-796DCD86640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2F2F2-38A6-4628-AE88-1683DAC7A8A2}">
      <dsp:nvSpPr>
        <dsp:cNvPr id="0" name=""/>
        <dsp:cNvSpPr/>
      </dsp:nvSpPr>
      <dsp:spPr>
        <a:xfrm>
          <a:off x="1244600" y="0"/>
          <a:ext cx="1244599" cy="711199"/>
        </a:xfrm>
        <a:prstGeom prst="trapezoid">
          <a:avLst>
            <a:gd name="adj" fmla="val 87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7% Words</a:t>
          </a:r>
          <a:endParaRPr lang="en-US" sz="2200" kern="1200" dirty="0"/>
        </a:p>
      </dsp:txBody>
      <dsp:txXfrm>
        <a:off x="1244600" y="0"/>
        <a:ext cx="1244599" cy="711199"/>
      </dsp:txXfrm>
    </dsp:sp>
    <dsp:sp modelId="{EA043B45-4235-488C-9CC5-84AE454772E3}">
      <dsp:nvSpPr>
        <dsp:cNvPr id="0" name=""/>
        <dsp:cNvSpPr/>
      </dsp:nvSpPr>
      <dsp:spPr>
        <a:xfrm>
          <a:off x="622300" y="711199"/>
          <a:ext cx="2489199" cy="711199"/>
        </a:xfrm>
        <a:prstGeom prst="trapezoid">
          <a:avLst>
            <a:gd name="adj" fmla="val 87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38% How you say it</a:t>
          </a:r>
          <a:endParaRPr lang="en-US" sz="2200" kern="1200" dirty="0"/>
        </a:p>
      </dsp:txBody>
      <dsp:txXfrm>
        <a:off x="1057910" y="711199"/>
        <a:ext cx="1617980" cy="711199"/>
      </dsp:txXfrm>
    </dsp:sp>
    <dsp:sp modelId="{D84AD41D-C680-4526-ABC4-35A06AA51070}">
      <dsp:nvSpPr>
        <dsp:cNvPr id="0" name=""/>
        <dsp:cNvSpPr/>
      </dsp:nvSpPr>
      <dsp:spPr>
        <a:xfrm>
          <a:off x="0" y="1422399"/>
          <a:ext cx="3733799" cy="711199"/>
        </a:xfrm>
        <a:prstGeom prst="trapezoid">
          <a:avLst>
            <a:gd name="adj" fmla="val 87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55% Nonverbal/ Facial Expressions</a:t>
          </a:r>
          <a:endParaRPr lang="en-US" sz="2200" kern="1200" dirty="0"/>
        </a:p>
      </dsp:txBody>
      <dsp:txXfrm>
        <a:off x="653414" y="1422399"/>
        <a:ext cx="2426970" cy="711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1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8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8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2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9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1362075"/>
          </a:xfr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000" b="1" cap="all">
                <a:solidFill>
                  <a:srgbClr val="8453A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90358"/>
            <a:ext cx="7772400" cy="1500187"/>
          </a:xfrm>
          <a:effectLst/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1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3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6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82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1A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308100"/>
          </a:xfrm>
          <a:prstGeom prst="rect">
            <a:avLst/>
          </a:prstGeom>
          <a:effectLst>
            <a:outerShdw blurRad="38100" dist="50800" sx="102000" sy="102000" algn="ctr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51AD64"/>
          </a:solidFill>
        </p:spPr>
        <p:txBody>
          <a:bodyPr vert="horz" lIns="91440" tIns="45720" rIns="91440" bIns="45720" rtlCol="0" anchor="ctr"/>
          <a:lstStyle>
            <a:lvl1pPr algn="ctr">
              <a:defRPr lang="en-IN" sz="1200" b="1" smtClean="0">
                <a:effectLst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hyperlink" Target="https://www.youtube.com/watch?v=umhb95Cyy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1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Tip #2-Use Effective Delivery Skills</a:t>
            </a:r>
            <a:endParaRPr lang="en-US" sz="30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06894"/>
            <a:ext cx="6934200" cy="3422406"/>
          </a:xfrm>
        </p:spPr>
        <p:txBody>
          <a:bodyPr>
            <a:normAutofit/>
          </a:bodyPr>
          <a:lstStyle/>
          <a:p>
            <a:pPr marL="514350" indent="-514350" eaLnBrk="1" hangingPunct="1">
              <a:buAutoNum type="arabicPeriod"/>
            </a:pPr>
            <a:r>
              <a:rPr lang="en-US" altLang="en-US" dirty="0" smtClean="0"/>
              <a:t>Eye Contact</a:t>
            </a:r>
          </a:p>
          <a:p>
            <a:pPr marL="514350" indent="-514350" eaLnBrk="1" hangingPunct="1">
              <a:buAutoNum type="arabicPeriod"/>
            </a:pPr>
            <a:r>
              <a:rPr lang="en-US" altLang="en-US" dirty="0" smtClean="0"/>
              <a:t>Gestures</a:t>
            </a:r>
            <a:endParaRPr lang="en-US" altLang="en-US" dirty="0"/>
          </a:p>
          <a:p>
            <a:pPr marL="514350" indent="-514350" eaLnBrk="1" hangingPunct="1">
              <a:buAutoNum type="arabicPeriod"/>
            </a:pPr>
            <a:r>
              <a:rPr lang="en-US" altLang="en-US" dirty="0" smtClean="0"/>
              <a:t>Facial </a:t>
            </a:r>
            <a:r>
              <a:rPr lang="en-US" altLang="en-US" dirty="0" smtClean="0"/>
              <a:t>Expression</a:t>
            </a:r>
          </a:p>
          <a:p>
            <a:pPr marL="514350" indent="-514350" eaLnBrk="1" hangingPunct="1">
              <a:buAutoNum type="arabicPeriod"/>
            </a:pPr>
            <a:r>
              <a:rPr lang="en-US" altLang="en-US" dirty="0" smtClean="0"/>
              <a:t>Personal Appearance</a:t>
            </a:r>
          </a:p>
          <a:p>
            <a:pPr marL="514350" indent="-514350" eaLnBrk="1" hangingPunct="1">
              <a:buAutoNum type="arabicPeriod"/>
            </a:pPr>
            <a:r>
              <a:rPr lang="en-US" altLang="en-US" dirty="0" smtClean="0"/>
              <a:t>Thought Rate vs. Speech </a:t>
            </a:r>
            <a:r>
              <a:rPr lang="en-US" altLang="en-US" dirty="0"/>
              <a:t>R</a:t>
            </a:r>
            <a:r>
              <a:rPr lang="en-US" altLang="en-US" dirty="0" smtClean="0"/>
              <a:t>ate</a:t>
            </a:r>
          </a:p>
        </p:txBody>
      </p:sp>
      <p:pic>
        <p:nvPicPr>
          <p:cNvPr id="34820" name="Picture 4" descr="j0302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2" y="2133600"/>
            <a:ext cx="19573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5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1485900" y="304800"/>
            <a:ext cx="61722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Tip #2 </a:t>
            </a:r>
            <a:r>
              <a:rPr lang="en-US" u="sng" dirty="0"/>
              <a:t>Eye Contact</a:t>
            </a:r>
            <a:endParaRPr lang="en-US" dirty="0" smtClean="0"/>
          </a:p>
        </p:txBody>
      </p:sp>
      <p:sp>
        <p:nvSpPr>
          <p:cNvPr id="36868" name="Text Placeholder 3"/>
          <p:cNvSpPr>
            <a:spLocks noGrp="1"/>
          </p:cNvSpPr>
          <p:nvPr>
            <p:ph type="body" idx="1"/>
          </p:nvPr>
        </p:nvSpPr>
        <p:spPr>
          <a:xfrm>
            <a:off x="1485900" y="2249091"/>
            <a:ext cx="3030141" cy="494109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62000" y="2743200"/>
            <a:ext cx="3754041" cy="4038599"/>
          </a:xfrm>
        </p:spPr>
        <p:txBody>
          <a:bodyPr>
            <a:normAutofit/>
          </a:bodyPr>
          <a:lstStyle/>
          <a:p>
            <a:pPr marL="205730" indent="-20573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E. </a:t>
            </a:r>
            <a:r>
              <a:rPr lang="en-US" dirty="0"/>
              <a:t>Guilty </a:t>
            </a:r>
            <a:r>
              <a:rPr lang="en-US" dirty="0" smtClean="0"/>
              <a:t> or Arrogant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05730" indent="-20573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F.  Thoughtful or Arrogant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05730" indent="-20573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G.  Flirting or Happy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05730" indent="-20573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H. Arrogant or </a:t>
            </a:r>
            <a:r>
              <a:rPr lang="en-US" dirty="0" smtClean="0"/>
              <a:t>Guilty</a:t>
            </a:r>
          </a:p>
          <a:p>
            <a:pPr marL="205730" indent="-20573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sz="800" dirty="0" smtClean="0"/>
              <a:t>Baron-Cohen, </a:t>
            </a:r>
            <a:r>
              <a:rPr lang="en-US" sz="800" dirty="0" err="1" smtClean="0"/>
              <a:t>Weelwright</a:t>
            </a:r>
            <a:r>
              <a:rPr lang="en-US" sz="800" dirty="0" smtClean="0"/>
              <a:t>, and </a:t>
            </a:r>
            <a:r>
              <a:rPr lang="en-US" sz="800" dirty="0" err="1" smtClean="0"/>
              <a:t>Jolliffe</a:t>
            </a:r>
            <a:r>
              <a:rPr lang="en-US" sz="800" dirty="0" smtClean="0"/>
              <a:t> (1997) study on identifying emotions from the eye areas. </a:t>
            </a:r>
            <a:endParaRPr lang="en-US" sz="800" dirty="0"/>
          </a:p>
        </p:txBody>
      </p:sp>
      <p:sp>
        <p:nvSpPr>
          <p:cNvPr id="36870" name="Text Placeholder 5"/>
          <p:cNvSpPr>
            <a:spLocks noGrp="1"/>
          </p:cNvSpPr>
          <p:nvPr>
            <p:ph type="body" sz="half" idx="3"/>
          </p:nvPr>
        </p:nvSpPr>
        <p:spPr>
          <a:xfrm>
            <a:off x="4626770" y="2251473"/>
            <a:ext cx="3031331" cy="491728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Content Placeholder 1" descr="SpoiledMom...Happiness is Not Material (We Interrupt this Blog for The Casey Anthony Saga ...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2438400" cy="1371600"/>
          </a:xfrm>
        </p:spPr>
      </p:pic>
      <p:pic>
        <p:nvPicPr>
          <p:cNvPr id="3" name="Picture 2" descr="Thoughtful Little Boy | ... with gorgeous brown eyes!! | Flick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35" y="3169311"/>
            <a:ext cx="1905000" cy="1270620"/>
          </a:xfrm>
          <a:prstGeom prst="rect">
            <a:avLst/>
          </a:prstGeom>
        </p:spPr>
      </p:pic>
      <p:pic>
        <p:nvPicPr>
          <p:cNvPr id="4" name="Picture 3" descr="The Dark Side of Beauty: Review: KKCenterhk ES A188 Bottom Lash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26" y="4166158"/>
            <a:ext cx="1796374" cy="1261953"/>
          </a:xfrm>
          <a:prstGeom prst="rect">
            <a:avLst/>
          </a:prstGeom>
        </p:spPr>
      </p:pic>
      <p:pic>
        <p:nvPicPr>
          <p:cNvPr id="6" name="Picture 5" descr="Steven Seagal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274487"/>
            <a:ext cx="1219200" cy="1557196"/>
          </a:xfrm>
          <a:prstGeom prst="rect">
            <a:avLst/>
          </a:prstGeom>
        </p:spPr>
      </p:pic>
      <p:pic>
        <p:nvPicPr>
          <p:cNvPr id="7" name="Picture 6" descr="Would You Rather Have A Polite Smile Or A Duchenne Smile: The Genunine Smile! Not the Fake Pan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78" y="4629811"/>
            <a:ext cx="1692166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 smtClean="0"/>
              <a:t>Eye Contact</a:t>
            </a:r>
            <a:br>
              <a:rPr lang="en-US" u="sng" dirty="0" smtClean="0"/>
            </a:br>
            <a:endParaRPr lang="en-US" u="sng" dirty="0" smtClean="0"/>
          </a:p>
        </p:txBody>
      </p:sp>
      <p:sp>
        <p:nvSpPr>
          <p:cNvPr id="3789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454767"/>
              </a:buClr>
              <a:buFont typeface="Wingdings" panose="05000000000000000000" pitchFamily="2" charset="2"/>
              <a:buChar char="©"/>
            </a:pPr>
            <a:r>
              <a:rPr lang="en-US" altLang="en-US" dirty="0" smtClean="0"/>
              <a:t>Establish and Maintain Eye Contact</a:t>
            </a:r>
          </a:p>
          <a:p>
            <a:pPr eaLnBrk="1" hangingPunct="1">
              <a:buClr>
                <a:srgbClr val="454767"/>
              </a:buClr>
              <a:buFont typeface="Wingdings" panose="05000000000000000000" pitchFamily="2" charset="2"/>
              <a:buChar char="©"/>
            </a:pPr>
            <a:r>
              <a:rPr lang="en-US" altLang="en-US" dirty="0" smtClean="0"/>
              <a:t>Begin Without Looking at Your Notes</a:t>
            </a:r>
          </a:p>
          <a:p>
            <a:pPr eaLnBrk="1" hangingPunct="1">
              <a:buClr>
                <a:srgbClr val="454767"/>
              </a:buClr>
              <a:buFont typeface="Wingdings" panose="05000000000000000000" pitchFamily="2" charset="2"/>
              <a:buChar char="©"/>
            </a:pPr>
            <a:r>
              <a:rPr lang="en-US" altLang="en-US" dirty="0" smtClean="0"/>
              <a:t>Send/Receive Messages from </a:t>
            </a:r>
            <a:r>
              <a:rPr lang="en-US" altLang="en-US" dirty="0" smtClean="0"/>
              <a:t>Audience</a:t>
            </a:r>
          </a:p>
          <a:p>
            <a:pPr>
              <a:buClr>
                <a:srgbClr val="454767"/>
              </a:buClr>
              <a:buFont typeface="Wingdings" panose="05000000000000000000" pitchFamily="2" charset="2"/>
              <a:buChar char="©"/>
            </a:pPr>
            <a:endParaRPr lang="en-US" dirty="0" smtClean="0"/>
          </a:p>
          <a:p>
            <a:pPr>
              <a:buClr>
                <a:srgbClr val="454767"/>
              </a:buClr>
              <a:buFont typeface="Wingdings" panose="05000000000000000000" pitchFamily="2" charset="2"/>
              <a:buChar char="©"/>
            </a:pPr>
            <a:endParaRPr lang="en-US" dirty="0"/>
          </a:p>
          <a:p>
            <a:pPr>
              <a:buClr>
                <a:srgbClr val="454767"/>
              </a:buClr>
              <a:buFont typeface="Wingdings" panose="05000000000000000000" pitchFamily="2" charset="2"/>
              <a:buChar char="©"/>
            </a:pPr>
            <a:endParaRPr lang="en-US" dirty="0" smtClean="0"/>
          </a:p>
          <a:p>
            <a:pPr>
              <a:buClr>
                <a:srgbClr val="454767"/>
              </a:buClr>
              <a:buFont typeface="Wingdings" panose="05000000000000000000" pitchFamily="2" charset="2"/>
              <a:buChar char="©"/>
            </a:pPr>
            <a:endParaRPr lang="en-US" dirty="0" smtClean="0"/>
          </a:p>
          <a:p>
            <a:pPr>
              <a:buClr>
                <a:srgbClr val="454767"/>
              </a:buClr>
              <a:buFont typeface="Wingdings" panose="05000000000000000000" pitchFamily="2" charset="2"/>
              <a:buChar char="©"/>
            </a:pPr>
            <a:r>
              <a:rPr lang="en-US" sz="900" dirty="0" smtClean="0"/>
              <a:t>Hess(1975; Hess &amp; </a:t>
            </a:r>
            <a:r>
              <a:rPr lang="en-US" sz="900" dirty="0" err="1" smtClean="0"/>
              <a:t>Petrovich</a:t>
            </a:r>
            <a:r>
              <a:rPr lang="en-US" sz="900" dirty="0" smtClean="0"/>
              <a:t>, 1987) study on increased pupil size resulting in increased positive attributes. </a:t>
            </a:r>
            <a:endParaRPr lang="en-US" sz="900" dirty="0"/>
          </a:p>
          <a:p>
            <a:pPr eaLnBrk="1" hangingPunct="1">
              <a:buClr>
                <a:srgbClr val="454767"/>
              </a:buClr>
              <a:buFont typeface="Wingdings" panose="05000000000000000000" pitchFamily="2" charset="2"/>
              <a:buChar char="©"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3" name="Picture 2" descr="The Last Marathon (Antarctica), Act 1 | Blisters, Cramps &amp; Heav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01281"/>
            <a:ext cx="4572000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Gestures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4497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Use Natural </a:t>
            </a:r>
            <a:r>
              <a:rPr lang="en-US" altLang="en-US" dirty="0"/>
              <a:t>G</a:t>
            </a:r>
            <a:r>
              <a:rPr lang="en-US" altLang="en-US" dirty="0" smtClean="0"/>
              <a:t>estures</a:t>
            </a:r>
          </a:p>
          <a:p>
            <a:pPr eaLnBrk="1" hangingPunct="1"/>
            <a:r>
              <a:rPr lang="en-US" altLang="en-US" dirty="0" smtClean="0"/>
              <a:t>Allow Nonverbal to Support Verbal Message</a:t>
            </a:r>
          </a:p>
          <a:p>
            <a:pPr eaLnBrk="1" hangingPunct="1"/>
            <a:r>
              <a:rPr lang="en-US" altLang="en-US" dirty="0" smtClean="0"/>
              <a:t>Speaking </a:t>
            </a:r>
            <a:r>
              <a:rPr lang="en-US" altLang="en-US" dirty="0" smtClean="0"/>
              <a:t>Notes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r>
              <a:rPr lang="en-US" sz="800" dirty="0" err="1"/>
              <a:t>Mehrabian</a:t>
            </a:r>
            <a:r>
              <a:rPr lang="en-US" sz="800" dirty="0"/>
              <a:t>, Albert (1971). </a:t>
            </a:r>
            <a:r>
              <a:rPr lang="en-US" sz="800" i="1" dirty="0"/>
              <a:t>Silent Messages</a:t>
            </a:r>
            <a:r>
              <a:rPr lang="en-US" sz="800" dirty="0"/>
              <a:t> (1st ed.). Belmont, CA: Wadsworth.</a:t>
            </a:r>
            <a:endParaRPr lang="en-US" altLang="en-US" sz="800" dirty="0" smtClean="0"/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9668030"/>
              </p:ext>
            </p:extLst>
          </p:nvPr>
        </p:nvGraphicFramePr>
        <p:xfrm>
          <a:off x="3810000" y="3429000"/>
          <a:ext cx="3733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8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Facial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665"/>
            <a:ext cx="7315200" cy="433863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Anger, fear, boredom, doubt, surprise </a:t>
            </a:r>
            <a:r>
              <a:rPr lang="en-US" sz="800" dirty="0">
                <a:hlinkClick r:id="rId2"/>
              </a:rPr>
              <a:t>Paul Ekman facial expression study</a:t>
            </a:r>
            <a:endParaRPr lang="en-US" sz="800" dirty="0"/>
          </a:p>
          <a:p>
            <a:pPr eaLnBrk="1" hangingPunct="1">
              <a:defRPr/>
            </a:pPr>
            <a:r>
              <a:rPr lang="en-US" dirty="0" smtClean="0"/>
              <a:t>Emotions are contagious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0964" name="Picture 3" descr="C:\Users\bbingham\AppData\Local\Microsoft\Windows\Temporary Internet Files\Content.IE5\EYL8CLUB\MP9004430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1868091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C:\Users\bbingham\AppData\Local\Microsoft\Windows\Temporary Internet Files\Content.IE5\EYL8CLUB\MP90028514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67250"/>
            <a:ext cx="19002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 descr="C:\Users\bbingham\AppData\Local\Microsoft\Windows\Temporary Internet Files\Content.IE5\HZMMGU2H\MP90041403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91" y="4786314"/>
            <a:ext cx="862013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6" descr="C:\Users\bbingham\AppData\Local\Microsoft\Windows\Temporary Internet Files\Content.IE5\8UWUNAMR\MP90041403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9" y="3190876"/>
            <a:ext cx="1169194" cy="14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7" descr="C:\Users\bbingham\AppData\Local\Microsoft\Windows\Temporary Internet Files\Content.IE5\HZMMGU2H\MP90017882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81" y="3396960"/>
            <a:ext cx="168473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8" descr="C:\Users\bbingham\AppData\Local\Microsoft\Windows\Temporary Internet Files\Content.IE5\8UWUNAMR\MP900443256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81" y="4551761"/>
            <a:ext cx="1620441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C:\Users\bbingham\AppData\Local\Microsoft\Windows\Temporary Internet Files\Content.IE5\HZMMGU2H\MP90042222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2" y="4486275"/>
            <a:ext cx="1028700" cy="15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2" descr="C:\Users\bbingham\AppData\Local\Microsoft\Windows\Temporary Internet Files\Content.IE5\EYL8CLUB\MP90028514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24" y="4667250"/>
            <a:ext cx="118348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3" descr="C:\Users\bbingham\AppData\Local\Microsoft\Windows\Temporary Internet Files\Content.IE5\NGD6REZ2\MP900178805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09989"/>
            <a:ext cx="1457325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9" descr="C:\Users\bbingham\AppData\Local\Microsoft\Windows\Temporary Internet Files\Content.IE5\EYL8CLUB\MP900422404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70" y="3042048"/>
            <a:ext cx="964406" cy="144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4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 smtClean="0"/>
              <a:t>Personal Appearance</a:t>
            </a:r>
            <a:br>
              <a:rPr lang="en-US" u="sng" dirty="0" smtClean="0"/>
            </a:br>
            <a:endParaRPr lang="en-US" u="sng" dirty="0" smtClean="0"/>
          </a:p>
        </p:txBody>
      </p:sp>
      <p:pic>
        <p:nvPicPr>
          <p:cNvPr id="3" name="Picture 2" descr="[APPLICATIONS THREAD] Harwell's Institute for the Fairly Exceptional - P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2690813" cy="2019452"/>
          </a:xfrm>
          <a:prstGeom prst="rect">
            <a:avLst/>
          </a:prstGeom>
        </p:spPr>
      </p:pic>
      <p:pic>
        <p:nvPicPr>
          <p:cNvPr id="5" name="Picture 4" descr="Business Formal Attire - MyBestFriendsHair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3" y="4360723"/>
            <a:ext cx="2571606" cy="1714404"/>
          </a:xfrm>
          <a:prstGeom prst="rect">
            <a:avLst/>
          </a:prstGeom>
        </p:spPr>
      </p:pic>
      <p:pic>
        <p:nvPicPr>
          <p:cNvPr id="7" name="Picture 6" descr="Formal Shirts for Men White Background Images | All White Backgrou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25" y="2180352"/>
            <a:ext cx="1788073" cy="1788073"/>
          </a:xfrm>
          <a:prstGeom prst="rect">
            <a:avLst/>
          </a:prstGeom>
        </p:spPr>
      </p:pic>
      <p:pic>
        <p:nvPicPr>
          <p:cNvPr id="9" name="Picture 8" descr="laundry | Warner Stellian Applia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11" y="2362200"/>
            <a:ext cx="1929539" cy="1582656"/>
          </a:xfrm>
          <a:prstGeom prst="rect">
            <a:avLst/>
          </a:prstGeom>
        </p:spPr>
      </p:pic>
      <p:pic>
        <p:nvPicPr>
          <p:cNvPr id="10" name="Picture 9" descr="mechanics shirt | Dark Thread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38" y="2209800"/>
            <a:ext cx="1381620" cy="1758625"/>
          </a:xfrm>
          <a:prstGeom prst="rect">
            <a:avLst/>
          </a:prstGeom>
        </p:spPr>
      </p:pic>
      <p:pic>
        <p:nvPicPr>
          <p:cNvPr id="11" name="Picture 10" descr="Refashion It! The Thrift Store Dress – This Blog Is Not For You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38" y="4393953"/>
            <a:ext cx="1109551" cy="1665953"/>
          </a:xfrm>
          <a:prstGeom prst="rect">
            <a:avLst/>
          </a:prstGeom>
        </p:spPr>
      </p:pic>
      <p:pic>
        <p:nvPicPr>
          <p:cNvPr id="12" name="Picture 11" descr="Great Pinpoint Oxford Shirts for a Smart Office Woman! « GotApparel.com Official Blog for Blank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44" y="4353635"/>
            <a:ext cx="1331234" cy="1664043"/>
          </a:xfrm>
          <a:prstGeom prst="rect">
            <a:avLst/>
          </a:prstGeom>
        </p:spPr>
      </p:pic>
      <p:pic>
        <p:nvPicPr>
          <p:cNvPr id="13" name="Picture 12" descr="University Clothing | University of Portsmouth Students' Uni… | Flickr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69315"/>
            <a:ext cx="111814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Thought Rate vs. Speech </a:t>
            </a:r>
            <a:r>
              <a:rPr lang="en-US" dirty="0"/>
              <a:t>R</a:t>
            </a:r>
            <a:r>
              <a:rPr lang="en-US" dirty="0" smtClean="0"/>
              <a:t>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Words/ minute average person speaks?</a:t>
            </a:r>
          </a:p>
          <a:p>
            <a:pPr>
              <a:defRPr/>
            </a:pPr>
            <a:r>
              <a:rPr lang="en-US" dirty="0" smtClean="0"/>
              <a:t>125</a:t>
            </a:r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28625" lvl="1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Words/ minute average person has ability to listen to?</a:t>
            </a:r>
          </a:p>
          <a:p>
            <a:pPr>
              <a:defRPr/>
            </a:pPr>
            <a:r>
              <a:rPr lang="en-US" dirty="0" smtClean="0"/>
              <a:t>700</a:t>
            </a:r>
          </a:p>
        </p:txBody>
      </p:sp>
      <p:pic>
        <p:nvPicPr>
          <p:cNvPr id="43012" name="Picture 2" descr="C:\Users\bbingham\AppData\Local\Microsoft\Windows\Temporary Internet Files\Content.IE5\EYL8CLUB\MP9004221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1543050" cy="10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ar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05400"/>
            <a:ext cx="917496" cy="14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Thought Rate vs. </a:t>
            </a:r>
            <a:r>
              <a:rPr lang="en-US" dirty="0" smtClean="0"/>
              <a:t>Speech Rate </a:t>
            </a:r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300" b="1" u="sng" dirty="0">
                <a:solidFill>
                  <a:srgbClr val="000000"/>
                </a:solidFill>
              </a:rPr>
              <a:t> Vocal Delivery</a:t>
            </a:r>
          </a:p>
          <a:p>
            <a:pPr eaLnBrk="1" hangingPunct="1">
              <a:buClr>
                <a:srgbClr val="454767"/>
              </a:buClr>
              <a:buFont typeface="Wingdings" panose="05000000000000000000" pitchFamily="2" charset="2"/>
              <a:buChar char="©"/>
              <a:defRPr/>
            </a:pPr>
            <a:r>
              <a:rPr lang="en-US" altLang="en-US" dirty="0"/>
              <a:t>Vary speech (rate, tone, </a:t>
            </a:r>
            <a:r>
              <a:rPr lang="en-US" altLang="en-US" dirty="0" smtClean="0"/>
              <a:t>pitch)</a:t>
            </a:r>
          </a:p>
          <a:p>
            <a:pPr eaLnBrk="1" hangingPunct="1">
              <a:buClr>
                <a:srgbClr val="454767"/>
              </a:buClr>
              <a:buFont typeface="Wingdings" panose="05000000000000000000" pitchFamily="2" charset="2"/>
              <a:buChar char="©"/>
              <a:defRPr/>
            </a:pPr>
            <a:r>
              <a:rPr lang="en-US" altLang="en-US" dirty="0" smtClean="0"/>
              <a:t>Use pauses/</a:t>
            </a:r>
            <a:r>
              <a:rPr lang="en-US" altLang="en-US" dirty="0"/>
              <a:t>v</a:t>
            </a:r>
            <a:r>
              <a:rPr lang="en-US" dirty="0" smtClean="0"/>
              <a:t>ocalized </a:t>
            </a:r>
            <a:r>
              <a:rPr lang="en-US" dirty="0"/>
              <a:t>pause</a:t>
            </a:r>
          </a:p>
          <a:p>
            <a:pPr eaLnBrk="1" hangingPunct="1">
              <a:buClr>
                <a:srgbClr val="454767"/>
              </a:buClr>
              <a:buFont typeface="Wingdings" panose="05000000000000000000" pitchFamily="2" charset="2"/>
              <a:buChar char="©"/>
              <a:defRPr/>
            </a:pPr>
            <a:r>
              <a:rPr lang="en-US" altLang="en-US" dirty="0"/>
              <a:t>Speak with enthusiasm and sincerity</a:t>
            </a:r>
            <a:endParaRPr lang="en-US" altLang="en-US" dirty="0">
              <a:solidFill>
                <a:srgbClr val="454767"/>
              </a:solidFill>
            </a:endParaRPr>
          </a:p>
          <a:p>
            <a:pPr eaLnBrk="1" hangingPunct="1">
              <a:buClr>
                <a:srgbClr val="454767"/>
              </a:buClr>
              <a:buFont typeface="Wingdings" panose="05000000000000000000" pitchFamily="2" charset="2"/>
              <a:buChar char="©"/>
              <a:defRPr/>
            </a:pPr>
            <a:r>
              <a:rPr lang="en-US" altLang="en-US" dirty="0"/>
              <a:t>Speak loud enough to be heard</a:t>
            </a:r>
          </a:p>
          <a:p>
            <a:pPr eaLnBrk="1" hangingPunct="1">
              <a:buClr>
                <a:srgbClr val="454767"/>
              </a:buClr>
              <a:buFont typeface="Wingdings" panose="05000000000000000000" pitchFamily="2" charset="2"/>
              <a:buChar char="©"/>
              <a:defRPr/>
            </a:pPr>
            <a:r>
              <a:rPr lang="en-US" dirty="0"/>
              <a:t>Extemporaneous </a:t>
            </a:r>
            <a:r>
              <a:rPr lang="en-US" dirty="0" smtClean="0"/>
              <a:t>delivery</a:t>
            </a:r>
            <a:endParaRPr lang="en-US" alt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Tip #2-Use Effective Delivery Skills</a:t>
            </a:r>
            <a:endParaRPr lang="en-US" sz="30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06894"/>
            <a:ext cx="7086600" cy="3422406"/>
          </a:xfrm>
        </p:spPr>
        <p:txBody>
          <a:bodyPr>
            <a:normAutofit/>
          </a:bodyPr>
          <a:lstStyle/>
          <a:p>
            <a:pPr marL="514350" indent="-514350" eaLnBrk="1" hangingPunct="1">
              <a:buAutoNum type="arabicPeriod"/>
            </a:pPr>
            <a:r>
              <a:rPr lang="en-US" altLang="en-US" dirty="0" smtClean="0"/>
              <a:t>Eye Contact</a:t>
            </a:r>
          </a:p>
          <a:p>
            <a:pPr marL="514350" indent="-514350" eaLnBrk="1" hangingPunct="1">
              <a:buAutoNum type="arabicPeriod"/>
            </a:pPr>
            <a:r>
              <a:rPr lang="en-US" altLang="en-US" dirty="0" smtClean="0"/>
              <a:t>Gestures</a:t>
            </a:r>
            <a:endParaRPr lang="en-US" altLang="en-US" dirty="0"/>
          </a:p>
          <a:p>
            <a:pPr marL="514350" indent="-514350" eaLnBrk="1" hangingPunct="1">
              <a:buAutoNum type="arabicPeriod"/>
            </a:pPr>
            <a:r>
              <a:rPr lang="en-US" altLang="en-US" dirty="0" smtClean="0"/>
              <a:t>Facial </a:t>
            </a:r>
            <a:r>
              <a:rPr lang="en-US" altLang="en-US" dirty="0" smtClean="0"/>
              <a:t>Expression</a:t>
            </a:r>
          </a:p>
          <a:p>
            <a:pPr marL="514350" indent="-514350" eaLnBrk="1" hangingPunct="1">
              <a:buAutoNum type="arabicPeriod"/>
            </a:pPr>
            <a:r>
              <a:rPr lang="en-US" altLang="en-US" dirty="0" smtClean="0"/>
              <a:t>Personal Appearance</a:t>
            </a:r>
          </a:p>
          <a:p>
            <a:pPr marL="514350" indent="-514350" eaLnBrk="1" hangingPunct="1">
              <a:buAutoNum type="arabicPeriod"/>
            </a:pPr>
            <a:r>
              <a:rPr lang="en-US" altLang="en-US" dirty="0" smtClean="0"/>
              <a:t>Thought Rate vs. Speech </a:t>
            </a:r>
            <a:r>
              <a:rPr lang="en-US" altLang="en-US" dirty="0"/>
              <a:t>R</a:t>
            </a:r>
            <a:r>
              <a:rPr lang="en-US" altLang="en-US" dirty="0" smtClean="0"/>
              <a:t>ate</a:t>
            </a:r>
          </a:p>
        </p:txBody>
      </p:sp>
      <p:pic>
        <p:nvPicPr>
          <p:cNvPr id="34820" name="Picture 4" descr="j0302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06894"/>
            <a:ext cx="19573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1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#3 –Control Speaking Fears </a:t>
            </a:r>
            <a:endParaRPr lang="en-US" dirty="0"/>
          </a:p>
        </p:txBody>
      </p:sp>
      <p:pic>
        <p:nvPicPr>
          <p:cNvPr id="4" name="Picture 6" descr="C:\Users\bbingham\AppData\Local\Microsoft\Windows\Temporary Internet Files\Content.IE5\AI8R6JKP\MP90041403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44748"/>
            <a:ext cx="1524000" cy="23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otes from the Slushpile: Revising a Novel Has Nothing to Do With Cour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5562600" cy="20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“WHAT</a:t>
            </a:r>
            <a:r>
              <a:rPr lang="en-US" dirty="0"/>
              <a:t>??? I have to present a presentation</a:t>
            </a:r>
            <a:r>
              <a:rPr lang="en-US" dirty="0" smtClean="0"/>
              <a:t>?”</a:t>
            </a:r>
            <a:endParaRPr lang="en-IN" dirty="0"/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 descr="Woman White Background Images | All White Backgro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41356"/>
            <a:ext cx="2438400" cy="2137664"/>
          </a:xfrm>
          <a:prstGeom prst="rect">
            <a:avLst/>
          </a:prstGeom>
        </p:spPr>
      </p:pic>
      <p:pic>
        <p:nvPicPr>
          <p:cNvPr id="6" name="Picture 5" descr="Someone Has to Put a Foot Down | internetmonk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4400304"/>
            <a:ext cx="2133600" cy="20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Deep </a:t>
            </a:r>
            <a:r>
              <a:rPr lang="en-US" altLang="en-US" dirty="0" smtClean="0"/>
              <a:t>Abdominal Breathing </a:t>
            </a:r>
            <a:r>
              <a:rPr lang="en-US" altLang="en-US" sz="1000" dirty="0" smtClean="0"/>
              <a:t>(Dwyer, K. K. (2005). </a:t>
            </a:r>
            <a:r>
              <a:rPr lang="en-US" altLang="en-US" sz="1000" dirty="0" smtClean="0"/>
              <a:t>Training exercise pg. 67).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Performance Vs. Communication </a:t>
            </a:r>
            <a:r>
              <a:rPr lang="en-US" altLang="en-US" dirty="0" smtClean="0"/>
              <a:t>Orientation </a:t>
            </a:r>
            <a:r>
              <a:rPr lang="en-US" altLang="en-US" sz="1000" dirty="0" smtClean="0"/>
              <a:t>(Motley 1997).</a:t>
            </a:r>
            <a:endParaRPr lang="en-US" altLang="en-US" sz="1000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Mental </a:t>
            </a:r>
            <a:r>
              <a:rPr lang="en-US" altLang="en-US" dirty="0" smtClean="0"/>
              <a:t>Rehearsal (Visualization)</a:t>
            </a:r>
          </a:p>
          <a:p>
            <a:pPr eaLnBrk="1" hangingPunct="1"/>
            <a:r>
              <a:rPr lang="en-US" altLang="en-US" dirty="0" smtClean="0"/>
              <a:t>Physical </a:t>
            </a:r>
            <a:r>
              <a:rPr lang="en-US" altLang="en-US" dirty="0" smtClean="0"/>
              <a:t>Exercise</a:t>
            </a:r>
          </a:p>
          <a:p>
            <a:pPr eaLnBrk="1" hangingPunct="1"/>
            <a:r>
              <a:rPr lang="en-US" altLang="en-US" dirty="0" smtClean="0"/>
              <a:t>Interpersonal Support</a:t>
            </a:r>
          </a:p>
          <a:p>
            <a:pPr eaLnBrk="1" hangingPunct="1"/>
            <a:r>
              <a:rPr lang="en-US" altLang="en-US" dirty="0" smtClean="0"/>
              <a:t>Skill Training</a:t>
            </a:r>
          </a:p>
          <a:p>
            <a:pPr eaLnBrk="1" hangingPunct="1"/>
            <a:r>
              <a:rPr lang="en-US" altLang="en-US" dirty="0" smtClean="0"/>
              <a:t>Cognitive Restructuring</a:t>
            </a:r>
          </a:p>
          <a:p>
            <a:pPr eaLnBrk="1" hangingPunct="1"/>
            <a:r>
              <a:rPr lang="en-US" altLang="en-US" dirty="0" smtClean="0"/>
              <a:t>Systematic Desensitization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143250" y="5624512"/>
            <a:ext cx="2514600" cy="27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7423" tIns="38712" rIns="77423" bIns="38712" rtlCol="0" anchor="t"/>
          <a:lstStyle>
            <a:lvl1pPr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9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</a:t>
            </a:r>
            <a:fld id="{20956602-5965-4392-9656-BDCFECF360DF}" type="slidenum">
              <a:rPr lang="en-US" altLang="en-US" sz="9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20</a:t>
            </a:fld>
            <a:endParaRPr lang="en-US" altLang="en-US" sz="9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Tip #3 –Control Speaking Fears </a:t>
            </a:r>
            <a:endParaRPr dirty="0"/>
          </a:p>
        </p:txBody>
      </p:sp>
      <p:pic>
        <p:nvPicPr>
          <p:cNvPr id="49157" name="Picture 2" descr="C:\Users\bbingham\AppData\Local\Microsoft\Windows\Temporary Internet Files\Content.IE5\AI8R6JKP\MP9004140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30" y="3494486"/>
            <a:ext cx="1458515" cy="25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90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“WHAT</a:t>
            </a:r>
            <a:r>
              <a:rPr lang="en-US" dirty="0"/>
              <a:t>??? I have to present a presentation</a:t>
            </a:r>
            <a:r>
              <a:rPr lang="en-US" dirty="0" smtClean="0"/>
              <a:t>?”</a:t>
            </a:r>
            <a:endParaRPr lang="en-IN" dirty="0"/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Woman White Background Images | All White Backgro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41356"/>
            <a:ext cx="2438400" cy="2137664"/>
          </a:xfrm>
          <a:prstGeom prst="rect">
            <a:avLst/>
          </a:prstGeom>
        </p:spPr>
      </p:pic>
      <p:pic>
        <p:nvPicPr>
          <p:cNvPr id="6" name="Picture 5" descr="Someone Has to Put a Foot Down | internetmonk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4400304"/>
            <a:ext cx="2133600" cy="20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</a:t>
            </a:r>
            <a:r>
              <a:rPr lang="en-US" dirty="0" smtClean="0"/>
              <a:t>organizing and </a:t>
            </a:r>
            <a:r>
              <a:rPr lang="en-US" dirty="0"/>
              <a:t>presenting presentations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 #</a:t>
            </a:r>
            <a:r>
              <a:rPr lang="en-US" dirty="0" smtClean="0"/>
              <a:t>1-Organize </a:t>
            </a:r>
            <a:r>
              <a:rPr lang="en-US" dirty="0"/>
              <a:t>Your Presentation </a:t>
            </a:r>
            <a:endParaRPr lang="en-US" dirty="0" smtClean="0"/>
          </a:p>
          <a:p>
            <a:r>
              <a:rPr lang="en-US" dirty="0" smtClean="0"/>
              <a:t>Tip </a:t>
            </a:r>
            <a:r>
              <a:rPr lang="en-US" dirty="0"/>
              <a:t>#2-Use Effective Delivery Skills</a:t>
            </a:r>
            <a:endParaRPr lang="en-US" dirty="0" smtClean="0"/>
          </a:p>
          <a:p>
            <a:r>
              <a:rPr lang="en-US" dirty="0" smtClean="0"/>
              <a:t>Tip </a:t>
            </a:r>
            <a:r>
              <a:rPr lang="en-US" dirty="0"/>
              <a:t>#3 –Control Speaking </a:t>
            </a:r>
            <a:r>
              <a:rPr lang="en-US" dirty="0" smtClean="0"/>
              <a:t>Fears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Tips - W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5090545"/>
            <a:ext cx="2286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Clr>
                <a:srgbClr val="454767"/>
              </a:buClr>
              <a:buNone/>
            </a:pPr>
            <a:r>
              <a:rPr lang="en-US" sz="1400" dirty="0"/>
              <a:t>Baker, M. (2010, December 10). Ekman's Studies on Facial Expression of Emotion [video file]. Retrieved from https://www.youtube.com/watch?v=umhb95CyyUk</a:t>
            </a:r>
          </a:p>
          <a:p>
            <a:pPr marL="0" indent="0">
              <a:buClr>
                <a:srgbClr val="454767"/>
              </a:buClr>
              <a:buNone/>
            </a:pPr>
            <a:endParaRPr lang="en-US" sz="1400" dirty="0" smtClean="0"/>
          </a:p>
          <a:p>
            <a:pPr marL="0" indent="0">
              <a:buClr>
                <a:srgbClr val="454767"/>
              </a:buClr>
              <a:buNone/>
            </a:pPr>
            <a:r>
              <a:rPr lang="en-US" sz="1400" dirty="0" smtClean="0"/>
              <a:t>Baron-</a:t>
            </a:r>
            <a:r>
              <a:rPr lang="en-US" sz="1400" dirty="0" err="1" smtClean="0"/>
              <a:t>Cohen,S</a:t>
            </a:r>
            <a:r>
              <a:rPr lang="en-US" sz="1400" dirty="0"/>
              <a:t>., </a:t>
            </a:r>
            <a:r>
              <a:rPr lang="en-US" sz="1400" dirty="0" err="1"/>
              <a:t>Weelwright</a:t>
            </a:r>
            <a:r>
              <a:rPr lang="en-US" sz="1400" dirty="0"/>
              <a:t>, S., and </a:t>
            </a:r>
            <a:r>
              <a:rPr lang="en-US" sz="1400" dirty="0" err="1"/>
              <a:t>Jolliffe</a:t>
            </a:r>
            <a:r>
              <a:rPr lang="en-US" sz="1400" dirty="0"/>
              <a:t>, T. (1997). Is there a “language of the eyes”? Evidence for normal adults, and adults with autism or Asperger syndrome. Visual Cognition 4, 311-331.</a:t>
            </a:r>
          </a:p>
          <a:p>
            <a:pPr marL="0" indent="0">
              <a:buClr>
                <a:srgbClr val="454767"/>
              </a:buClr>
              <a:buNone/>
            </a:pPr>
            <a:endParaRPr lang="en-US" sz="1400" dirty="0" smtClean="0"/>
          </a:p>
          <a:p>
            <a:pPr marL="0" indent="0">
              <a:buClr>
                <a:srgbClr val="454767"/>
              </a:buClr>
              <a:buNone/>
            </a:pPr>
            <a:r>
              <a:rPr lang="en-US" altLang="en-US" sz="1400" dirty="0"/>
              <a:t>Dwyer, K. K. (2005). Conquer your Speech Anxiety.  Belmont, CA: Wadsworth </a:t>
            </a:r>
          </a:p>
          <a:p>
            <a:pPr marL="0" indent="0">
              <a:buClr>
                <a:srgbClr val="454767"/>
              </a:buClr>
              <a:buNone/>
            </a:pPr>
            <a:endParaRPr lang="en-US" sz="1400" dirty="0" smtClean="0"/>
          </a:p>
          <a:p>
            <a:pPr marL="0" indent="0">
              <a:buClr>
                <a:srgbClr val="454767"/>
              </a:buClr>
              <a:buNone/>
            </a:pPr>
            <a:r>
              <a:rPr lang="en-US" sz="1400" dirty="0" smtClean="0"/>
              <a:t>Hess</a:t>
            </a:r>
            <a:r>
              <a:rPr lang="en-US" sz="1400" dirty="0"/>
              <a:t>, E. H. (1975). The tell-tale eye. New York: Van </a:t>
            </a:r>
            <a:r>
              <a:rPr lang="en-US" sz="1400" dirty="0" err="1"/>
              <a:t>Nostrand</a:t>
            </a:r>
            <a:r>
              <a:rPr lang="en-US" sz="1400" dirty="0"/>
              <a:t> Reinhold.</a:t>
            </a:r>
          </a:p>
          <a:p>
            <a:pPr marL="0" indent="0">
              <a:buClr>
                <a:srgbClr val="454767"/>
              </a:buClr>
              <a:buNone/>
            </a:pPr>
            <a:endParaRPr lang="en-US" sz="1400" dirty="0"/>
          </a:p>
          <a:p>
            <a:pPr marL="0" indent="0">
              <a:buClr>
                <a:srgbClr val="454767"/>
              </a:buClr>
              <a:buNone/>
            </a:pPr>
            <a:r>
              <a:rPr lang="en-US" sz="1400" dirty="0"/>
              <a:t>Hess, E.H., &amp; </a:t>
            </a:r>
            <a:r>
              <a:rPr lang="en-US" sz="1400" dirty="0" err="1"/>
              <a:t>Petrovich</a:t>
            </a:r>
            <a:r>
              <a:rPr lang="en-US" sz="1400" dirty="0"/>
              <a:t> S.B. (1987). Pupillary behavior in communication. In A.W. </a:t>
            </a:r>
            <a:r>
              <a:rPr lang="en-US" sz="1400" dirty="0" err="1"/>
              <a:t>Siegman</a:t>
            </a:r>
            <a:r>
              <a:rPr lang="en-US" sz="1400" dirty="0"/>
              <a:t> &amp; S. Feldstein (Eds.) Nonverbal behavior and communication (2</a:t>
            </a:r>
            <a:r>
              <a:rPr lang="en-US" sz="1400" baseline="30000" dirty="0"/>
              <a:t>nd</a:t>
            </a:r>
            <a:r>
              <a:rPr lang="en-US" sz="1400" dirty="0"/>
              <a:t> ed.). Hillsdale, NJ: Erlbaum.</a:t>
            </a:r>
          </a:p>
          <a:p>
            <a:pPr marL="0" indent="0">
              <a:buClr>
                <a:srgbClr val="454767"/>
              </a:buClr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Just </a:t>
            </a:r>
            <a:r>
              <a:rPr lang="en-US" sz="1400" dirty="0" smtClean="0"/>
              <a:t>Facts (N.D.) Just </a:t>
            </a:r>
            <a:r>
              <a:rPr lang="en-US" sz="1400" dirty="0"/>
              <a:t>f</a:t>
            </a:r>
            <a:r>
              <a:rPr lang="en-US" sz="1400" dirty="0" smtClean="0"/>
              <a:t>acts :A resource for independent </a:t>
            </a:r>
            <a:r>
              <a:rPr lang="en-US" sz="1400" dirty="0" smtClean="0"/>
              <a:t>thinkers. Retrieved from https</a:t>
            </a:r>
            <a:r>
              <a:rPr lang="en-US" sz="1400" dirty="0"/>
              <a:t>://</a:t>
            </a:r>
            <a:r>
              <a:rPr lang="en-US" sz="1400" dirty="0" smtClean="0"/>
              <a:t>www.justfacts.com/globalwarming.asp#overview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Clr>
                <a:srgbClr val="454767"/>
              </a:buClr>
              <a:buNone/>
            </a:pPr>
            <a:r>
              <a:rPr lang="en-US" sz="1400" dirty="0" smtClean="0"/>
              <a:t>Knapp, M. L., </a:t>
            </a:r>
            <a:r>
              <a:rPr lang="en-US" sz="1400" dirty="0"/>
              <a:t>and </a:t>
            </a:r>
            <a:r>
              <a:rPr lang="en-US" sz="1400" dirty="0" smtClean="0"/>
              <a:t>Hall, J. A. </a:t>
            </a:r>
            <a:r>
              <a:rPr lang="en-US" sz="1400" dirty="0"/>
              <a:t>(2002</a:t>
            </a:r>
            <a:r>
              <a:rPr lang="en-US" sz="1400" dirty="0" smtClean="0"/>
              <a:t>). </a:t>
            </a:r>
            <a:r>
              <a:rPr lang="en-US" sz="1400" dirty="0"/>
              <a:t>Nonverbal communication in </a:t>
            </a:r>
            <a:r>
              <a:rPr lang="en-US" sz="1400" dirty="0" smtClean="0"/>
              <a:t>human interaction (5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ed.). Albert complex, Singapore: Thompson Learning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err="1" smtClean="0"/>
              <a:t>Mehrabian</a:t>
            </a:r>
            <a:r>
              <a:rPr lang="en-US" sz="1400" dirty="0"/>
              <a:t>, </a:t>
            </a:r>
            <a:r>
              <a:rPr lang="en-US" sz="1400" dirty="0" smtClean="0"/>
              <a:t>A. </a:t>
            </a:r>
            <a:r>
              <a:rPr lang="en-US" sz="1400" dirty="0"/>
              <a:t>(1971). </a:t>
            </a:r>
            <a:r>
              <a:rPr lang="en-US" sz="1400" i="1" dirty="0"/>
              <a:t>Silent Messages</a:t>
            </a:r>
            <a:r>
              <a:rPr lang="en-US" sz="1400" dirty="0"/>
              <a:t> (1st ed.). Belmont, CA: </a:t>
            </a:r>
            <a:r>
              <a:rPr lang="en-US" sz="1400" dirty="0" smtClean="0"/>
              <a:t>Wadsworth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Motley, M. T. (1997). Overcoming your Fear of public speaking. Boston, MA: Houghton Mifflin.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Ralph G. N. &amp; Leonard A. S. (1957) “Six </a:t>
            </a:r>
            <a:r>
              <a:rPr lang="en-US" sz="1400" dirty="0"/>
              <a:t>b</a:t>
            </a:r>
            <a:r>
              <a:rPr lang="en-US" sz="1400" dirty="0" smtClean="0"/>
              <a:t>ad </a:t>
            </a:r>
            <a:r>
              <a:rPr lang="en-US" sz="1400" dirty="0"/>
              <a:t>l</a:t>
            </a:r>
            <a:r>
              <a:rPr lang="en-US" sz="1400" dirty="0" smtClean="0"/>
              <a:t>istening habits.” </a:t>
            </a:r>
            <a:r>
              <a:rPr lang="en-US" sz="1400" dirty="0"/>
              <a:t>I</a:t>
            </a:r>
            <a:r>
              <a:rPr lang="en-US" sz="1400" dirty="0" smtClean="0"/>
              <a:t>n Are your Listening? (New York: McGraw-Hill 1957).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alt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</a:t>
            </a:r>
            <a:r>
              <a:rPr lang="en-US" dirty="0" smtClean="0"/>
              <a:t>organizing and </a:t>
            </a:r>
            <a:r>
              <a:rPr lang="en-US" dirty="0"/>
              <a:t>presenting presentations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 #</a:t>
            </a:r>
            <a:r>
              <a:rPr lang="en-US" dirty="0" smtClean="0"/>
              <a:t>1-Organize </a:t>
            </a:r>
            <a:r>
              <a:rPr lang="en-US" dirty="0"/>
              <a:t>Your Presentation </a:t>
            </a:r>
            <a:endParaRPr lang="en-US" dirty="0" smtClean="0"/>
          </a:p>
          <a:p>
            <a:r>
              <a:rPr lang="en-US" dirty="0" smtClean="0"/>
              <a:t>Tip </a:t>
            </a:r>
            <a:r>
              <a:rPr lang="en-US" dirty="0"/>
              <a:t>#2-Use Effective Delivery Skills</a:t>
            </a:r>
            <a:endParaRPr lang="en-US" dirty="0" smtClean="0"/>
          </a:p>
          <a:p>
            <a:r>
              <a:rPr lang="en-US" dirty="0" smtClean="0"/>
              <a:t>Tip </a:t>
            </a:r>
            <a:r>
              <a:rPr lang="en-US" dirty="0"/>
              <a:t>#3 –Control Speaking </a:t>
            </a:r>
            <a:r>
              <a:rPr lang="en-US" dirty="0" smtClean="0"/>
              <a:t>Fears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Tips - W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5090545"/>
            <a:ext cx="2286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u="sng" dirty="0"/>
              <a:t>Tip #1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Organize Your Presentation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 smtClean="0"/>
              <a:t>Pattern</a:t>
            </a:r>
          </a:p>
          <a:p>
            <a:pPr lvl="1"/>
            <a:r>
              <a:rPr lang="en-US" altLang="en-US" dirty="0" smtClean="0"/>
              <a:t>Tell them what your going to tell them </a:t>
            </a:r>
          </a:p>
          <a:p>
            <a:pPr lvl="1"/>
            <a:r>
              <a:rPr lang="en-US" altLang="en-US" dirty="0" smtClean="0"/>
              <a:t>Tell them</a:t>
            </a:r>
          </a:p>
          <a:p>
            <a:pPr lvl="1"/>
            <a:r>
              <a:rPr lang="en-US" altLang="en-US" dirty="0" smtClean="0"/>
              <a:t>Tell them what you told them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Written/Oral Communication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" name="Picture 3" descr="Get It Together! Tips For Getting Organized | The Hudsuck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403056"/>
            <a:ext cx="2362200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u="sng" dirty="0"/>
              <a:t>Tip #1</a:t>
            </a:r>
            <a:r>
              <a:rPr lang="en-US" sz="3200" dirty="0"/>
              <a:t>	</a:t>
            </a:r>
            <a:br>
              <a:rPr lang="en-US" sz="3200" dirty="0"/>
            </a:br>
            <a:r>
              <a:rPr lang="en-US" sz="3200" dirty="0"/>
              <a:t>Organize Your Presentation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-23092" y="1706417"/>
            <a:ext cx="9014691" cy="5151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u="sng" dirty="0" smtClean="0"/>
              <a:t>Introduction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Gain audience attention</a:t>
            </a:r>
          </a:p>
          <a:p>
            <a:pPr marL="857250" lvl="2" indent="0">
              <a:buNone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Explain why you are credible to talk about topic</a:t>
            </a:r>
          </a:p>
          <a:p>
            <a:pPr marL="857250" lvl="2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Link topic to audience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Preview </a:t>
            </a:r>
            <a:r>
              <a:rPr lang="en-US" dirty="0" smtClean="0">
                <a:solidFill>
                  <a:srgbClr val="FF0000"/>
                </a:solidFill>
              </a:rPr>
              <a:t>your main points </a:t>
            </a:r>
            <a:r>
              <a:rPr lang="en-US" altLang="en-US" dirty="0"/>
              <a:t>(Tell them what </a:t>
            </a:r>
            <a:r>
              <a:rPr lang="en-US" altLang="en-US" dirty="0" smtClean="0"/>
              <a:t>your </a:t>
            </a:r>
            <a:r>
              <a:rPr lang="en-US" altLang="en-US" dirty="0"/>
              <a:t>going to tell them</a:t>
            </a:r>
            <a:r>
              <a:rPr lang="en-US" altLang="en-US" dirty="0" smtClean="0"/>
              <a:t>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857250" lvl="2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028700" lvl="1" indent="-571500">
              <a:buAutoNum type="romanU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" name="Picture 6" descr="Get It Together! Tips For Getting Organized | The Hudsuck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9550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u="sng" dirty="0"/>
              <a:t>Tip #1</a:t>
            </a:r>
            <a:r>
              <a:rPr lang="en-US" sz="3200" dirty="0"/>
              <a:t>	</a:t>
            </a:r>
            <a:br>
              <a:rPr lang="en-US" sz="3200" dirty="0"/>
            </a:br>
            <a:r>
              <a:rPr lang="en-US" sz="3200" dirty="0"/>
              <a:t>Organize Your Presentation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-23092" y="1706417"/>
            <a:ext cx="9014691" cy="51515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b="1" u="sng" dirty="0" smtClean="0"/>
              <a:t>Introduction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Gain audience attention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428750" lvl="2" indent="-571500">
              <a:buAutoNum type="romanU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“Human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activities currently release about 37 billion metric tons of CO2 per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year”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</a:rPr>
              <a:t>Justfacts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</a:rPr>
              <a:t>n.d.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, Para 10).</a:t>
            </a:r>
          </a:p>
          <a:p>
            <a:pPr marL="857250" lvl="2" indent="0">
              <a:buNone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Explain why you are credible to talk about topic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428750" lvl="2" indent="-571500">
              <a:buAutoNum type="romanU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 have studied this topic for the past two months.</a:t>
            </a:r>
          </a:p>
          <a:p>
            <a:pPr marL="1428750" lvl="2" indent="-571500">
              <a:buAutoNum type="romanU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Conducted a research project for science class.</a:t>
            </a:r>
          </a:p>
          <a:p>
            <a:pPr marL="857250" lvl="2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Link topic to audience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428750" lvl="2" indent="-571500">
              <a:buAutoNum type="romanU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release of CO2 impacts our lifestyle and the lifestyle of our children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1428750" lvl="2" indent="-571500">
              <a:buAutoNum type="romanU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Preview your main points </a:t>
            </a:r>
            <a:r>
              <a:rPr lang="en-US" altLang="en-US" dirty="0"/>
              <a:t>(Tell them what </a:t>
            </a:r>
            <a:r>
              <a:rPr lang="en-US" altLang="en-US" dirty="0" smtClean="0"/>
              <a:t>your </a:t>
            </a:r>
            <a:r>
              <a:rPr lang="en-US" altLang="en-US" dirty="0"/>
              <a:t>going to tell them</a:t>
            </a:r>
            <a:r>
              <a:rPr lang="en-US" altLang="en-US" dirty="0" smtClean="0"/>
              <a:t>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428750" lvl="2" indent="-571500">
              <a:buAutoNum type="romanU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Carbon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dioxide is produced when animals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breathe.</a:t>
            </a:r>
          </a:p>
          <a:p>
            <a:pPr marL="1428750" lvl="2" indent="-571500">
              <a:buAutoNum type="romanU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Carbon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dioxide is produced by volcanic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activity.</a:t>
            </a:r>
          </a:p>
          <a:p>
            <a:pPr marL="1428750" lvl="2" indent="-571500">
              <a:buAutoNum type="romanU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Carbon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dioxide is produced by burning oil, coal,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natural gas,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wood.</a:t>
            </a:r>
          </a:p>
          <a:p>
            <a:pPr marL="857250" lvl="2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028700" lvl="1" indent="-571500">
              <a:buAutoNum type="romanU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" name="Picture 6" descr="Get It Together! Tips For Getting Organized | The Hudsuck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9550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u="sng" dirty="0"/>
              <a:t>Tip #1</a:t>
            </a:r>
            <a:r>
              <a:rPr lang="en-US" sz="3200" dirty="0"/>
              <a:t>	</a:t>
            </a:r>
            <a:br>
              <a:rPr lang="en-US" sz="3200" dirty="0"/>
            </a:br>
            <a:r>
              <a:rPr lang="en-US" sz="3200" dirty="0"/>
              <a:t>Organize Your Presentation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1706417"/>
            <a:ext cx="8839199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u="sng" dirty="0" smtClean="0"/>
              <a:t>Body (Tell Them)</a:t>
            </a:r>
          </a:p>
          <a:p>
            <a:pPr marL="1028700" lvl="1" indent="-571500">
              <a:buAutoNum type="romanUcPeriod"/>
            </a:pPr>
            <a:r>
              <a:rPr lang="en-US" dirty="0" smtClean="0"/>
              <a:t>Carbon dioxide is produced when </a:t>
            </a:r>
            <a:r>
              <a:rPr lang="en-US" dirty="0" smtClean="0">
                <a:solidFill>
                  <a:srgbClr val="FF0000"/>
                </a:solidFill>
              </a:rPr>
              <a:t>animals breathe.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II.  Carbon </a:t>
            </a:r>
            <a:r>
              <a:rPr lang="en-US" dirty="0"/>
              <a:t>dioxide is </a:t>
            </a:r>
            <a:r>
              <a:rPr lang="en-US" dirty="0" smtClean="0"/>
              <a:t>produced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>
                <a:solidFill>
                  <a:srgbClr val="FF0000"/>
                </a:solidFill>
              </a:rPr>
              <a:t>volcanic </a:t>
            </a:r>
            <a:r>
              <a:rPr lang="en-US" dirty="0" smtClean="0">
                <a:solidFill>
                  <a:srgbClr val="FF0000"/>
                </a:solidFill>
              </a:rPr>
              <a:t>activity</a:t>
            </a:r>
            <a:r>
              <a:rPr lang="en-US" dirty="0" smtClean="0"/>
              <a:t>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III. Carbon </a:t>
            </a:r>
            <a:r>
              <a:rPr lang="en-US" dirty="0"/>
              <a:t>dioxide is </a:t>
            </a:r>
            <a:r>
              <a:rPr lang="en-US" dirty="0" smtClean="0"/>
              <a:t>produced by </a:t>
            </a:r>
            <a:r>
              <a:rPr lang="en-US" dirty="0" smtClean="0">
                <a:solidFill>
                  <a:srgbClr val="FF0000"/>
                </a:solidFill>
              </a:rPr>
              <a:t>burning oil</a:t>
            </a:r>
            <a:r>
              <a:rPr lang="en-US" dirty="0">
                <a:solidFill>
                  <a:srgbClr val="FF0000"/>
                </a:solidFill>
              </a:rPr>
              <a:t>, coal, natural gas, or wood.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" name="Picture 6" descr="Get It Together! Tips For Getting Organized | The Hudsuck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67" y="228600"/>
            <a:ext cx="1998133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u="sng" dirty="0"/>
              <a:t>Tip #1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Organize Your Presentation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-23092" y="1706417"/>
            <a:ext cx="9090891" cy="4449763"/>
          </a:xfrm>
        </p:spPr>
        <p:txBody>
          <a:bodyPr>
            <a:normAutofit/>
          </a:bodyPr>
          <a:lstStyle/>
          <a:p>
            <a:r>
              <a:rPr lang="en-US" altLang="en-US" b="1" u="sng" dirty="0" smtClean="0"/>
              <a:t>Conclusion</a:t>
            </a:r>
            <a:endParaRPr lang="en-US" altLang="en-US" dirty="0" smtClean="0"/>
          </a:p>
          <a:p>
            <a:pPr marL="1028700" lvl="1" indent="-571500">
              <a:buFont typeface="Arial" pitchFamily="34" charset="0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Summarize your main points </a:t>
            </a:r>
            <a:r>
              <a:rPr lang="en-US" altLang="en-US" sz="1900" dirty="0"/>
              <a:t>(Tell them what you told them)</a:t>
            </a:r>
          </a:p>
          <a:p>
            <a:pPr marL="1028700" lvl="1" indent="-571500">
              <a:buAutoNum type="romanU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857250" lvl="2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28700" lvl="1" indent="-571500"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Memorable ending</a:t>
            </a:r>
          </a:p>
          <a:p>
            <a:pPr marL="857250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" name="Picture 4" descr="Get It Together! Tips For Getting Organized | The Hudsuck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724400"/>
            <a:ext cx="2087034" cy="11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u="sng" dirty="0"/>
              <a:t>Tip #1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Organize Your Presentation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-23091" y="1706417"/>
            <a:ext cx="8686800" cy="44497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u="sng" dirty="0" smtClean="0"/>
              <a:t>Conclusion</a:t>
            </a:r>
            <a:endParaRPr lang="en-US" altLang="en-US" dirty="0" smtClean="0"/>
          </a:p>
          <a:p>
            <a:pPr marL="1028700" lvl="1" indent="-571500">
              <a:buFont typeface="Arial" pitchFamily="34" charset="0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Summarize your main points </a:t>
            </a:r>
            <a:r>
              <a:rPr lang="en-US" altLang="en-US" sz="1900" dirty="0"/>
              <a:t>(Tell them what you told them)</a:t>
            </a:r>
          </a:p>
          <a:p>
            <a:pPr marL="1028700" lvl="1" indent="-571500">
              <a:buAutoNum type="romanU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1428750" lvl="2" indent="-571500">
              <a:buAutoNum type="romanU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Carbon dioxide is produced when animals breathe.</a:t>
            </a:r>
          </a:p>
          <a:p>
            <a:pPr marL="1428750" lvl="2" indent="-571500">
              <a:buAutoNum type="romanU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Carbon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dioxide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produced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volcanic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activity.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428750" lvl="2" indent="-571500">
              <a:buAutoNum type="romanU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Carbon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dioxide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produced by burning oil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coal, natural gas, or wood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857250" lvl="2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28700" lvl="1" indent="-571500"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Memorable ending</a:t>
            </a:r>
          </a:p>
          <a:p>
            <a:pPr marL="1428750" lvl="2" indent="-571500">
              <a:buFont typeface="Arial" pitchFamily="34" charset="0"/>
              <a:buAutoNum type="romanU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“Human activities currently release about 37 billion metric tons of CO2 per year”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Justfacts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n.d.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, Para 10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many of those tons have you and I released?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428750" lvl="2" indent="-571500">
              <a:buAutoNum type="romanUcPeriod"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" name="Picture 4" descr="Get It Together! Tips For Getting Organized | The Hudsuck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66" y="45244"/>
            <a:ext cx="2087034" cy="11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901</Words>
  <Application>Microsoft Office PowerPoint</Application>
  <PresentationFormat>On-screen Show (4:3)</PresentationFormat>
  <Paragraphs>186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Wingdings</vt:lpstr>
      <vt:lpstr>Wingdings 2</vt:lpstr>
      <vt:lpstr>1_Office Theme</vt:lpstr>
      <vt:lpstr>PowerPoint Presentation</vt:lpstr>
      <vt:lpstr>“WHAT??? I have to present a presentation?”</vt:lpstr>
      <vt:lpstr>Tips for organizing and presenting presentations</vt:lpstr>
      <vt:lpstr>Tip #1  Organize Your Presentation </vt:lpstr>
      <vt:lpstr>Tip #1  Organize Your Presentation </vt:lpstr>
      <vt:lpstr>Tip #1  Organize Your Presentation </vt:lpstr>
      <vt:lpstr>Tip #1  Organize Your Presentation </vt:lpstr>
      <vt:lpstr>Tip #1  Organize Your Presentation </vt:lpstr>
      <vt:lpstr>Tip #1  Organize Your Presentation </vt:lpstr>
      <vt:lpstr>Tip #2-Use Effective Delivery Skills</vt:lpstr>
      <vt:lpstr>Tip #2 Eye Contact</vt:lpstr>
      <vt:lpstr>Eye Contact </vt:lpstr>
      <vt:lpstr>Gestures</vt:lpstr>
      <vt:lpstr>Facial Expression</vt:lpstr>
      <vt:lpstr>Personal Appearance </vt:lpstr>
      <vt:lpstr>Thought Rate vs. Speech Rate </vt:lpstr>
      <vt:lpstr>Thought Rate vs. Speech Rate Solution</vt:lpstr>
      <vt:lpstr>Tip #2-Use Effective Delivery Skills</vt:lpstr>
      <vt:lpstr>Tip #3 –Control Speaking Fears </vt:lpstr>
      <vt:lpstr>Tip #3 –Control Speaking Fears </vt:lpstr>
      <vt:lpstr>“WHAT??? I have to present a presentation?”</vt:lpstr>
      <vt:lpstr>Tips for organizing and presenting presentations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Beau B. Bingham</cp:lastModifiedBy>
  <cp:revision>67</cp:revision>
  <dcterms:created xsi:type="dcterms:W3CDTF">2006-08-16T00:00:00Z</dcterms:created>
  <dcterms:modified xsi:type="dcterms:W3CDTF">2019-04-29T18:08:04Z</dcterms:modified>
</cp:coreProperties>
</file>