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61" r:id="rId4"/>
    <p:sldId id="259" r:id="rId5"/>
    <p:sldId id="260" r:id="rId6"/>
    <p:sldId id="285" r:id="rId7"/>
    <p:sldId id="287" r:id="rId8"/>
    <p:sldId id="294" r:id="rId9"/>
    <p:sldId id="300" r:id="rId10"/>
    <p:sldId id="295" r:id="rId11"/>
    <p:sldId id="266" r:id="rId12"/>
    <p:sldId id="267" r:id="rId13"/>
    <p:sldId id="296" r:id="rId14"/>
    <p:sldId id="272" r:id="rId15"/>
    <p:sldId id="274" r:id="rId16"/>
    <p:sldId id="275" r:id="rId17"/>
    <p:sldId id="297" r:id="rId18"/>
    <p:sldId id="269" r:id="rId19"/>
    <p:sldId id="270" r:id="rId20"/>
    <p:sldId id="262" r:id="rId21"/>
    <p:sldId id="276" r:id="rId22"/>
    <p:sldId id="277" r:id="rId23"/>
    <p:sldId id="264" r:id="rId24"/>
    <p:sldId id="265" r:id="rId25"/>
    <p:sldId id="273" r:id="rId26"/>
    <p:sldId id="271" r:id="rId27"/>
    <p:sldId id="29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42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74475C-EDA2-D24A-A104-7ECAF3296C51}"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CBCECC09-44D3-FB40-B409-9E9FDB5887EF}">
      <dgm:prSet phldrT="[Text]"/>
      <dgm:spPr/>
      <dgm:t>
        <a:bodyPr/>
        <a:lstStyle/>
        <a:p>
          <a:r>
            <a:rPr lang="en-US" dirty="0" smtClean="0"/>
            <a:t>Phenomenon</a:t>
          </a:r>
          <a:endParaRPr lang="en-US" dirty="0"/>
        </a:p>
      </dgm:t>
    </dgm:pt>
    <dgm:pt modelId="{84349F65-65D4-D546-8EFF-C0B0EFF0E960}" type="parTrans" cxnId="{14DF14C7-C343-A642-85A5-4CD16245C323}">
      <dgm:prSet/>
      <dgm:spPr/>
      <dgm:t>
        <a:bodyPr/>
        <a:lstStyle/>
        <a:p>
          <a:endParaRPr lang="en-US"/>
        </a:p>
      </dgm:t>
    </dgm:pt>
    <dgm:pt modelId="{489A6ADF-7DB6-F042-AFA8-D9C617EEADE3}" type="sibTrans" cxnId="{14DF14C7-C343-A642-85A5-4CD16245C323}">
      <dgm:prSet/>
      <dgm:spPr/>
      <dgm:t>
        <a:bodyPr/>
        <a:lstStyle/>
        <a:p>
          <a:endParaRPr lang="en-US"/>
        </a:p>
      </dgm:t>
    </dgm:pt>
    <dgm:pt modelId="{F2DDB347-F859-4842-81E6-EF9A4DA6552E}">
      <dgm:prSet phldrT="[Text]"/>
      <dgm:spPr/>
      <dgm:t>
        <a:bodyPr/>
        <a:lstStyle/>
        <a:p>
          <a:r>
            <a:rPr lang="en-US" dirty="0" smtClean="0"/>
            <a:t>Question</a:t>
          </a:r>
          <a:endParaRPr lang="en-US" dirty="0"/>
        </a:p>
      </dgm:t>
    </dgm:pt>
    <dgm:pt modelId="{6C61D10A-ADAC-B442-9EA2-0C2B4B550655}" type="parTrans" cxnId="{25045CB4-2086-CC45-B33A-482482B7C671}">
      <dgm:prSet/>
      <dgm:spPr/>
      <dgm:t>
        <a:bodyPr/>
        <a:lstStyle/>
        <a:p>
          <a:endParaRPr lang="en-US"/>
        </a:p>
      </dgm:t>
    </dgm:pt>
    <dgm:pt modelId="{4D73B877-03D4-3649-9CDD-462673758170}" type="sibTrans" cxnId="{25045CB4-2086-CC45-B33A-482482B7C671}">
      <dgm:prSet/>
      <dgm:spPr/>
      <dgm:t>
        <a:bodyPr/>
        <a:lstStyle/>
        <a:p>
          <a:endParaRPr lang="en-US"/>
        </a:p>
      </dgm:t>
    </dgm:pt>
    <dgm:pt modelId="{F5BAED0E-A098-DA45-8F39-C645046E7F90}">
      <dgm:prSet phldrT="[Text]"/>
      <dgm:spPr/>
      <dgm:t>
        <a:bodyPr/>
        <a:lstStyle/>
        <a:p>
          <a:r>
            <a:rPr lang="en-US" dirty="0" smtClean="0"/>
            <a:t>Investigation</a:t>
          </a:r>
          <a:endParaRPr lang="en-US" dirty="0"/>
        </a:p>
      </dgm:t>
    </dgm:pt>
    <dgm:pt modelId="{61822162-463F-9548-98C8-8CB2DBDB3C9E}" type="parTrans" cxnId="{37CC7245-2D03-F046-8A92-52BE9CAB4733}">
      <dgm:prSet/>
      <dgm:spPr/>
      <dgm:t>
        <a:bodyPr/>
        <a:lstStyle/>
        <a:p>
          <a:endParaRPr lang="en-US"/>
        </a:p>
      </dgm:t>
    </dgm:pt>
    <dgm:pt modelId="{D9468041-A49D-9747-855A-B5ECB49349A1}" type="sibTrans" cxnId="{37CC7245-2D03-F046-8A92-52BE9CAB4733}">
      <dgm:prSet/>
      <dgm:spPr/>
      <dgm:t>
        <a:bodyPr/>
        <a:lstStyle/>
        <a:p>
          <a:endParaRPr lang="en-US"/>
        </a:p>
      </dgm:t>
    </dgm:pt>
    <dgm:pt modelId="{2FA1A1BE-8418-9940-BE30-416E415D7F3C}">
      <dgm:prSet/>
      <dgm:spPr/>
      <dgm:t>
        <a:bodyPr/>
        <a:lstStyle/>
        <a:p>
          <a:r>
            <a:rPr lang="en-US" dirty="0" smtClean="0"/>
            <a:t>Big-Picture Connection</a:t>
          </a:r>
          <a:endParaRPr lang="en-US" dirty="0"/>
        </a:p>
      </dgm:t>
    </dgm:pt>
    <dgm:pt modelId="{E0BAA380-08A4-9642-B62F-8FD618B9085B}" type="parTrans" cxnId="{FE6F994D-B32E-A74E-8922-44D1B434A56D}">
      <dgm:prSet/>
      <dgm:spPr/>
      <dgm:t>
        <a:bodyPr/>
        <a:lstStyle/>
        <a:p>
          <a:endParaRPr lang="en-US"/>
        </a:p>
      </dgm:t>
    </dgm:pt>
    <dgm:pt modelId="{27AB4B3C-D4AE-7B4D-BB79-1F85163201E8}" type="sibTrans" cxnId="{FE6F994D-B32E-A74E-8922-44D1B434A56D}">
      <dgm:prSet/>
      <dgm:spPr/>
      <dgm:t>
        <a:bodyPr/>
        <a:lstStyle/>
        <a:p>
          <a:endParaRPr lang="en-US"/>
        </a:p>
      </dgm:t>
    </dgm:pt>
    <dgm:pt modelId="{AB5BF6D7-C5A7-5945-B74D-F33F9775B917}">
      <dgm:prSet/>
      <dgm:spPr/>
      <dgm:t>
        <a:bodyPr/>
        <a:lstStyle/>
        <a:p>
          <a:r>
            <a:rPr lang="en-US" dirty="0" smtClean="0"/>
            <a:t>New Questions</a:t>
          </a:r>
        </a:p>
      </dgm:t>
    </dgm:pt>
    <dgm:pt modelId="{F6FD8EB1-30FC-CD4C-B623-C0FC8BF5F7E9}" type="parTrans" cxnId="{0815C2CD-5AFE-514C-BE25-11F643E3EBC9}">
      <dgm:prSet/>
      <dgm:spPr/>
      <dgm:t>
        <a:bodyPr/>
        <a:lstStyle/>
        <a:p>
          <a:endParaRPr lang="en-US"/>
        </a:p>
      </dgm:t>
    </dgm:pt>
    <dgm:pt modelId="{F4DB7F51-F925-A34C-BB9B-B2963DA42019}" type="sibTrans" cxnId="{0815C2CD-5AFE-514C-BE25-11F643E3EBC9}">
      <dgm:prSet/>
      <dgm:spPr/>
      <dgm:t>
        <a:bodyPr/>
        <a:lstStyle/>
        <a:p>
          <a:endParaRPr lang="en-US"/>
        </a:p>
      </dgm:t>
    </dgm:pt>
    <dgm:pt modelId="{35D5016A-276F-9547-B595-683ACA4B5C95}" type="pres">
      <dgm:prSet presAssocID="{5B74475C-EDA2-D24A-A104-7ECAF3296C51}" presName="outerComposite" presStyleCnt="0">
        <dgm:presLayoutVars>
          <dgm:chMax val="5"/>
          <dgm:dir/>
          <dgm:resizeHandles val="exact"/>
        </dgm:presLayoutVars>
      </dgm:prSet>
      <dgm:spPr/>
      <dgm:t>
        <a:bodyPr/>
        <a:lstStyle/>
        <a:p>
          <a:endParaRPr lang="en-US"/>
        </a:p>
      </dgm:t>
    </dgm:pt>
    <dgm:pt modelId="{7F0F4FD7-F3FB-1640-A908-075EC43FC97C}" type="pres">
      <dgm:prSet presAssocID="{5B74475C-EDA2-D24A-A104-7ECAF3296C51}" presName="dummyMaxCanvas" presStyleCnt="0">
        <dgm:presLayoutVars/>
      </dgm:prSet>
      <dgm:spPr/>
    </dgm:pt>
    <dgm:pt modelId="{7667D5EC-B82C-3A42-93E2-7BB08E8E8B87}" type="pres">
      <dgm:prSet presAssocID="{5B74475C-EDA2-D24A-A104-7ECAF3296C51}" presName="FiveNodes_1" presStyleLbl="node1" presStyleIdx="0" presStyleCnt="5">
        <dgm:presLayoutVars>
          <dgm:bulletEnabled val="1"/>
        </dgm:presLayoutVars>
      </dgm:prSet>
      <dgm:spPr/>
      <dgm:t>
        <a:bodyPr/>
        <a:lstStyle/>
        <a:p>
          <a:endParaRPr lang="en-US"/>
        </a:p>
      </dgm:t>
    </dgm:pt>
    <dgm:pt modelId="{A9FE318F-FC5A-EC42-9647-22D5E421CE09}" type="pres">
      <dgm:prSet presAssocID="{5B74475C-EDA2-D24A-A104-7ECAF3296C51}" presName="FiveNodes_2" presStyleLbl="node1" presStyleIdx="1" presStyleCnt="5">
        <dgm:presLayoutVars>
          <dgm:bulletEnabled val="1"/>
        </dgm:presLayoutVars>
      </dgm:prSet>
      <dgm:spPr/>
      <dgm:t>
        <a:bodyPr/>
        <a:lstStyle/>
        <a:p>
          <a:endParaRPr lang="en-US"/>
        </a:p>
      </dgm:t>
    </dgm:pt>
    <dgm:pt modelId="{99E1BA6A-9D67-EB4A-AEE8-378742FDCCA1}" type="pres">
      <dgm:prSet presAssocID="{5B74475C-EDA2-D24A-A104-7ECAF3296C51}" presName="FiveNodes_3" presStyleLbl="node1" presStyleIdx="2" presStyleCnt="5">
        <dgm:presLayoutVars>
          <dgm:bulletEnabled val="1"/>
        </dgm:presLayoutVars>
      </dgm:prSet>
      <dgm:spPr/>
      <dgm:t>
        <a:bodyPr/>
        <a:lstStyle/>
        <a:p>
          <a:endParaRPr lang="en-US"/>
        </a:p>
      </dgm:t>
    </dgm:pt>
    <dgm:pt modelId="{541C2122-B784-964D-8048-C52587EDD439}" type="pres">
      <dgm:prSet presAssocID="{5B74475C-EDA2-D24A-A104-7ECAF3296C51}" presName="FiveNodes_4" presStyleLbl="node1" presStyleIdx="3" presStyleCnt="5">
        <dgm:presLayoutVars>
          <dgm:bulletEnabled val="1"/>
        </dgm:presLayoutVars>
      </dgm:prSet>
      <dgm:spPr/>
      <dgm:t>
        <a:bodyPr/>
        <a:lstStyle/>
        <a:p>
          <a:endParaRPr lang="en-US"/>
        </a:p>
      </dgm:t>
    </dgm:pt>
    <dgm:pt modelId="{4C93F28D-DA33-CD4A-A2A3-F36B44EC5DCD}" type="pres">
      <dgm:prSet presAssocID="{5B74475C-EDA2-D24A-A104-7ECAF3296C51}" presName="FiveNodes_5" presStyleLbl="node1" presStyleIdx="4" presStyleCnt="5">
        <dgm:presLayoutVars>
          <dgm:bulletEnabled val="1"/>
        </dgm:presLayoutVars>
      </dgm:prSet>
      <dgm:spPr/>
      <dgm:t>
        <a:bodyPr/>
        <a:lstStyle/>
        <a:p>
          <a:endParaRPr lang="en-US"/>
        </a:p>
      </dgm:t>
    </dgm:pt>
    <dgm:pt modelId="{DC9C256A-8BFA-A24B-B37A-AFB0463F8626}" type="pres">
      <dgm:prSet presAssocID="{5B74475C-EDA2-D24A-A104-7ECAF3296C51}" presName="FiveConn_1-2" presStyleLbl="fgAccFollowNode1" presStyleIdx="0" presStyleCnt="4">
        <dgm:presLayoutVars>
          <dgm:bulletEnabled val="1"/>
        </dgm:presLayoutVars>
      </dgm:prSet>
      <dgm:spPr/>
      <dgm:t>
        <a:bodyPr/>
        <a:lstStyle/>
        <a:p>
          <a:endParaRPr lang="en-US"/>
        </a:p>
      </dgm:t>
    </dgm:pt>
    <dgm:pt modelId="{71B7EF54-77E8-A142-B716-486E75F34650}" type="pres">
      <dgm:prSet presAssocID="{5B74475C-EDA2-D24A-A104-7ECAF3296C51}" presName="FiveConn_2-3" presStyleLbl="fgAccFollowNode1" presStyleIdx="1" presStyleCnt="4">
        <dgm:presLayoutVars>
          <dgm:bulletEnabled val="1"/>
        </dgm:presLayoutVars>
      </dgm:prSet>
      <dgm:spPr/>
      <dgm:t>
        <a:bodyPr/>
        <a:lstStyle/>
        <a:p>
          <a:endParaRPr lang="en-US"/>
        </a:p>
      </dgm:t>
    </dgm:pt>
    <dgm:pt modelId="{9C962362-0381-4648-A643-22A569FA460D}" type="pres">
      <dgm:prSet presAssocID="{5B74475C-EDA2-D24A-A104-7ECAF3296C51}" presName="FiveConn_3-4" presStyleLbl="fgAccFollowNode1" presStyleIdx="2" presStyleCnt="4">
        <dgm:presLayoutVars>
          <dgm:bulletEnabled val="1"/>
        </dgm:presLayoutVars>
      </dgm:prSet>
      <dgm:spPr/>
      <dgm:t>
        <a:bodyPr/>
        <a:lstStyle/>
        <a:p>
          <a:endParaRPr lang="en-US"/>
        </a:p>
      </dgm:t>
    </dgm:pt>
    <dgm:pt modelId="{8B9B431C-8E21-B844-ADCA-7FC7E6364C10}" type="pres">
      <dgm:prSet presAssocID="{5B74475C-EDA2-D24A-A104-7ECAF3296C51}" presName="FiveConn_4-5" presStyleLbl="fgAccFollowNode1" presStyleIdx="3" presStyleCnt="4">
        <dgm:presLayoutVars>
          <dgm:bulletEnabled val="1"/>
        </dgm:presLayoutVars>
      </dgm:prSet>
      <dgm:spPr/>
      <dgm:t>
        <a:bodyPr/>
        <a:lstStyle/>
        <a:p>
          <a:endParaRPr lang="en-US"/>
        </a:p>
      </dgm:t>
    </dgm:pt>
    <dgm:pt modelId="{8975AD8D-B01C-934F-B7F5-BBC434A52E1F}" type="pres">
      <dgm:prSet presAssocID="{5B74475C-EDA2-D24A-A104-7ECAF3296C51}" presName="FiveNodes_1_text" presStyleLbl="node1" presStyleIdx="4" presStyleCnt="5">
        <dgm:presLayoutVars>
          <dgm:bulletEnabled val="1"/>
        </dgm:presLayoutVars>
      </dgm:prSet>
      <dgm:spPr/>
      <dgm:t>
        <a:bodyPr/>
        <a:lstStyle/>
        <a:p>
          <a:endParaRPr lang="en-US"/>
        </a:p>
      </dgm:t>
    </dgm:pt>
    <dgm:pt modelId="{D5D4D594-C9F0-A94C-9888-5D31ADCFC9B1}" type="pres">
      <dgm:prSet presAssocID="{5B74475C-EDA2-D24A-A104-7ECAF3296C51}" presName="FiveNodes_2_text" presStyleLbl="node1" presStyleIdx="4" presStyleCnt="5">
        <dgm:presLayoutVars>
          <dgm:bulletEnabled val="1"/>
        </dgm:presLayoutVars>
      </dgm:prSet>
      <dgm:spPr/>
      <dgm:t>
        <a:bodyPr/>
        <a:lstStyle/>
        <a:p>
          <a:endParaRPr lang="en-US"/>
        </a:p>
      </dgm:t>
    </dgm:pt>
    <dgm:pt modelId="{F39A6B67-5C7A-704B-BC9C-4C63890C28B8}" type="pres">
      <dgm:prSet presAssocID="{5B74475C-EDA2-D24A-A104-7ECAF3296C51}" presName="FiveNodes_3_text" presStyleLbl="node1" presStyleIdx="4" presStyleCnt="5">
        <dgm:presLayoutVars>
          <dgm:bulletEnabled val="1"/>
        </dgm:presLayoutVars>
      </dgm:prSet>
      <dgm:spPr/>
      <dgm:t>
        <a:bodyPr/>
        <a:lstStyle/>
        <a:p>
          <a:endParaRPr lang="en-US"/>
        </a:p>
      </dgm:t>
    </dgm:pt>
    <dgm:pt modelId="{79D38C75-9804-9B43-B926-8AF897D88C71}" type="pres">
      <dgm:prSet presAssocID="{5B74475C-EDA2-D24A-A104-7ECAF3296C51}" presName="FiveNodes_4_text" presStyleLbl="node1" presStyleIdx="4" presStyleCnt="5">
        <dgm:presLayoutVars>
          <dgm:bulletEnabled val="1"/>
        </dgm:presLayoutVars>
      </dgm:prSet>
      <dgm:spPr/>
      <dgm:t>
        <a:bodyPr/>
        <a:lstStyle/>
        <a:p>
          <a:endParaRPr lang="en-US"/>
        </a:p>
      </dgm:t>
    </dgm:pt>
    <dgm:pt modelId="{CED2F6C7-9460-F146-8F98-26670B5E4939}" type="pres">
      <dgm:prSet presAssocID="{5B74475C-EDA2-D24A-A104-7ECAF3296C51}" presName="FiveNodes_5_text" presStyleLbl="node1" presStyleIdx="4" presStyleCnt="5">
        <dgm:presLayoutVars>
          <dgm:bulletEnabled val="1"/>
        </dgm:presLayoutVars>
      </dgm:prSet>
      <dgm:spPr/>
      <dgm:t>
        <a:bodyPr/>
        <a:lstStyle/>
        <a:p>
          <a:endParaRPr lang="en-US"/>
        </a:p>
      </dgm:t>
    </dgm:pt>
  </dgm:ptLst>
  <dgm:cxnLst>
    <dgm:cxn modelId="{14DF14C7-C343-A642-85A5-4CD16245C323}" srcId="{5B74475C-EDA2-D24A-A104-7ECAF3296C51}" destId="{CBCECC09-44D3-FB40-B409-9E9FDB5887EF}" srcOrd="0" destOrd="0" parTransId="{84349F65-65D4-D546-8EFF-C0B0EFF0E960}" sibTransId="{489A6ADF-7DB6-F042-AFA8-D9C617EEADE3}"/>
    <dgm:cxn modelId="{C6DC52E0-B56A-7941-826F-0014E060A756}" type="presOf" srcId="{CBCECC09-44D3-FB40-B409-9E9FDB5887EF}" destId="{7667D5EC-B82C-3A42-93E2-7BB08E8E8B87}" srcOrd="0" destOrd="0" presId="urn:microsoft.com/office/officeart/2005/8/layout/vProcess5"/>
    <dgm:cxn modelId="{37CC7245-2D03-F046-8A92-52BE9CAB4733}" srcId="{5B74475C-EDA2-D24A-A104-7ECAF3296C51}" destId="{F5BAED0E-A098-DA45-8F39-C645046E7F90}" srcOrd="2" destOrd="0" parTransId="{61822162-463F-9548-98C8-8CB2DBDB3C9E}" sibTransId="{D9468041-A49D-9747-855A-B5ECB49349A1}"/>
    <dgm:cxn modelId="{F2A186F4-0D12-EC4A-A571-2724AFC4DD51}" type="presOf" srcId="{27AB4B3C-D4AE-7B4D-BB79-1F85163201E8}" destId="{8B9B431C-8E21-B844-ADCA-7FC7E6364C10}" srcOrd="0" destOrd="0" presId="urn:microsoft.com/office/officeart/2005/8/layout/vProcess5"/>
    <dgm:cxn modelId="{B23D0B0D-A9F1-DB45-8F08-3424B275A28E}" type="presOf" srcId="{D9468041-A49D-9747-855A-B5ECB49349A1}" destId="{9C962362-0381-4648-A643-22A569FA460D}" srcOrd="0" destOrd="0" presId="urn:microsoft.com/office/officeart/2005/8/layout/vProcess5"/>
    <dgm:cxn modelId="{12D73A3B-A735-6443-BB1E-C95A5F303F8B}" type="presOf" srcId="{2FA1A1BE-8418-9940-BE30-416E415D7F3C}" destId="{79D38C75-9804-9B43-B926-8AF897D88C71}" srcOrd="1" destOrd="0" presId="urn:microsoft.com/office/officeart/2005/8/layout/vProcess5"/>
    <dgm:cxn modelId="{FE6F994D-B32E-A74E-8922-44D1B434A56D}" srcId="{5B74475C-EDA2-D24A-A104-7ECAF3296C51}" destId="{2FA1A1BE-8418-9940-BE30-416E415D7F3C}" srcOrd="3" destOrd="0" parTransId="{E0BAA380-08A4-9642-B62F-8FD618B9085B}" sibTransId="{27AB4B3C-D4AE-7B4D-BB79-1F85163201E8}"/>
    <dgm:cxn modelId="{3E79F9BD-5C96-F84A-BFA9-BC7CB6E6FAB7}" type="presOf" srcId="{AB5BF6D7-C5A7-5945-B74D-F33F9775B917}" destId="{CED2F6C7-9460-F146-8F98-26670B5E4939}" srcOrd="1" destOrd="0" presId="urn:microsoft.com/office/officeart/2005/8/layout/vProcess5"/>
    <dgm:cxn modelId="{D3748E85-C2BE-7242-A2B9-3A4A2A238DD4}" type="presOf" srcId="{F5BAED0E-A098-DA45-8F39-C645046E7F90}" destId="{F39A6B67-5C7A-704B-BC9C-4C63890C28B8}" srcOrd="1" destOrd="0" presId="urn:microsoft.com/office/officeart/2005/8/layout/vProcess5"/>
    <dgm:cxn modelId="{C9FE93D1-D2D7-2C48-ABD0-0CC2C16D33B1}" type="presOf" srcId="{AB5BF6D7-C5A7-5945-B74D-F33F9775B917}" destId="{4C93F28D-DA33-CD4A-A2A3-F36B44EC5DCD}" srcOrd="0" destOrd="0" presId="urn:microsoft.com/office/officeart/2005/8/layout/vProcess5"/>
    <dgm:cxn modelId="{B11B7812-638A-B446-85E4-2BA142140960}" type="presOf" srcId="{F2DDB347-F859-4842-81E6-EF9A4DA6552E}" destId="{A9FE318F-FC5A-EC42-9647-22D5E421CE09}" srcOrd="0" destOrd="0" presId="urn:microsoft.com/office/officeart/2005/8/layout/vProcess5"/>
    <dgm:cxn modelId="{FB2DEC4B-4611-D641-AF1E-DEE64E894E8B}" type="presOf" srcId="{F5BAED0E-A098-DA45-8F39-C645046E7F90}" destId="{99E1BA6A-9D67-EB4A-AEE8-378742FDCCA1}" srcOrd="0" destOrd="0" presId="urn:microsoft.com/office/officeart/2005/8/layout/vProcess5"/>
    <dgm:cxn modelId="{CAAA7C80-17CB-3449-B764-EAEE0A6820D8}" type="presOf" srcId="{CBCECC09-44D3-FB40-B409-9E9FDB5887EF}" destId="{8975AD8D-B01C-934F-B7F5-BBC434A52E1F}" srcOrd="1" destOrd="0" presId="urn:microsoft.com/office/officeart/2005/8/layout/vProcess5"/>
    <dgm:cxn modelId="{3D47F003-D103-434B-8234-3270090B0D95}" type="presOf" srcId="{489A6ADF-7DB6-F042-AFA8-D9C617EEADE3}" destId="{DC9C256A-8BFA-A24B-B37A-AFB0463F8626}" srcOrd="0" destOrd="0" presId="urn:microsoft.com/office/officeart/2005/8/layout/vProcess5"/>
    <dgm:cxn modelId="{B1E508FF-E7F4-C442-BDB6-75F068E51026}" type="presOf" srcId="{2FA1A1BE-8418-9940-BE30-416E415D7F3C}" destId="{541C2122-B784-964D-8048-C52587EDD439}" srcOrd="0" destOrd="0" presId="urn:microsoft.com/office/officeart/2005/8/layout/vProcess5"/>
    <dgm:cxn modelId="{9818A45D-F938-B84B-A7E5-51AE7815C4CA}" type="presOf" srcId="{4D73B877-03D4-3649-9CDD-462673758170}" destId="{71B7EF54-77E8-A142-B716-486E75F34650}" srcOrd="0" destOrd="0" presId="urn:microsoft.com/office/officeart/2005/8/layout/vProcess5"/>
    <dgm:cxn modelId="{295777A4-C1E9-3D4C-841C-AB686A579428}" type="presOf" srcId="{5B74475C-EDA2-D24A-A104-7ECAF3296C51}" destId="{35D5016A-276F-9547-B595-683ACA4B5C95}" srcOrd="0" destOrd="0" presId="urn:microsoft.com/office/officeart/2005/8/layout/vProcess5"/>
    <dgm:cxn modelId="{FB266E69-A411-C742-9427-FD53EA141AC6}" type="presOf" srcId="{F2DDB347-F859-4842-81E6-EF9A4DA6552E}" destId="{D5D4D594-C9F0-A94C-9888-5D31ADCFC9B1}" srcOrd="1" destOrd="0" presId="urn:microsoft.com/office/officeart/2005/8/layout/vProcess5"/>
    <dgm:cxn modelId="{25045CB4-2086-CC45-B33A-482482B7C671}" srcId="{5B74475C-EDA2-D24A-A104-7ECAF3296C51}" destId="{F2DDB347-F859-4842-81E6-EF9A4DA6552E}" srcOrd="1" destOrd="0" parTransId="{6C61D10A-ADAC-B442-9EA2-0C2B4B550655}" sibTransId="{4D73B877-03D4-3649-9CDD-462673758170}"/>
    <dgm:cxn modelId="{0815C2CD-5AFE-514C-BE25-11F643E3EBC9}" srcId="{5B74475C-EDA2-D24A-A104-7ECAF3296C51}" destId="{AB5BF6D7-C5A7-5945-B74D-F33F9775B917}" srcOrd="4" destOrd="0" parTransId="{F6FD8EB1-30FC-CD4C-B623-C0FC8BF5F7E9}" sibTransId="{F4DB7F51-F925-A34C-BB9B-B2963DA42019}"/>
    <dgm:cxn modelId="{17073318-AE21-5343-ABAD-FF5132F8864C}" type="presParOf" srcId="{35D5016A-276F-9547-B595-683ACA4B5C95}" destId="{7F0F4FD7-F3FB-1640-A908-075EC43FC97C}" srcOrd="0" destOrd="0" presId="urn:microsoft.com/office/officeart/2005/8/layout/vProcess5"/>
    <dgm:cxn modelId="{9AA2B0EC-460C-A44C-8080-F47B4D5EBF72}" type="presParOf" srcId="{35D5016A-276F-9547-B595-683ACA4B5C95}" destId="{7667D5EC-B82C-3A42-93E2-7BB08E8E8B87}" srcOrd="1" destOrd="0" presId="urn:microsoft.com/office/officeart/2005/8/layout/vProcess5"/>
    <dgm:cxn modelId="{6BE9DC37-66A8-4A45-893E-08BAC54CD86F}" type="presParOf" srcId="{35D5016A-276F-9547-B595-683ACA4B5C95}" destId="{A9FE318F-FC5A-EC42-9647-22D5E421CE09}" srcOrd="2" destOrd="0" presId="urn:microsoft.com/office/officeart/2005/8/layout/vProcess5"/>
    <dgm:cxn modelId="{D42BD83A-6D45-B64E-954C-E129F276194B}" type="presParOf" srcId="{35D5016A-276F-9547-B595-683ACA4B5C95}" destId="{99E1BA6A-9D67-EB4A-AEE8-378742FDCCA1}" srcOrd="3" destOrd="0" presId="urn:microsoft.com/office/officeart/2005/8/layout/vProcess5"/>
    <dgm:cxn modelId="{0130C44A-3E2A-4046-A092-FC677B411D6D}" type="presParOf" srcId="{35D5016A-276F-9547-B595-683ACA4B5C95}" destId="{541C2122-B784-964D-8048-C52587EDD439}" srcOrd="4" destOrd="0" presId="urn:microsoft.com/office/officeart/2005/8/layout/vProcess5"/>
    <dgm:cxn modelId="{6A794AD3-5B24-4B4C-B1A5-24E68E864DED}" type="presParOf" srcId="{35D5016A-276F-9547-B595-683ACA4B5C95}" destId="{4C93F28D-DA33-CD4A-A2A3-F36B44EC5DCD}" srcOrd="5" destOrd="0" presId="urn:microsoft.com/office/officeart/2005/8/layout/vProcess5"/>
    <dgm:cxn modelId="{0E0C5EF6-BCFD-B84F-990D-FB413FAA4BFF}" type="presParOf" srcId="{35D5016A-276F-9547-B595-683ACA4B5C95}" destId="{DC9C256A-8BFA-A24B-B37A-AFB0463F8626}" srcOrd="6" destOrd="0" presId="urn:microsoft.com/office/officeart/2005/8/layout/vProcess5"/>
    <dgm:cxn modelId="{84460631-7DB8-AA42-B247-DE99018C9AA5}" type="presParOf" srcId="{35D5016A-276F-9547-B595-683ACA4B5C95}" destId="{71B7EF54-77E8-A142-B716-486E75F34650}" srcOrd="7" destOrd="0" presId="urn:microsoft.com/office/officeart/2005/8/layout/vProcess5"/>
    <dgm:cxn modelId="{2240D7DE-995C-064B-B1CC-BDD3C6344208}" type="presParOf" srcId="{35D5016A-276F-9547-B595-683ACA4B5C95}" destId="{9C962362-0381-4648-A643-22A569FA460D}" srcOrd="8" destOrd="0" presId="urn:microsoft.com/office/officeart/2005/8/layout/vProcess5"/>
    <dgm:cxn modelId="{0699E370-9977-CC41-899C-D8E9B9DB47B1}" type="presParOf" srcId="{35D5016A-276F-9547-B595-683ACA4B5C95}" destId="{8B9B431C-8E21-B844-ADCA-7FC7E6364C10}" srcOrd="9" destOrd="0" presId="urn:microsoft.com/office/officeart/2005/8/layout/vProcess5"/>
    <dgm:cxn modelId="{ADFFB753-BA73-B849-A3CA-26DECE722209}" type="presParOf" srcId="{35D5016A-276F-9547-B595-683ACA4B5C95}" destId="{8975AD8D-B01C-934F-B7F5-BBC434A52E1F}" srcOrd="10" destOrd="0" presId="urn:microsoft.com/office/officeart/2005/8/layout/vProcess5"/>
    <dgm:cxn modelId="{87D79F78-5AFE-C64D-BEB9-0AF2C7E5F420}" type="presParOf" srcId="{35D5016A-276F-9547-B595-683ACA4B5C95}" destId="{D5D4D594-C9F0-A94C-9888-5D31ADCFC9B1}" srcOrd="11" destOrd="0" presId="urn:microsoft.com/office/officeart/2005/8/layout/vProcess5"/>
    <dgm:cxn modelId="{B0210A5D-11B6-1344-9F2A-E1C898E14091}" type="presParOf" srcId="{35D5016A-276F-9547-B595-683ACA4B5C95}" destId="{F39A6B67-5C7A-704B-BC9C-4C63890C28B8}" srcOrd="12" destOrd="0" presId="urn:microsoft.com/office/officeart/2005/8/layout/vProcess5"/>
    <dgm:cxn modelId="{3DEEE49B-13A1-5545-8F66-B2AE0909860C}" type="presParOf" srcId="{35D5016A-276F-9547-B595-683ACA4B5C95}" destId="{79D38C75-9804-9B43-B926-8AF897D88C71}" srcOrd="13" destOrd="0" presId="urn:microsoft.com/office/officeart/2005/8/layout/vProcess5"/>
    <dgm:cxn modelId="{1D13F14A-01BC-7842-8475-AEC7A67BCBFF}" type="presParOf" srcId="{35D5016A-276F-9547-B595-683ACA4B5C95}" destId="{CED2F6C7-9460-F146-8F98-26670B5E4939}"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7F86A0-5711-0C4F-BE44-35F20034B8FC}" type="datetimeFigureOut">
              <a:rPr lang="en-US" smtClean="0"/>
              <a:t>4/29/2019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A2AE67-2138-8A4D-B3D7-964CE1AB6FC3}" type="slidenum">
              <a:rPr lang="en-US" smtClean="0"/>
              <a:t>‹#›</a:t>
            </a:fld>
            <a:endParaRPr lang="en-US"/>
          </a:p>
        </p:txBody>
      </p:sp>
    </p:spTree>
    <p:extLst>
      <p:ext uri="{BB962C8B-B14F-4D97-AF65-F5344CB8AC3E}">
        <p14:creationId xmlns:p14="http://schemas.microsoft.com/office/powerpoint/2010/main" val="6468648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2</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we see why it’s such an exciting and crucial time for scientists to be engaging with schools. What can we help with? To generalize, teachers tend to be looking for:</a:t>
            </a:r>
          </a:p>
          <a:p>
            <a:r>
              <a:rPr lang="en-US" sz="1200" kern="1200" dirty="0" smtClean="0">
                <a:solidFill>
                  <a:schemeClr val="tx1"/>
                </a:solidFill>
                <a:effectLst/>
                <a:latin typeface="+mn-lt"/>
                <a:ea typeface="+mn-ea"/>
                <a:cs typeface="+mn-cs"/>
              </a:rPr>
              <a:t> Scientist-student dialogue (interaction, not just lecturing)</a:t>
            </a:r>
          </a:p>
          <a:p>
            <a:r>
              <a:rPr lang="en-US" sz="1200" kern="1200" dirty="0" smtClean="0">
                <a:solidFill>
                  <a:schemeClr val="tx1"/>
                </a:solidFill>
                <a:effectLst/>
                <a:latin typeface="+mn-lt"/>
                <a:ea typeface="+mn-ea"/>
                <a:cs typeface="+mn-cs"/>
              </a:rPr>
              <a:t>Scientists provide real-world connections for science content</a:t>
            </a:r>
          </a:p>
          <a:p>
            <a:r>
              <a:rPr lang="en-US" sz="1200" kern="1200" dirty="0" smtClean="0">
                <a:solidFill>
                  <a:schemeClr val="tx1"/>
                </a:solidFill>
                <a:effectLst/>
                <a:latin typeface="+mn-lt"/>
                <a:ea typeface="+mn-ea"/>
                <a:cs typeface="+mn-cs"/>
              </a:rPr>
              <a:t>Role models</a:t>
            </a:r>
          </a:p>
          <a:p>
            <a:r>
              <a:rPr lang="en-US" sz="1200" kern="1200" dirty="0" smtClean="0">
                <a:solidFill>
                  <a:schemeClr val="tx1"/>
                </a:solidFill>
                <a:effectLst/>
                <a:latin typeface="+mn-lt"/>
                <a:ea typeface="+mn-ea"/>
                <a:cs typeface="+mn-cs"/>
              </a:rPr>
              <a:t>College and career insight</a:t>
            </a:r>
          </a:p>
          <a:p>
            <a:r>
              <a:rPr lang="en-US" sz="1200" kern="1200" dirty="0" smtClean="0">
                <a:solidFill>
                  <a:schemeClr val="tx1"/>
                </a:solidFill>
                <a:effectLst/>
                <a:latin typeface="+mn-lt"/>
                <a:ea typeface="+mn-ea"/>
                <a:cs typeface="+mn-cs"/>
              </a:rPr>
              <a:t>Content support</a:t>
            </a:r>
          </a:p>
          <a:p>
            <a:r>
              <a:rPr lang="en-US" sz="1200" kern="1200" dirty="0" smtClean="0">
                <a:solidFill>
                  <a:schemeClr val="tx1"/>
                </a:solidFill>
                <a:effectLst/>
                <a:latin typeface="+mn-lt"/>
                <a:ea typeface="+mn-ea"/>
                <a:cs typeface="+mn-cs"/>
              </a:rPr>
              <a:t>The most obvious way to do that is through the activities you bring in, or through citizen science opportunities</a:t>
            </a:r>
          </a:p>
          <a:p>
            <a:r>
              <a:rPr lang="en-US" sz="1200" kern="1200" dirty="0" smtClean="0">
                <a:solidFill>
                  <a:schemeClr val="tx1"/>
                </a:solidFill>
                <a:effectLst/>
                <a:latin typeface="+mn-lt"/>
                <a:ea typeface="+mn-ea"/>
                <a:cs typeface="+mn-cs"/>
              </a:rPr>
              <a:t>You can also provide Specialist perspective on controversial areas, like climate change</a:t>
            </a:r>
            <a:r>
              <a:rPr lang="en-US" sz="1200" kern="1200" baseline="0" dirty="0" smtClean="0">
                <a:solidFill>
                  <a:schemeClr val="tx1"/>
                </a:solidFill>
                <a:effectLst/>
                <a:latin typeface="+mn-lt"/>
                <a:ea typeface="+mn-ea"/>
                <a:cs typeface="+mn-cs"/>
              </a:rPr>
              <a:t> or  GMOs, </a:t>
            </a:r>
          </a:p>
          <a:p>
            <a:r>
              <a:rPr lang="en-US" sz="1200" kern="1200" dirty="0" smtClean="0">
                <a:solidFill>
                  <a:schemeClr val="tx1"/>
                </a:solidFill>
                <a:effectLst/>
                <a:latin typeface="+mn-lt"/>
                <a:ea typeface="+mn-ea"/>
                <a:cs typeface="+mn-cs"/>
              </a:rPr>
              <a:t>Or support teachers in helping scientists understand what science actually is, and how it’s practiced</a:t>
            </a:r>
          </a:p>
          <a:p>
            <a:r>
              <a:rPr lang="en-US" sz="1200" kern="1200" dirty="0" smtClean="0">
                <a:solidFill>
                  <a:schemeClr val="tx1"/>
                </a:solidFill>
                <a:effectLst/>
                <a:latin typeface="+mn-lt"/>
                <a:ea typeface="+mn-ea"/>
                <a:cs typeface="+mn-cs"/>
              </a:rPr>
              <a:t>Which you’re the expert on</a:t>
            </a:r>
          </a:p>
          <a:p>
            <a:r>
              <a:rPr lang="en-US" sz="1200" kern="1200" dirty="0" smtClean="0">
                <a:solidFill>
                  <a:schemeClr val="tx1"/>
                </a:solidFill>
                <a:effectLst/>
                <a:latin typeface="+mn-lt"/>
                <a:ea typeface="+mn-ea"/>
                <a:cs typeface="+mn-cs"/>
              </a:rPr>
              <a:t>Teachers want visits that support their curriculum</a:t>
            </a:r>
          </a:p>
          <a:p>
            <a:r>
              <a:rPr lang="en-US" sz="1200" kern="1200" dirty="0" smtClean="0">
                <a:solidFill>
                  <a:schemeClr val="tx1"/>
                </a:solidFill>
                <a:effectLst/>
                <a:latin typeface="+mn-lt"/>
                <a:ea typeface="+mn-ea"/>
                <a:cs typeface="+mn-cs"/>
              </a:rPr>
              <a:t>And in many places, lessons that integrate with NGSS</a:t>
            </a:r>
          </a:p>
          <a:p>
            <a:r>
              <a:rPr lang="en-US" sz="1200" kern="1200" dirty="0" smtClean="0">
                <a:solidFill>
                  <a:schemeClr val="tx1"/>
                </a:solidFill>
                <a:effectLst/>
                <a:latin typeface="+mn-lt"/>
                <a:ea typeface="+mn-ea"/>
                <a:cs typeface="+mn-cs"/>
              </a:rPr>
              <a:t>Teachers tend to be spread very thin, and they want to know that they’re taking time out of their busy class schedules for something that won’t detract from their students progress</a:t>
            </a:r>
          </a:p>
          <a:p>
            <a:r>
              <a:rPr lang="en-US" sz="1200" kern="1200" dirty="0" smtClean="0">
                <a:solidFill>
                  <a:schemeClr val="tx1"/>
                </a:solidFill>
                <a:effectLst/>
                <a:latin typeface="+mn-lt"/>
                <a:ea typeface="+mn-ea"/>
                <a:cs typeface="+mn-cs"/>
              </a:rPr>
              <a:t>They want resources for continued learning</a:t>
            </a:r>
          </a:p>
          <a:p>
            <a:r>
              <a:rPr lang="en-US" sz="1200" kern="1200" dirty="0" smtClean="0">
                <a:solidFill>
                  <a:schemeClr val="tx1"/>
                </a:solidFill>
                <a:effectLst/>
                <a:latin typeface="+mn-lt"/>
                <a:ea typeface="+mn-ea"/>
                <a:cs typeface="+mn-cs"/>
              </a:rPr>
              <a:t>Activities, data sets, books, images, videos, resources that they can draw on to extend the lesson</a:t>
            </a:r>
          </a:p>
          <a:p>
            <a:r>
              <a:rPr lang="en-US" sz="1200" kern="1200" dirty="0" smtClean="0">
                <a:solidFill>
                  <a:schemeClr val="tx1"/>
                </a:solidFill>
                <a:effectLst/>
                <a:latin typeface="+mn-lt"/>
                <a:ea typeface="+mn-ea"/>
                <a:cs typeface="+mn-cs"/>
              </a:rPr>
              <a:t>And they want prepared scientist volunteers</a:t>
            </a:r>
          </a:p>
          <a:p>
            <a:r>
              <a:rPr lang="en-US" sz="1200" kern="1200" dirty="0" smtClean="0">
                <a:solidFill>
                  <a:schemeClr val="tx1"/>
                </a:solidFill>
                <a:effectLst/>
                <a:latin typeface="+mn-lt"/>
                <a:ea typeface="+mn-ea"/>
                <a:cs typeface="+mn-cs"/>
              </a:rPr>
              <a:t>By that I mean, it’s an important sign of respect to arrive in a classroom well prepared</a:t>
            </a:r>
          </a:p>
          <a:p>
            <a:r>
              <a:rPr lang="en-US" sz="1200" kern="1200" dirty="0" smtClean="0">
                <a:solidFill>
                  <a:schemeClr val="tx1"/>
                </a:solidFill>
                <a:effectLst/>
                <a:latin typeface="+mn-lt"/>
                <a:ea typeface="+mn-ea"/>
                <a:cs typeface="+mn-cs"/>
              </a:rPr>
              <a:t>What you’re going to present</a:t>
            </a:r>
          </a:p>
          <a:p>
            <a:r>
              <a:rPr lang="en-US" sz="1200" kern="1200" dirty="0" smtClean="0">
                <a:solidFill>
                  <a:schemeClr val="tx1"/>
                </a:solidFill>
                <a:effectLst/>
                <a:latin typeface="+mn-lt"/>
                <a:ea typeface="+mn-ea"/>
                <a:cs typeface="+mn-cs"/>
              </a:rPr>
              <a:t>To some degree, how you’re going to interact with students</a:t>
            </a:r>
          </a:p>
          <a:p>
            <a:r>
              <a:rPr lang="en-US" sz="1200" kern="1200" dirty="0" smtClean="0">
                <a:solidFill>
                  <a:schemeClr val="tx1"/>
                </a:solidFill>
                <a:effectLst/>
                <a:latin typeface="+mn-lt"/>
                <a:ea typeface="+mn-ea"/>
                <a:cs typeface="+mn-cs"/>
              </a:rPr>
              <a:t>It’s useful to train yourself a bit in the basics of classroom management </a:t>
            </a:r>
          </a:p>
          <a:p>
            <a:r>
              <a:rPr lang="en-US" sz="1200" kern="1200" dirty="0" smtClean="0">
                <a:solidFill>
                  <a:schemeClr val="tx1"/>
                </a:solidFill>
                <a:effectLst/>
                <a:latin typeface="+mn-lt"/>
                <a:ea typeface="+mn-ea"/>
                <a:cs typeface="+mn-cs"/>
              </a:rPr>
              <a:t>There are plenty of simple articles and videos online</a:t>
            </a:r>
          </a:p>
          <a:p>
            <a:r>
              <a:rPr lang="en-US" sz="1200" kern="1200" dirty="0" smtClean="0">
                <a:solidFill>
                  <a:schemeClr val="tx1"/>
                </a:solidFill>
                <a:effectLst/>
                <a:latin typeface="+mn-lt"/>
                <a:ea typeface="+mn-ea"/>
                <a:cs typeface="+mn-cs"/>
              </a:rPr>
              <a:t>I’ll share a few key tips at the end of this webinar, too</a:t>
            </a:r>
          </a:p>
          <a:p>
            <a:r>
              <a:rPr lang="en-US" sz="1200" kern="1200" dirty="0" smtClean="0">
                <a:solidFill>
                  <a:schemeClr val="tx1"/>
                </a:solidFill>
                <a:effectLst/>
                <a:latin typeface="+mn-lt"/>
                <a:ea typeface="+mn-ea"/>
                <a:cs typeface="+mn-cs"/>
              </a:rPr>
              <a:t>You’ll also want to think about what you can realistically offer, given your resources and especially how much time you have for outreach </a:t>
            </a:r>
          </a:p>
          <a:p>
            <a:r>
              <a:rPr lang="en-US" sz="1200" kern="1200" dirty="0" smtClean="0">
                <a:solidFill>
                  <a:schemeClr val="tx1"/>
                </a:solidFill>
                <a:effectLst/>
                <a:latin typeface="+mn-lt"/>
                <a:ea typeface="+mn-ea"/>
                <a:cs typeface="+mn-cs"/>
              </a:rPr>
              <a:t>One-off visits in one or more classrooms</a:t>
            </a:r>
          </a:p>
          <a:p>
            <a:r>
              <a:rPr lang="en-US" sz="1200" kern="1200" dirty="0" smtClean="0">
                <a:solidFill>
                  <a:schemeClr val="tx1"/>
                </a:solidFill>
                <a:effectLst/>
                <a:latin typeface="+mn-lt"/>
                <a:ea typeface="+mn-ea"/>
                <a:cs typeface="+mn-cs"/>
              </a:rPr>
              <a:t>Recurring lessons forming a unit</a:t>
            </a:r>
          </a:p>
          <a:p>
            <a:r>
              <a:rPr lang="en-US" sz="1200" kern="1200" dirty="0" smtClean="0">
                <a:solidFill>
                  <a:schemeClr val="tx1"/>
                </a:solidFill>
                <a:effectLst/>
                <a:latin typeface="+mn-lt"/>
                <a:ea typeface="+mn-ea"/>
                <a:cs typeface="+mn-cs"/>
              </a:rPr>
              <a:t>Personalized visits integrated into teacher’s curriculum</a:t>
            </a:r>
          </a:p>
          <a:p>
            <a:r>
              <a:rPr lang="en-US" sz="1200" kern="1200" dirty="0" smtClean="0">
                <a:solidFill>
                  <a:schemeClr val="tx1"/>
                </a:solidFill>
                <a:effectLst/>
                <a:latin typeface="+mn-lt"/>
                <a:ea typeface="+mn-ea"/>
                <a:cs typeface="+mn-cs"/>
              </a:rPr>
              <a:t>One visit template designed to be transferable to a variety of classrooms</a:t>
            </a:r>
          </a:p>
          <a:p>
            <a:r>
              <a:rPr lang="en-US" sz="1200" kern="1200" dirty="0" smtClean="0">
                <a:solidFill>
                  <a:schemeClr val="tx1"/>
                </a:solidFill>
                <a:effectLst/>
                <a:latin typeface="+mn-lt"/>
                <a:ea typeface="+mn-ea"/>
                <a:cs typeface="+mn-cs"/>
              </a:rPr>
              <a:t>It’s not that any one format is better than any other</a:t>
            </a:r>
          </a:p>
          <a:p>
            <a:r>
              <a:rPr lang="en-US" sz="1200" kern="1200" dirty="0" smtClean="0">
                <a:solidFill>
                  <a:schemeClr val="tx1"/>
                </a:solidFill>
                <a:effectLst/>
                <a:latin typeface="+mn-lt"/>
                <a:ea typeface="+mn-ea"/>
                <a:cs typeface="+mn-cs"/>
              </a:rPr>
              <a:t>They all offer different benefits to students</a:t>
            </a:r>
          </a:p>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11</a:t>
            </a:fld>
            <a:endParaRPr lang="en-US"/>
          </a:p>
        </p:txBody>
      </p:sp>
    </p:spTree>
    <p:extLst>
      <p:ext uri="{BB962C8B-B14F-4D97-AF65-F5344CB8AC3E}">
        <p14:creationId xmlns:p14="http://schemas.microsoft.com/office/powerpoint/2010/main" val="379868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12</a:t>
            </a:fld>
            <a:endParaRPr lang="en-US"/>
          </a:p>
        </p:txBody>
      </p:sp>
    </p:spTree>
    <p:extLst>
      <p:ext uri="{BB962C8B-B14F-4D97-AF65-F5344CB8AC3E}">
        <p14:creationId xmlns:p14="http://schemas.microsoft.com/office/powerpoint/2010/main" val="2563027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13</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14</a:t>
            </a:fld>
            <a:endParaRPr lang="en-US"/>
          </a:p>
        </p:txBody>
      </p:sp>
    </p:spTree>
    <p:extLst>
      <p:ext uri="{BB962C8B-B14F-4D97-AF65-F5344CB8AC3E}">
        <p14:creationId xmlns:p14="http://schemas.microsoft.com/office/powerpoint/2010/main" val="229750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Kids love to hear that the scientists are in “Grade 18” </a:t>
            </a:r>
            <a:r>
              <a:rPr lang="mr-IN" dirty="0" smtClean="0"/>
              <a:t>–</a:t>
            </a:r>
            <a:r>
              <a:rPr lang="en-US" dirty="0" smtClean="0"/>
              <a:t> it makes a big impression!</a:t>
            </a:r>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15</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16</a:t>
            </a:fld>
            <a:endParaRPr lang="en-US"/>
          </a:p>
        </p:txBody>
      </p:sp>
    </p:spTree>
    <p:extLst>
      <p:ext uri="{BB962C8B-B14F-4D97-AF65-F5344CB8AC3E}">
        <p14:creationId xmlns:p14="http://schemas.microsoft.com/office/powerpoint/2010/main" val="3084078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17</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you may remember science learning as mostly memorization from textbooks – remembering lots of facts. That way of teaching is still the norm in many classrooms across the country and I’ll be referring to that as the “old’ way of teaching. But California and many other states recently adopted the Next Generation Science Standards or NGSS (I’ll use this acronym many times throughout the presentation). The NGSS approach emphasizing doing hands-on science, analyzing real-world examples. They are moving away from memorizing lots of facts and focus more on what scientists are actually doing, how they’re thinking, and what they’re learning. The new standards are question-driven and focus on figuring out a problem. </a:t>
            </a:r>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18</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19</a:t>
            </a:fld>
            <a:endParaRPr lang="en-US"/>
          </a:p>
        </p:txBody>
      </p:sp>
    </p:spTree>
    <p:extLst>
      <p:ext uri="{BB962C8B-B14F-4D97-AF65-F5344CB8AC3E}">
        <p14:creationId xmlns:p14="http://schemas.microsoft.com/office/powerpoint/2010/main" val="2297508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20</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3</a:t>
            </a:fld>
            <a:endParaRPr lang="en-US"/>
          </a:p>
        </p:txBody>
      </p:sp>
    </p:spTree>
    <p:extLst>
      <p:ext uri="{BB962C8B-B14F-4D97-AF65-F5344CB8AC3E}">
        <p14:creationId xmlns:p14="http://schemas.microsoft.com/office/powerpoint/2010/main" val="2428486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04F90F8-F4B3-4502-A247-0A19A7FC5E4B}" type="slidenum">
              <a:rPr lang="en-US" smtClean="0"/>
              <a:t>21</a:t>
            </a:fld>
            <a:endParaRPr lang="en-US"/>
          </a:p>
        </p:txBody>
      </p:sp>
    </p:spTree>
    <p:extLst>
      <p:ext uri="{BB962C8B-B14F-4D97-AF65-F5344CB8AC3E}">
        <p14:creationId xmlns:p14="http://schemas.microsoft.com/office/powerpoint/2010/main" val="1330522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F90F8-F4B3-4502-A247-0A19A7FC5E4B}" type="slidenum">
              <a:rPr lang="en-US" smtClean="0"/>
              <a:t>22</a:t>
            </a:fld>
            <a:endParaRPr lang="en-US"/>
          </a:p>
        </p:txBody>
      </p:sp>
    </p:spTree>
    <p:extLst>
      <p:ext uri="{BB962C8B-B14F-4D97-AF65-F5344CB8AC3E}">
        <p14:creationId xmlns:p14="http://schemas.microsoft.com/office/powerpoint/2010/main" val="369024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different</a:t>
            </a:r>
            <a:r>
              <a:rPr lang="en-US" baseline="0" dirty="0" smtClean="0"/>
              <a:t> ways to bring your research to a broader audience.</a:t>
            </a:r>
          </a:p>
          <a:p>
            <a:r>
              <a:rPr lang="en-US" baseline="0" dirty="0" smtClean="0"/>
              <a:t>One of the most common – and, I would argue, most valuable – is to visit individual classrooms with a hands-on activity. Classroom visits tend to help you reach a broad range of students and meet a variety of outreach goals; facilitates personal interaction with students; and opens the possibility of creating a ripple effect by inspiring and supporting teachers. But if classroom visits won’t work for your schedule, you might also consider: Afterschool programs, school science events (family science nights or science fairs), or workshops for teachers in your area of specialization</a:t>
            </a:r>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23</a:t>
            </a:fld>
            <a:endParaRPr lang="en-US"/>
          </a:p>
        </p:txBody>
      </p:sp>
    </p:spTree>
    <p:extLst>
      <p:ext uri="{BB962C8B-B14F-4D97-AF65-F5344CB8AC3E}">
        <p14:creationId xmlns:p14="http://schemas.microsoft.com/office/powerpoint/2010/main" val="2706742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help you decide how to allocate your scarce time and resources and maximize your impact, it’s helpful to think about your goals and how they fit into different grade-level contexts</a:t>
            </a:r>
          </a:p>
          <a:p>
            <a:r>
              <a:rPr lang="en-US" sz="1200" kern="1200" dirty="0" smtClean="0">
                <a:solidFill>
                  <a:schemeClr val="tx1"/>
                </a:solidFill>
                <a:effectLst/>
                <a:latin typeface="+mn-lt"/>
                <a:ea typeface="+mn-ea"/>
                <a:cs typeface="+mn-cs"/>
              </a:rPr>
              <a:t>Again, given that there’s no one-size-fits-all when it comes to education, these are broad generalizations </a:t>
            </a:r>
          </a:p>
          <a:p>
            <a:r>
              <a:rPr lang="en-US" sz="1200" kern="1200" dirty="0" smtClean="0">
                <a:solidFill>
                  <a:schemeClr val="tx1"/>
                </a:solidFill>
                <a:effectLst/>
                <a:latin typeface="+mn-lt"/>
                <a:ea typeface="+mn-ea"/>
                <a:cs typeface="+mn-cs"/>
              </a:rPr>
              <a:t>It’s useful to think about what your local landscape looks like, and where the gaps are in your community</a:t>
            </a:r>
          </a:p>
          <a:p>
            <a:r>
              <a:rPr lang="en-US" sz="1200" kern="1200" dirty="0" smtClean="0">
                <a:solidFill>
                  <a:schemeClr val="tx1"/>
                </a:solidFill>
                <a:effectLst/>
                <a:latin typeface="+mn-lt"/>
                <a:ea typeface="+mn-ea"/>
                <a:cs typeface="+mn-cs"/>
              </a:rPr>
              <a:t>But overall this a good place to start</a:t>
            </a:r>
          </a:p>
          <a:p>
            <a:r>
              <a:rPr lang="en-US" sz="1200" kern="1200" dirty="0" smtClean="0">
                <a:solidFill>
                  <a:schemeClr val="tx1"/>
                </a:solidFill>
                <a:effectLst/>
                <a:latin typeface="+mn-lt"/>
                <a:ea typeface="+mn-ea"/>
                <a:cs typeface="+mn-cs"/>
              </a:rPr>
              <a:t>If your goal is to broaden participation in science</a:t>
            </a:r>
          </a:p>
          <a:p>
            <a:r>
              <a:rPr lang="en-US" sz="1200" kern="1200" dirty="0" smtClean="0">
                <a:solidFill>
                  <a:schemeClr val="tx1"/>
                </a:solidFill>
                <a:effectLst/>
                <a:latin typeface="+mn-lt"/>
                <a:ea typeface="+mn-ea"/>
                <a:cs typeface="+mn-cs"/>
              </a:rPr>
              <a:t>You’re probably thinking about science identity formation and the pipeline</a:t>
            </a:r>
          </a:p>
          <a:p>
            <a:r>
              <a:rPr lang="en-US" sz="1200" kern="1200" dirty="0" smtClean="0">
                <a:solidFill>
                  <a:schemeClr val="tx1"/>
                </a:solidFill>
                <a:effectLst/>
                <a:latin typeface="+mn-lt"/>
                <a:ea typeface="+mn-ea"/>
                <a:cs typeface="+mn-cs"/>
              </a:rPr>
              <a:t>We might jump straight to high school where students are considering careers and college…</a:t>
            </a:r>
          </a:p>
          <a:p>
            <a:r>
              <a:rPr lang="en-US" sz="1200" kern="1200" dirty="0" smtClean="0">
                <a:solidFill>
                  <a:schemeClr val="tx1"/>
                </a:solidFill>
                <a:effectLst/>
                <a:latin typeface="+mn-lt"/>
                <a:ea typeface="+mn-ea"/>
                <a:cs typeface="+mn-cs"/>
              </a:rPr>
              <a:t>But if those students arrive at the doorstep thinking science isn’t for them, there’s only so much we can do</a:t>
            </a:r>
          </a:p>
          <a:p>
            <a:r>
              <a:rPr lang="en-US" sz="1200" kern="1200" dirty="0" smtClean="0">
                <a:solidFill>
                  <a:schemeClr val="tx1"/>
                </a:solidFill>
                <a:effectLst/>
                <a:latin typeface="+mn-lt"/>
                <a:ea typeface="+mn-ea"/>
                <a:cs typeface="+mn-cs"/>
              </a:rPr>
              <a:t>Research shows that science identities are really formed around age 11 or 12, which leads a lot of scientists to target middle school in their outreach</a:t>
            </a:r>
          </a:p>
          <a:p>
            <a:r>
              <a:rPr lang="en-US" sz="1200" kern="1200" dirty="0" smtClean="0">
                <a:solidFill>
                  <a:schemeClr val="tx1"/>
                </a:solidFill>
                <a:effectLst/>
                <a:latin typeface="+mn-lt"/>
                <a:ea typeface="+mn-ea"/>
                <a:cs typeface="+mn-cs"/>
              </a:rPr>
              <a:t>…an excellent idea</a:t>
            </a:r>
          </a:p>
          <a:p>
            <a:r>
              <a:rPr lang="en-US" sz="1200" kern="1200" dirty="0" smtClean="0">
                <a:solidFill>
                  <a:schemeClr val="tx1"/>
                </a:solidFill>
                <a:effectLst/>
                <a:latin typeface="+mn-lt"/>
                <a:ea typeface="+mn-ea"/>
                <a:cs typeface="+mn-cs"/>
              </a:rPr>
              <a:t>although by the time they arrive in middle school they’ve already begun to form ideas about what “science” is, which will influence whether they end up identifying as “science people”</a:t>
            </a:r>
          </a:p>
          <a:p>
            <a:r>
              <a:rPr lang="en-US" sz="1200" kern="1200" dirty="0" smtClean="0">
                <a:solidFill>
                  <a:schemeClr val="tx1"/>
                </a:solidFill>
                <a:effectLst/>
                <a:latin typeface="+mn-lt"/>
                <a:ea typeface="+mn-ea"/>
                <a:cs typeface="+mn-cs"/>
              </a:rPr>
              <a:t>…making exposure during elementary school crucial</a:t>
            </a:r>
          </a:p>
          <a:p>
            <a:r>
              <a:rPr lang="en-US" sz="1200" kern="1200" dirty="0" smtClean="0">
                <a:solidFill>
                  <a:schemeClr val="tx1"/>
                </a:solidFill>
                <a:effectLst/>
                <a:latin typeface="+mn-lt"/>
                <a:ea typeface="+mn-ea"/>
                <a:cs typeface="+mn-cs"/>
              </a:rPr>
              <a:t>There are important benefits to working with students of all ages</a:t>
            </a:r>
          </a:p>
          <a:p>
            <a:r>
              <a:rPr lang="en-US" sz="1200" kern="1200" dirty="0" smtClean="0">
                <a:solidFill>
                  <a:schemeClr val="tx1"/>
                </a:solidFill>
                <a:effectLst/>
                <a:latin typeface="+mn-lt"/>
                <a:ea typeface="+mn-ea"/>
                <a:cs typeface="+mn-cs"/>
              </a:rPr>
              <a:t>The key thing is to think about where you’re the most comfortable</a:t>
            </a:r>
          </a:p>
          <a:p>
            <a:r>
              <a:rPr lang="en-US" sz="1200" kern="1200" dirty="0" smtClean="0">
                <a:solidFill>
                  <a:schemeClr val="tx1"/>
                </a:solidFill>
                <a:effectLst/>
                <a:latin typeface="+mn-lt"/>
                <a:ea typeface="+mn-ea"/>
                <a:cs typeface="+mn-cs"/>
              </a:rPr>
              <a:t>If your goal is to convey specific information or raise awareness</a:t>
            </a:r>
          </a:p>
          <a:p>
            <a:r>
              <a:rPr lang="en-US" sz="1200" kern="1200" dirty="0" smtClean="0">
                <a:solidFill>
                  <a:schemeClr val="tx1"/>
                </a:solidFill>
                <a:effectLst/>
                <a:latin typeface="+mn-lt"/>
                <a:ea typeface="+mn-ea"/>
                <a:cs typeface="+mn-cs"/>
              </a:rPr>
              <a:t>Keep in mind that at the youngest ages you’ll be explaining the foundations of your discipline – what is ice? how does it form? Why do we care?</a:t>
            </a:r>
          </a:p>
          <a:p>
            <a:r>
              <a:rPr lang="en-US" sz="1200" kern="1200" dirty="0" smtClean="0">
                <a:solidFill>
                  <a:schemeClr val="tx1"/>
                </a:solidFill>
                <a:effectLst/>
                <a:latin typeface="+mn-lt"/>
                <a:ea typeface="+mn-ea"/>
                <a:cs typeface="+mn-cs"/>
              </a:rPr>
              <a:t>At older ages, higher-level concepts like how you use remote sensing to monitor changing ice sheets, or how your ice core data reveals the history of carbon dioxide on Earth dating back 800,000 years</a:t>
            </a:r>
          </a:p>
          <a:p>
            <a:r>
              <a:rPr lang="en-US" sz="1200" kern="1200" dirty="0" smtClean="0">
                <a:solidFill>
                  <a:schemeClr val="tx1"/>
                </a:solidFill>
                <a:effectLst/>
                <a:latin typeface="+mn-lt"/>
                <a:ea typeface="+mn-ea"/>
                <a:cs typeface="+mn-cs"/>
              </a:rPr>
              <a:t>If you’re more flexible about what information you share, but your goal is still to share your particular interests, </a:t>
            </a:r>
          </a:p>
          <a:p>
            <a:r>
              <a:rPr lang="en-US" sz="1200" kern="1200" dirty="0" smtClean="0">
                <a:solidFill>
                  <a:schemeClr val="tx1"/>
                </a:solidFill>
                <a:effectLst/>
                <a:latin typeface="+mn-lt"/>
                <a:ea typeface="+mn-ea"/>
                <a:cs typeface="+mn-cs"/>
              </a:rPr>
              <a:t>Keep in mind that teachers have more flexibility in designing their own curricula in the earlier grades, when testing is more limited</a:t>
            </a:r>
          </a:p>
          <a:p>
            <a:r>
              <a:rPr lang="en-US" sz="1200" kern="1200" dirty="0" smtClean="0">
                <a:solidFill>
                  <a:schemeClr val="tx1"/>
                </a:solidFill>
                <a:effectLst/>
                <a:latin typeface="+mn-lt"/>
                <a:ea typeface="+mn-ea"/>
                <a:cs typeface="+mn-cs"/>
              </a:rPr>
              <a:t>At older grades, and especially by high school, it will probably be more important to develop a lesson that really supports the existing curriculum so you’re not taking away from students’ preparation for exams</a:t>
            </a:r>
          </a:p>
          <a:p>
            <a:r>
              <a:rPr lang="en-US" sz="1200" kern="1200" dirty="0" smtClean="0">
                <a:solidFill>
                  <a:schemeClr val="tx1"/>
                </a:solidFill>
                <a:effectLst/>
                <a:latin typeface="+mn-lt"/>
                <a:ea typeface="+mn-ea"/>
                <a:cs typeface="+mn-cs"/>
              </a:rPr>
              <a:t>Especially depending on the time of year</a:t>
            </a:r>
          </a:p>
          <a:p>
            <a:r>
              <a:rPr lang="en-US" sz="1200" kern="1200" dirty="0" smtClean="0">
                <a:solidFill>
                  <a:schemeClr val="tx1"/>
                </a:solidFill>
                <a:effectLst/>
                <a:latin typeface="+mn-lt"/>
                <a:ea typeface="+mn-ea"/>
                <a:cs typeface="+mn-cs"/>
              </a:rPr>
              <a:t>If your goal is to support teachers (help achieve that ripple effect)</a:t>
            </a:r>
          </a:p>
          <a:p>
            <a:r>
              <a:rPr lang="en-US" sz="1200" kern="1200" dirty="0" smtClean="0">
                <a:solidFill>
                  <a:schemeClr val="tx1"/>
                </a:solidFill>
                <a:effectLst/>
                <a:latin typeface="+mn-lt"/>
                <a:ea typeface="+mn-ea"/>
                <a:cs typeface="+mn-cs"/>
              </a:rPr>
              <a:t>You’ll find more science specialists at upper grades</a:t>
            </a:r>
          </a:p>
          <a:p>
            <a:r>
              <a:rPr lang="en-US" sz="1200" kern="1200" dirty="0" smtClean="0">
                <a:solidFill>
                  <a:schemeClr val="tx1"/>
                </a:solidFill>
                <a:effectLst/>
                <a:latin typeface="+mn-lt"/>
                <a:ea typeface="+mn-ea"/>
                <a:cs typeface="+mn-cs"/>
              </a:rPr>
              <a:t>Whereas elementary school teachers who are generalists might be less comfortable teaching certain topics</a:t>
            </a:r>
          </a:p>
          <a:p>
            <a:r>
              <a:rPr lang="en-US" sz="1200" kern="1200" dirty="0" smtClean="0">
                <a:solidFill>
                  <a:schemeClr val="tx1"/>
                </a:solidFill>
                <a:effectLst/>
                <a:latin typeface="+mn-lt"/>
                <a:ea typeface="+mn-ea"/>
                <a:cs typeface="+mn-cs"/>
              </a:rPr>
              <a:t>But also, keep in mind that middle and high school teachers tend to teach multiple periods the same content each day</a:t>
            </a:r>
          </a:p>
          <a:p>
            <a:r>
              <a:rPr lang="en-US" sz="1200" kern="1200" dirty="0" smtClean="0">
                <a:solidFill>
                  <a:schemeClr val="tx1"/>
                </a:solidFill>
                <a:effectLst/>
                <a:latin typeface="+mn-lt"/>
                <a:ea typeface="+mn-ea"/>
                <a:cs typeface="+mn-cs"/>
              </a:rPr>
              <a:t>Which means that the best way to support them might be to stick around all day and provide the same opportunity for all of their students</a:t>
            </a:r>
          </a:p>
          <a:p>
            <a:r>
              <a:rPr lang="en-US" sz="1200" kern="1200" dirty="0" smtClean="0">
                <a:solidFill>
                  <a:schemeClr val="tx1"/>
                </a:solidFill>
                <a:effectLst/>
                <a:latin typeface="+mn-lt"/>
                <a:ea typeface="+mn-ea"/>
                <a:cs typeface="+mn-cs"/>
              </a:rPr>
              <a:t>Really a question of what YOU are comfortable with</a:t>
            </a:r>
          </a:p>
          <a:p>
            <a:r>
              <a:rPr lang="en-US" sz="1200" kern="1200" dirty="0" smtClean="0">
                <a:solidFill>
                  <a:schemeClr val="tx1"/>
                </a:solidFill>
                <a:effectLst/>
                <a:latin typeface="+mn-lt"/>
                <a:ea typeface="+mn-ea"/>
                <a:cs typeface="+mn-cs"/>
              </a:rPr>
              <a:t>Whomever you choose to target, you can and will have impact</a:t>
            </a:r>
          </a:p>
          <a:p>
            <a:endParaRPr lang="en-US" baseline="0" dirty="0" smtClean="0"/>
          </a:p>
        </p:txBody>
      </p:sp>
      <p:sp>
        <p:nvSpPr>
          <p:cNvPr id="4" name="Slide Number Placeholder 3"/>
          <p:cNvSpPr>
            <a:spLocks noGrp="1"/>
          </p:cNvSpPr>
          <p:nvPr>
            <p:ph type="sldNum" sz="quarter" idx="10"/>
          </p:nvPr>
        </p:nvSpPr>
        <p:spPr/>
        <p:txBody>
          <a:bodyPr/>
          <a:lstStyle/>
          <a:p>
            <a:fld id="{42BACB12-2BFE-449D-8878-C47614A2BF12}" type="slidenum">
              <a:rPr lang="en-US" smtClean="0"/>
              <a:t>24</a:t>
            </a:fld>
            <a:endParaRPr lang="en-US"/>
          </a:p>
        </p:txBody>
      </p:sp>
    </p:spTree>
    <p:extLst>
      <p:ext uri="{BB962C8B-B14F-4D97-AF65-F5344CB8AC3E}">
        <p14:creationId xmlns:p14="http://schemas.microsoft.com/office/powerpoint/2010/main" val="1638390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25</a:t>
            </a:fld>
            <a:endParaRPr lang="en-US"/>
          </a:p>
        </p:txBody>
      </p:sp>
    </p:spTree>
    <p:extLst>
      <p:ext uri="{BB962C8B-B14F-4D97-AF65-F5344CB8AC3E}">
        <p14:creationId xmlns:p14="http://schemas.microsoft.com/office/powerpoint/2010/main" val="229750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26</a:t>
            </a:fld>
            <a:endParaRPr lang="en-US"/>
          </a:p>
        </p:txBody>
      </p:sp>
    </p:spTree>
    <p:extLst>
      <p:ext uri="{BB962C8B-B14F-4D97-AF65-F5344CB8AC3E}">
        <p14:creationId xmlns:p14="http://schemas.microsoft.com/office/powerpoint/2010/main" val="332748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27</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4</a:t>
            </a:fld>
            <a:endParaRPr lang="en-US"/>
          </a:p>
        </p:txBody>
      </p:sp>
    </p:spTree>
    <p:extLst>
      <p:ext uri="{BB962C8B-B14F-4D97-AF65-F5344CB8AC3E}">
        <p14:creationId xmlns:p14="http://schemas.microsoft.com/office/powerpoint/2010/main" val="181950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5</a:t>
            </a:fld>
            <a:endParaRPr lang="en-US"/>
          </a:p>
        </p:txBody>
      </p:sp>
    </p:spTree>
    <p:extLst>
      <p:ext uri="{BB962C8B-B14F-4D97-AF65-F5344CB8AC3E}">
        <p14:creationId xmlns:p14="http://schemas.microsoft.com/office/powerpoint/2010/main" val="151108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6</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section: 5 minutes</a:t>
            </a:r>
            <a:endParaRPr lang="en-US" dirty="0"/>
          </a:p>
        </p:txBody>
      </p:sp>
      <p:sp>
        <p:nvSpPr>
          <p:cNvPr id="4" name="Slide Number Placeholder 3"/>
          <p:cNvSpPr>
            <a:spLocks noGrp="1"/>
          </p:cNvSpPr>
          <p:nvPr>
            <p:ph type="sldNum" sz="quarter" idx="10"/>
          </p:nvPr>
        </p:nvSpPr>
        <p:spPr/>
        <p:txBody>
          <a:bodyPr/>
          <a:lstStyle/>
          <a:p>
            <a:fld id="{8CA2AE67-2138-8A4D-B3D7-964CE1AB6FC3}" type="slidenum">
              <a:rPr lang="en-US" smtClean="0"/>
              <a:t>7</a:t>
            </a:fld>
            <a:endParaRPr lang="en-US"/>
          </a:p>
        </p:txBody>
      </p:sp>
    </p:spTree>
    <p:extLst>
      <p:ext uri="{BB962C8B-B14F-4D97-AF65-F5344CB8AC3E}">
        <p14:creationId xmlns:p14="http://schemas.microsoft.com/office/powerpoint/2010/main" val="319295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it the unique value that scientists and engineers bring to the table? Beyond deep content knowledge, it is the understanding of the systematic process for trying to figure things out. Experiences,</a:t>
            </a:r>
            <a:r>
              <a:rPr lang="en-US" baseline="0" dirty="0" smtClean="0"/>
              <a:t> providing opportunities for learners to experience the power of wonder, investigation, discovery</a:t>
            </a:r>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8</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the standards in your state, curriculum and resources in your target schools (district, community)    Those</a:t>
            </a:r>
            <a:r>
              <a:rPr lang="en-US" baseline="0" dirty="0" smtClean="0"/>
              <a:t> who say “I’m a people person” don’t feel science is a career </a:t>
            </a:r>
            <a:r>
              <a:rPr lang="mr-IN" baseline="0" dirty="0" smtClean="0"/>
              <a:t>–</a:t>
            </a:r>
            <a:r>
              <a:rPr lang="en-US" baseline="0" dirty="0" smtClean="0"/>
              <a:t> stereotypes need to be dispelled.</a:t>
            </a:r>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9</a:t>
            </a:fld>
            <a:endParaRPr lang="en-US"/>
          </a:p>
        </p:txBody>
      </p:sp>
    </p:spTree>
    <p:extLst>
      <p:ext uri="{BB962C8B-B14F-4D97-AF65-F5344CB8AC3E}">
        <p14:creationId xmlns:p14="http://schemas.microsoft.com/office/powerpoint/2010/main" val="371616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you meet needs</a:t>
            </a:r>
            <a:r>
              <a:rPr lang="en-US" baseline="0" dirty="0" smtClean="0"/>
              <a:t> and fill gaps?  Be purposeful about building mutually beneficial, mutual learning partnerships. What do you get out of it, and what do you bring to the table? Humbleness goes a long way. You have some, but not all, of the answers!</a:t>
            </a:r>
            <a:endParaRPr lang="en-US" dirty="0"/>
          </a:p>
        </p:txBody>
      </p:sp>
      <p:sp>
        <p:nvSpPr>
          <p:cNvPr id="4" name="Slide Number Placeholder 3"/>
          <p:cNvSpPr>
            <a:spLocks noGrp="1"/>
          </p:cNvSpPr>
          <p:nvPr>
            <p:ph type="sldNum" sz="quarter" idx="10"/>
          </p:nvPr>
        </p:nvSpPr>
        <p:spPr/>
        <p:txBody>
          <a:bodyPr/>
          <a:lstStyle/>
          <a:p>
            <a:fld id="{42BACB12-2BFE-449D-8878-C47614A2BF12}" type="slidenum">
              <a:rPr lang="en-US" smtClean="0"/>
              <a:t>10</a:t>
            </a:fld>
            <a:endParaRPr lang="en-US"/>
          </a:p>
        </p:txBody>
      </p:sp>
    </p:spTree>
    <p:extLst>
      <p:ext uri="{BB962C8B-B14F-4D97-AF65-F5344CB8AC3E}">
        <p14:creationId xmlns:p14="http://schemas.microsoft.com/office/powerpoint/2010/main" val="3716165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3CCA90-87C9-B34F-AF23-F3A2098C43F4}"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4338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CCA90-87C9-B34F-AF23-F3A2098C43F4}"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158231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CCA90-87C9-B34F-AF23-F3A2098C43F4}"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3967157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CCA90-87C9-B34F-AF23-F3A2098C43F4}"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1435103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3CCA90-87C9-B34F-AF23-F3A2098C43F4}"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381839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3CCA90-87C9-B34F-AF23-F3A2098C43F4}"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263720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3CCA90-87C9-B34F-AF23-F3A2098C43F4}" type="datetimeFigureOut">
              <a:rPr lang="en-US" smtClean="0"/>
              <a:t>4/29/2019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84623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3CCA90-87C9-B34F-AF23-F3A2098C43F4}" type="datetimeFigureOut">
              <a:rPr lang="en-US" smtClean="0"/>
              <a:t>4/29/2019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399016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CCA90-87C9-B34F-AF23-F3A2098C43F4}" type="datetimeFigureOut">
              <a:rPr lang="en-US" smtClean="0"/>
              <a:t>4/29/2019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365900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CCA90-87C9-B34F-AF23-F3A2098C43F4}"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3495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CCA90-87C9-B34F-AF23-F3A2098C43F4}"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2CA35-807B-C44B-9FE6-177EC84E795A}" type="slidenum">
              <a:rPr lang="en-US" smtClean="0"/>
              <a:t>‹#›</a:t>
            </a:fld>
            <a:endParaRPr lang="en-US"/>
          </a:p>
        </p:txBody>
      </p:sp>
    </p:spTree>
    <p:extLst>
      <p:ext uri="{BB962C8B-B14F-4D97-AF65-F5344CB8AC3E}">
        <p14:creationId xmlns:p14="http://schemas.microsoft.com/office/powerpoint/2010/main" val="3058177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CCA90-87C9-B34F-AF23-F3A2098C43F4}" type="datetimeFigureOut">
              <a:rPr lang="en-US" smtClean="0"/>
              <a:t>4/29/2019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2CA35-807B-C44B-9FE6-177EC84E795A}" type="slidenum">
              <a:rPr lang="en-US" smtClean="0"/>
              <a:t>‹#›</a:t>
            </a:fld>
            <a:endParaRPr lang="en-US"/>
          </a:p>
        </p:txBody>
      </p:sp>
    </p:spTree>
    <p:extLst>
      <p:ext uri="{BB962C8B-B14F-4D97-AF65-F5344CB8AC3E}">
        <p14:creationId xmlns:p14="http://schemas.microsoft.com/office/powerpoint/2010/main" val="2998821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crscienc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SIS team, mural.jpg"/>
          <p:cNvPicPr>
            <a:picLocks noChangeAspect="1"/>
          </p:cNvPicPr>
          <p:nvPr/>
        </p:nvPicPr>
        <p:blipFill>
          <a:blip r:embed="rId2">
            <a:alphaModFix amt="55000"/>
            <a:extLst>
              <a:ext uri="{28A0092B-C50C-407E-A947-70E740481C1C}">
                <a14:useLocalDpi xmlns:a14="http://schemas.microsoft.com/office/drawing/2010/main" val="0"/>
              </a:ext>
            </a:extLst>
          </a:blip>
          <a:stretch>
            <a:fillRect/>
          </a:stretch>
        </p:blipFill>
        <p:spPr>
          <a:xfrm>
            <a:off x="63500" y="0"/>
            <a:ext cx="8995212" cy="6858000"/>
          </a:xfrm>
          <a:prstGeom prst="rect">
            <a:avLst/>
          </a:prstGeom>
        </p:spPr>
      </p:pic>
      <p:sp>
        <p:nvSpPr>
          <p:cNvPr id="5" name="TextBox 4"/>
          <p:cNvSpPr txBox="1"/>
          <p:nvPr/>
        </p:nvSpPr>
        <p:spPr>
          <a:xfrm>
            <a:off x="1058222" y="423363"/>
            <a:ext cx="7484515" cy="1077218"/>
          </a:xfrm>
          <a:prstGeom prst="rect">
            <a:avLst/>
          </a:prstGeom>
          <a:solidFill>
            <a:schemeClr val="bg1"/>
          </a:solidFill>
        </p:spPr>
        <p:txBody>
          <a:bodyPr wrap="square" rtlCol="0">
            <a:spAutoFit/>
          </a:bodyPr>
          <a:lstStyle/>
          <a:p>
            <a:pPr algn="ctr"/>
            <a:r>
              <a:rPr lang="en-US" sz="3200" b="1" dirty="0" smtClean="0">
                <a:latin typeface="Arial"/>
                <a:cs typeface="Arial"/>
              </a:rPr>
              <a:t>Empowering Scientists &amp; Engineers to Engage in K-12 Outreach</a:t>
            </a:r>
            <a:endParaRPr lang="en-US" sz="3200" b="1" dirty="0">
              <a:latin typeface="Arial"/>
              <a:cs typeface="Arial"/>
            </a:endParaRPr>
          </a:p>
        </p:txBody>
      </p:sp>
      <p:sp>
        <p:nvSpPr>
          <p:cNvPr id="6" name="TextBox 5"/>
          <p:cNvSpPr txBox="1"/>
          <p:nvPr/>
        </p:nvSpPr>
        <p:spPr>
          <a:xfrm>
            <a:off x="4713898" y="5481868"/>
            <a:ext cx="4344814" cy="1015663"/>
          </a:xfrm>
          <a:prstGeom prst="rect">
            <a:avLst/>
          </a:prstGeom>
          <a:noFill/>
        </p:spPr>
        <p:txBody>
          <a:bodyPr wrap="square" rtlCol="0">
            <a:spAutoFit/>
          </a:bodyPr>
          <a:lstStyle/>
          <a:p>
            <a:r>
              <a:rPr lang="en-US" sz="2000" dirty="0" smtClean="0">
                <a:latin typeface="Arial"/>
                <a:cs typeface="Arial"/>
              </a:rPr>
              <a:t>Teresa Barnett, Executive Director</a:t>
            </a:r>
          </a:p>
          <a:p>
            <a:r>
              <a:rPr lang="en-US" sz="2000" dirty="0" smtClean="0">
                <a:latin typeface="Arial"/>
                <a:cs typeface="Arial"/>
              </a:rPr>
              <a:t>April 29, 2019</a:t>
            </a:r>
          </a:p>
          <a:p>
            <a:r>
              <a:rPr lang="en-US" sz="2000" b="1" dirty="0" err="1" smtClean="0">
                <a:latin typeface="Arial"/>
                <a:cs typeface="Arial"/>
              </a:rPr>
              <a:t>www.crscience.org</a:t>
            </a:r>
            <a:endParaRPr lang="en-US" sz="2000" b="1" dirty="0">
              <a:latin typeface="Arial"/>
              <a:cs typeface="Arial"/>
            </a:endParaRPr>
          </a:p>
        </p:txBody>
      </p:sp>
      <p:pic>
        <p:nvPicPr>
          <p:cNvPr id="7" name="Picture 2" descr="C:\Users\Sandra\Desktop\Box Sync\CRS Shared Folder\CRS &amp; BASIS Logo files\TransparentCRS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284" y="5389347"/>
            <a:ext cx="4179767" cy="10057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7746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222722"/>
            <a:ext cx="7368607" cy="1106103"/>
          </a:xfrm>
          <a:solidFill>
            <a:srgbClr val="FFFC17">
              <a:alpha val="50000"/>
            </a:srgbClr>
          </a:solidFill>
        </p:spPr>
        <p:txBody>
          <a:bodyPr>
            <a:noAutofit/>
          </a:bodyPr>
          <a:lstStyle/>
          <a:p>
            <a:pPr marL="0" indent="0">
              <a:spcAft>
                <a:spcPts val="1200"/>
              </a:spcAft>
              <a:buNone/>
            </a:pPr>
            <a:r>
              <a:rPr lang="en-US" b="1" dirty="0" smtClean="0"/>
              <a:t>Best practices for connecting with teachers &amp; schools</a:t>
            </a:r>
          </a:p>
          <a:p>
            <a:pPr marL="0" indent="0">
              <a:spcAft>
                <a:spcPts val="1200"/>
              </a:spcAft>
              <a:buNone/>
            </a:pPr>
            <a:endParaRPr lang="en-US" sz="2300" b="1" dirty="0" smtClean="0"/>
          </a:p>
          <a:p>
            <a:pPr marL="0" indent="0">
              <a:spcAft>
                <a:spcPts val="1200"/>
              </a:spcAft>
              <a:buNone/>
            </a:pPr>
            <a:endParaRPr lang="en-US" sz="2400" dirty="0" smtClean="0">
              <a:latin typeface="+mj-lt"/>
              <a:cs typeface="Helvetica" panose="020B0604020202020204" pitchFamily="34" charset="0"/>
            </a:endParaRPr>
          </a:p>
        </p:txBody>
      </p:sp>
      <p:sp>
        <p:nvSpPr>
          <p:cNvPr id="10" name="Title 1"/>
          <p:cNvSpPr txBox="1">
            <a:spLocks/>
          </p:cNvSpPr>
          <p:nvPr/>
        </p:nvSpPr>
        <p:spPr>
          <a:xfrm>
            <a:off x="1104900" y="15240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BEST summer 2018,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471" y="1328825"/>
            <a:ext cx="6177829" cy="4268348"/>
          </a:xfrm>
          <a:prstGeom prst="rect">
            <a:avLst/>
          </a:prstGeom>
        </p:spPr>
      </p:pic>
      <p:sp>
        <p:nvSpPr>
          <p:cNvPr id="8" name="TextBox 7"/>
          <p:cNvSpPr txBox="1"/>
          <p:nvPr/>
        </p:nvSpPr>
        <p:spPr>
          <a:xfrm>
            <a:off x="914400" y="5709019"/>
            <a:ext cx="7229278" cy="1107996"/>
          </a:xfrm>
          <a:prstGeom prst="rect">
            <a:avLst/>
          </a:prstGeom>
          <a:noFill/>
        </p:spPr>
        <p:txBody>
          <a:bodyPr wrap="square" rtlCol="0">
            <a:spAutoFit/>
          </a:bodyPr>
          <a:lstStyle/>
          <a:p>
            <a:pPr marL="342900" indent="-342900">
              <a:buFont typeface="Arial"/>
              <a:buChar char="•"/>
            </a:pPr>
            <a:r>
              <a:rPr lang="en-US" sz="2400" b="1" dirty="0" smtClean="0"/>
              <a:t>Understanding their needs, and available resources</a:t>
            </a:r>
          </a:p>
          <a:p>
            <a:pPr marL="342900" indent="-342900">
              <a:buFont typeface="Arial"/>
              <a:buChar char="•"/>
            </a:pPr>
            <a:r>
              <a:rPr lang="en-US" sz="2400" b="1" dirty="0" smtClean="0"/>
              <a:t>Listening! </a:t>
            </a:r>
          </a:p>
          <a:p>
            <a:endParaRPr lang="en-US" dirty="0"/>
          </a:p>
        </p:txBody>
      </p:sp>
    </p:spTree>
    <p:extLst>
      <p:ext uri="{BB962C8B-B14F-4D97-AF65-F5344CB8AC3E}">
        <p14:creationId xmlns:p14="http://schemas.microsoft.com/office/powerpoint/2010/main" val="105520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Autofit/>
          </a:bodyPr>
          <a:lstStyle/>
          <a:p>
            <a:pPr algn="l"/>
            <a:r>
              <a:rPr lang="en-US" sz="4000" b="1" dirty="0" smtClean="0">
                <a:solidFill>
                  <a:schemeClr val="tx2"/>
                </a:solidFill>
              </a:rPr>
              <a:t>Building Bridges with Teachers</a:t>
            </a:r>
            <a:endParaRPr lang="en-US" sz="4000" b="1" dirty="0">
              <a:solidFill>
                <a:schemeClr val="tx2"/>
              </a:solidFill>
            </a:endParaRPr>
          </a:p>
        </p:txBody>
      </p:sp>
      <p:pic>
        <p:nvPicPr>
          <p:cNvPr id="13"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a:spLocks noGrp="1"/>
          </p:cNvSpPr>
          <p:nvPr>
            <p:ph idx="1"/>
          </p:nvPr>
        </p:nvSpPr>
        <p:spPr>
          <a:xfrm>
            <a:off x="515471" y="1905000"/>
            <a:ext cx="4464424" cy="5715000"/>
          </a:xfrm>
          <a:noFill/>
        </p:spPr>
        <p:txBody>
          <a:bodyPr>
            <a:noAutofit/>
          </a:bodyPr>
          <a:lstStyle/>
          <a:p>
            <a:pPr lvl="1">
              <a:spcAft>
                <a:spcPts val="600"/>
              </a:spcAft>
            </a:pPr>
            <a:r>
              <a:rPr lang="en-US" sz="2800" dirty="0" smtClean="0">
                <a:latin typeface="+mj-lt"/>
              </a:rPr>
              <a:t>Scientist-student dialogue, encouraging, nurturing curiosity</a:t>
            </a:r>
          </a:p>
          <a:p>
            <a:pPr lvl="1">
              <a:spcAft>
                <a:spcPts val="600"/>
              </a:spcAft>
            </a:pPr>
            <a:r>
              <a:rPr lang="en-US" sz="2800" dirty="0" smtClean="0">
                <a:latin typeface="+mj-lt"/>
              </a:rPr>
              <a:t>Authentic inquiry, exploration, discovery</a:t>
            </a:r>
          </a:p>
          <a:p>
            <a:pPr lvl="1">
              <a:spcAft>
                <a:spcPts val="600"/>
              </a:spcAft>
            </a:pPr>
            <a:r>
              <a:rPr lang="en-US" sz="2800" dirty="0" smtClean="0">
                <a:latin typeface="+mj-lt"/>
              </a:rPr>
              <a:t>Content support</a:t>
            </a:r>
          </a:p>
          <a:p>
            <a:pPr lvl="1">
              <a:spcAft>
                <a:spcPts val="600"/>
              </a:spcAft>
            </a:pPr>
            <a:r>
              <a:rPr lang="en-US" sz="2800" dirty="0" smtClean="0">
                <a:latin typeface="+mj-lt"/>
              </a:rPr>
              <a:t>Resources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905000"/>
            <a:ext cx="3314700"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2"/>
          <p:cNvSpPr>
            <a:spLocks noGrp="1"/>
          </p:cNvSpPr>
          <p:nvPr>
            <p:ph idx="1"/>
          </p:nvPr>
        </p:nvSpPr>
        <p:spPr>
          <a:xfrm>
            <a:off x="301438" y="1219200"/>
            <a:ext cx="9684124" cy="914400"/>
          </a:xfrm>
          <a:noFill/>
        </p:spPr>
        <p:txBody>
          <a:bodyPr>
            <a:noAutofit/>
          </a:bodyPr>
          <a:lstStyle/>
          <a:p>
            <a:pPr marL="0" indent="0">
              <a:spcAft>
                <a:spcPts val="1200"/>
              </a:spcAft>
              <a:buNone/>
            </a:pPr>
            <a:r>
              <a:rPr lang="en-US" b="1" dirty="0" smtClean="0">
                <a:latin typeface="+mj-lt"/>
              </a:rPr>
              <a:t>What are teachers generally looking for?</a:t>
            </a:r>
          </a:p>
        </p:txBody>
      </p:sp>
    </p:spTree>
    <p:extLst>
      <p:ext uri="{BB962C8B-B14F-4D97-AF65-F5344CB8AC3E}">
        <p14:creationId xmlns:p14="http://schemas.microsoft.com/office/powerpoint/2010/main" val="80518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143000"/>
          </a:xfrm>
        </p:spPr>
        <p:txBody>
          <a:bodyPr>
            <a:noAutofit/>
          </a:bodyPr>
          <a:lstStyle/>
          <a:p>
            <a:pPr algn="l"/>
            <a:r>
              <a:rPr lang="en-US" sz="3200" b="1" dirty="0" smtClean="0">
                <a:solidFill>
                  <a:schemeClr val="tx2"/>
                </a:solidFill>
              </a:rPr>
              <a:t>Build Partnerships: What Role will You Play in a Larger Ongoing Network of Support?</a:t>
            </a:r>
            <a:endParaRPr lang="en-US" sz="3200" b="1" dirty="0">
              <a:solidFill>
                <a:schemeClr val="tx2"/>
              </a:solidFill>
            </a:endParaRPr>
          </a:p>
        </p:txBody>
      </p:sp>
      <p:pic>
        <p:nvPicPr>
          <p:cNvPr id="13"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ontent Placeholder 2"/>
          <p:cNvSpPr>
            <a:spLocks noGrp="1"/>
          </p:cNvSpPr>
          <p:nvPr>
            <p:ph sz="quarter" idx="1"/>
          </p:nvPr>
        </p:nvSpPr>
        <p:spPr>
          <a:xfrm>
            <a:off x="304799" y="1683715"/>
            <a:ext cx="4855552" cy="4876800"/>
          </a:xfrm>
        </p:spPr>
        <p:txBody>
          <a:bodyPr>
            <a:normAutofit fontScale="55000" lnSpcReduction="20000"/>
          </a:bodyPr>
          <a:lstStyle/>
          <a:p>
            <a:pPr>
              <a:spcBef>
                <a:spcPts val="600"/>
              </a:spcBef>
            </a:pPr>
            <a:r>
              <a:rPr lang="en-US" sz="4400" b="0" dirty="0" smtClean="0">
                <a:solidFill>
                  <a:schemeClr val="tx1">
                    <a:lumMod val="85000"/>
                    <a:lumOff val="15000"/>
                  </a:schemeClr>
                </a:solidFill>
                <a:cs typeface="Helvetica" panose="020B0604020202020204" pitchFamily="34" charset="0"/>
              </a:rPr>
              <a:t>Campus resources</a:t>
            </a:r>
          </a:p>
          <a:p>
            <a:pPr lvl="1">
              <a:spcBef>
                <a:spcPts val="600"/>
              </a:spcBef>
            </a:pPr>
            <a:r>
              <a:rPr lang="en-US" sz="4400" dirty="0" smtClean="0">
                <a:solidFill>
                  <a:schemeClr val="tx1">
                    <a:lumMod val="85000"/>
                    <a:lumOff val="15000"/>
                  </a:schemeClr>
                </a:solidFill>
                <a:cs typeface="Helvetica" panose="020B0604020202020204" pitchFamily="34" charset="0"/>
              </a:rPr>
              <a:t>Existing in-school outreach programs in STEM</a:t>
            </a:r>
          </a:p>
          <a:p>
            <a:pPr lvl="1">
              <a:spcBef>
                <a:spcPts val="600"/>
              </a:spcBef>
            </a:pPr>
            <a:r>
              <a:rPr lang="en-US" sz="4400" dirty="0" smtClean="0">
                <a:solidFill>
                  <a:schemeClr val="tx1">
                    <a:lumMod val="85000"/>
                    <a:lumOff val="15000"/>
                  </a:schemeClr>
                </a:solidFill>
                <a:cs typeface="Helvetica" panose="020B0604020202020204" pitchFamily="34" charset="0"/>
              </a:rPr>
              <a:t>Teacher training programs</a:t>
            </a:r>
          </a:p>
          <a:p>
            <a:pPr lvl="1">
              <a:spcBef>
                <a:spcPts val="600"/>
              </a:spcBef>
            </a:pPr>
            <a:r>
              <a:rPr lang="en-US" sz="4400" b="0" dirty="0" smtClean="0">
                <a:solidFill>
                  <a:schemeClr val="tx1">
                    <a:lumMod val="85000"/>
                    <a:lumOff val="15000"/>
                  </a:schemeClr>
                </a:solidFill>
                <a:cs typeface="Helvetica" panose="020B0604020202020204" pitchFamily="34" charset="0"/>
              </a:rPr>
              <a:t>Student groups</a:t>
            </a:r>
          </a:p>
          <a:p>
            <a:pPr lvl="1">
              <a:spcBef>
                <a:spcPts val="600"/>
              </a:spcBef>
            </a:pPr>
            <a:r>
              <a:rPr lang="en-US" sz="4400" dirty="0" smtClean="0">
                <a:solidFill>
                  <a:schemeClr val="tx1">
                    <a:lumMod val="85000"/>
                    <a:lumOff val="15000"/>
                  </a:schemeClr>
                </a:solidFill>
                <a:cs typeface="Helvetica" panose="020B0604020202020204" pitchFamily="34" charset="0"/>
              </a:rPr>
              <a:t>Outreach or community partnership office</a:t>
            </a:r>
          </a:p>
          <a:p>
            <a:pPr lvl="1">
              <a:spcBef>
                <a:spcPts val="600"/>
              </a:spcBef>
            </a:pPr>
            <a:r>
              <a:rPr lang="en-US" sz="4400" b="0" dirty="0" smtClean="0">
                <a:solidFill>
                  <a:schemeClr val="tx1">
                    <a:lumMod val="85000"/>
                    <a:lumOff val="15000"/>
                  </a:schemeClr>
                </a:solidFill>
                <a:cs typeface="Helvetica" panose="020B0604020202020204" pitchFamily="34" charset="0"/>
              </a:rPr>
              <a:t>Public-facing institutions (museums, botanical gardens)</a:t>
            </a:r>
          </a:p>
          <a:p>
            <a:pPr>
              <a:spcBef>
                <a:spcPts val="600"/>
              </a:spcBef>
            </a:pPr>
            <a:r>
              <a:rPr lang="en-US" sz="4400" dirty="0" smtClean="0">
                <a:solidFill>
                  <a:schemeClr val="tx1">
                    <a:lumMod val="85000"/>
                    <a:lumOff val="15000"/>
                  </a:schemeClr>
                </a:solidFill>
                <a:cs typeface="Helvetica" panose="020B0604020202020204" pitchFamily="34" charset="0"/>
              </a:rPr>
              <a:t>E</a:t>
            </a:r>
            <a:r>
              <a:rPr lang="en-US" sz="4400" b="0" dirty="0" smtClean="0">
                <a:solidFill>
                  <a:schemeClr val="tx1">
                    <a:lumMod val="85000"/>
                    <a:lumOff val="15000"/>
                  </a:schemeClr>
                </a:solidFill>
                <a:cs typeface="Helvetica" panose="020B0604020202020204" pitchFamily="34" charset="0"/>
              </a:rPr>
              <a:t>xtracurricular programs, afterschool &amp; summer</a:t>
            </a:r>
          </a:p>
          <a:p>
            <a:pPr>
              <a:spcBef>
                <a:spcPts val="600"/>
              </a:spcBef>
            </a:pPr>
            <a:r>
              <a:rPr lang="en-US" sz="4400" dirty="0" smtClean="0">
                <a:solidFill>
                  <a:schemeClr val="tx1">
                    <a:lumMod val="85000"/>
                    <a:lumOff val="15000"/>
                  </a:schemeClr>
                </a:solidFill>
                <a:cs typeface="Helvetica" panose="020B0604020202020204" pitchFamily="34" charset="0"/>
              </a:rPr>
              <a:t>Private industry partnerships</a:t>
            </a:r>
          </a:p>
          <a:p>
            <a:pPr>
              <a:spcBef>
                <a:spcPts val="600"/>
              </a:spcBef>
            </a:pPr>
            <a:r>
              <a:rPr lang="en-US" sz="4400" b="0" dirty="0" smtClean="0">
                <a:solidFill>
                  <a:schemeClr val="tx1">
                    <a:lumMod val="85000"/>
                    <a:lumOff val="15000"/>
                  </a:schemeClr>
                </a:solidFill>
                <a:cs typeface="Helvetica" panose="020B0604020202020204" pitchFamily="34" charset="0"/>
              </a:rPr>
              <a:t>Science centers, outdoor education</a:t>
            </a:r>
          </a:p>
          <a:p>
            <a:pPr>
              <a:spcBef>
                <a:spcPts val="600"/>
              </a:spcBef>
            </a:pPr>
            <a:endParaRPr lang="en-US" sz="2200" b="0" dirty="0" smtClean="0">
              <a:solidFill>
                <a:schemeClr val="tx1">
                  <a:lumMod val="85000"/>
                  <a:lumOff val="15000"/>
                </a:schemeClr>
              </a:solidFill>
              <a:latin typeface="Helvetica" panose="020B0604020202020204" pitchFamily="34" charset="0"/>
              <a:cs typeface="Helvetica" panose="020B0604020202020204"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45865" y="1394873"/>
            <a:ext cx="3293937" cy="219122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BASIS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5865" y="3927106"/>
            <a:ext cx="3293937" cy="2431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100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104900" y="15240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711200" y="1398683"/>
            <a:ext cx="7589857" cy="5262979"/>
          </a:xfrm>
          <a:prstGeom prst="rect">
            <a:avLst/>
          </a:prstGeom>
          <a:noFill/>
        </p:spPr>
        <p:txBody>
          <a:bodyPr wrap="square" rtlCol="0">
            <a:spAutoFit/>
          </a:bodyPr>
          <a:lstStyle/>
          <a:p>
            <a:pPr marL="285750" indent="-285750">
              <a:buFont typeface="Arial"/>
              <a:buChar char="•"/>
            </a:pPr>
            <a:r>
              <a:rPr lang="en-US" sz="2400" b="1" dirty="0" smtClean="0"/>
              <a:t>Training is key </a:t>
            </a:r>
            <a:r>
              <a:rPr lang="mr-IN" sz="2400" dirty="0" smtClean="0"/>
              <a:t>–</a:t>
            </a:r>
            <a:r>
              <a:rPr lang="en-US" sz="2400" dirty="0" smtClean="0"/>
              <a:t> match for audience and goals of outreach (CRS best practices resources online)</a:t>
            </a:r>
          </a:p>
          <a:p>
            <a:endParaRPr lang="en-US" sz="2400" dirty="0" smtClean="0"/>
          </a:p>
          <a:p>
            <a:pPr marL="285750" lvl="0" indent="-285750">
              <a:buFont typeface="Arial"/>
              <a:buChar char="•"/>
            </a:pPr>
            <a:r>
              <a:rPr lang="en-US" sz="2400" dirty="0" smtClean="0"/>
              <a:t>As </a:t>
            </a:r>
            <a:r>
              <a:rPr lang="en-US" sz="2400" dirty="0"/>
              <a:t>with any communication task, key questions for the presenter/speaker/writer: </a:t>
            </a:r>
            <a:r>
              <a:rPr lang="en-US" sz="2400" b="1" dirty="0"/>
              <a:t>who is my audience, and what is my key takeaway or </a:t>
            </a:r>
            <a:r>
              <a:rPr lang="en-US" sz="2400" b="1" dirty="0" smtClean="0"/>
              <a:t>goal</a:t>
            </a:r>
          </a:p>
          <a:p>
            <a:pPr lvl="0"/>
            <a:endParaRPr lang="en-US" sz="2400" dirty="0"/>
          </a:p>
          <a:p>
            <a:pPr marL="285750" lvl="0" indent="-285750">
              <a:buFont typeface="Arial"/>
              <a:buChar char="•"/>
            </a:pPr>
            <a:r>
              <a:rPr lang="en-US" sz="2400" b="1" dirty="0" smtClean="0"/>
              <a:t>No lecturing! </a:t>
            </a:r>
            <a:r>
              <a:rPr lang="en-US" sz="2400" dirty="0" smtClean="0"/>
              <a:t>Be encouraging. Model uncertainty: ‘That’s </a:t>
            </a:r>
            <a:r>
              <a:rPr lang="en-US" sz="2400" dirty="0"/>
              <a:t>a great question – I don’t know. How could we find out?’ </a:t>
            </a:r>
            <a:endParaRPr lang="en-US" sz="2400" dirty="0" smtClean="0"/>
          </a:p>
          <a:p>
            <a:pPr lvl="0"/>
            <a:r>
              <a:rPr lang="en-US" sz="2400" dirty="0" smtClean="0"/>
              <a:t> </a:t>
            </a:r>
            <a:endParaRPr lang="en-US" sz="2400" dirty="0"/>
          </a:p>
          <a:p>
            <a:pPr marL="285750" indent="-285750">
              <a:buFont typeface="Arial"/>
              <a:buChar char="•"/>
            </a:pPr>
            <a:r>
              <a:rPr lang="en-US" sz="2400" dirty="0" smtClean="0"/>
              <a:t>How do you use the same tools/skills </a:t>
            </a:r>
            <a:r>
              <a:rPr lang="en-US" sz="2400" dirty="0"/>
              <a:t>kids are </a:t>
            </a:r>
            <a:r>
              <a:rPr lang="en-US" sz="2400" dirty="0" smtClean="0"/>
              <a:t>learning? </a:t>
            </a:r>
            <a:r>
              <a:rPr lang="en-US" sz="2400" dirty="0"/>
              <a:t>(</a:t>
            </a:r>
            <a:r>
              <a:rPr lang="en-US" sz="2400" b="1" dirty="0"/>
              <a:t>notebooks</a:t>
            </a:r>
            <a:r>
              <a:rPr lang="en-US" sz="2400" dirty="0"/>
              <a:t>, sketching, discussion/debate, </a:t>
            </a:r>
            <a:r>
              <a:rPr lang="en-US" sz="2400" dirty="0" smtClean="0"/>
              <a:t>supporting claims with evidence, </a:t>
            </a:r>
            <a:r>
              <a:rPr lang="en-US" sz="2400" b="1" dirty="0" smtClean="0"/>
              <a:t>learning </a:t>
            </a:r>
            <a:r>
              <a:rPr lang="en-US" sz="2400" b="1" dirty="0"/>
              <a:t>from failure</a:t>
            </a:r>
            <a:r>
              <a:rPr lang="en-US" sz="2400" dirty="0"/>
              <a:t>)</a:t>
            </a:r>
            <a:r>
              <a:rPr lang="en-US" sz="2400" dirty="0" smtClean="0">
                <a:effectLst/>
              </a:rPr>
              <a:t> </a:t>
            </a:r>
          </a:p>
          <a:p>
            <a:pPr marL="285750" indent="-285750">
              <a:buFont typeface="Arial"/>
              <a:buChar char="•"/>
            </a:pPr>
            <a:endParaRPr lang="en-US" sz="2400" dirty="0" smtClean="0"/>
          </a:p>
        </p:txBody>
      </p:sp>
      <p:sp>
        <p:nvSpPr>
          <p:cNvPr id="12" name="TextBox 11"/>
          <p:cNvSpPr txBox="1"/>
          <p:nvPr/>
        </p:nvSpPr>
        <p:spPr>
          <a:xfrm>
            <a:off x="1104900" y="152400"/>
            <a:ext cx="7804768" cy="1077218"/>
          </a:xfrm>
          <a:prstGeom prst="rect">
            <a:avLst/>
          </a:prstGeom>
          <a:solidFill>
            <a:srgbClr val="CCFFCC"/>
          </a:solidFill>
        </p:spPr>
        <p:txBody>
          <a:bodyPr wrap="square" rtlCol="0">
            <a:spAutoFit/>
          </a:bodyPr>
          <a:lstStyle/>
          <a:p>
            <a:r>
              <a:rPr lang="en-US" sz="3200" b="1" dirty="0" smtClean="0"/>
              <a:t>Preparing Scientists to be Effective </a:t>
            </a:r>
          </a:p>
          <a:p>
            <a:r>
              <a:rPr lang="en-US" sz="3200" b="1" dirty="0" smtClean="0"/>
              <a:t>Communicators in Classrooms &amp; Teacher PD</a:t>
            </a:r>
          </a:p>
        </p:txBody>
      </p:sp>
    </p:spTree>
    <p:extLst>
      <p:ext uri="{BB962C8B-B14F-4D97-AF65-F5344CB8AC3E}">
        <p14:creationId xmlns:p14="http://schemas.microsoft.com/office/powerpoint/2010/main" val="105520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927100"/>
          </a:xfrm>
        </p:spPr>
        <p:txBody>
          <a:bodyPr>
            <a:noAutofit/>
          </a:bodyPr>
          <a:lstStyle/>
          <a:p>
            <a:pPr algn="l"/>
            <a:r>
              <a:rPr lang="en-US" sz="3800" b="1" dirty="0" smtClean="0">
                <a:solidFill>
                  <a:schemeClr val="tx2"/>
                </a:solidFill>
              </a:rPr>
              <a:t>General Tips: Science Communication</a:t>
            </a:r>
            <a:endParaRPr lang="en-US" sz="3800" b="1" dirty="0">
              <a:solidFill>
                <a:schemeClr val="tx2"/>
              </a:solidFill>
            </a:endParaRPr>
          </a:p>
        </p:txBody>
      </p:sp>
      <p:pic>
        <p:nvPicPr>
          <p:cNvPr id="13"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ontent Placeholder 2"/>
          <p:cNvSpPr>
            <a:spLocks noGrp="1"/>
          </p:cNvSpPr>
          <p:nvPr>
            <p:ph sz="quarter" idx="1"/>
          </p:nvPr>
        </p:nvSpPr>
        <p:spPr>
          <a:xfrm>
            <a:off x="381000" y="1155700"/>
            <a:ext cx="4965700" cy="5693534"/>
          </a:xfrm>
        </p:spPr>
        <p:txBody>
          <a:bodyPr>
            <a:normAutofit/>
          </a:bodyPr>
          <a:lstStyle/>
          <a:p>
            <a:pPr>
              <a:spcBef>
                <a:spcPts val="600"/>
              </a:spcBef>
            </a:pPr>
            <a:r>
              <a:rPr lang="en-US" sz="2200" b="0" dirty="0" smtClean="0">
                <a:solidFill>
                  <a:schemeClr val="tx1">
                    <a:lumMod val="85000"/>
                    <a:lumOff val="15000"/>
                  </a:schemeClr>
                </a:solidFill>
                <a:latin typeface="Helvetica" panose="020B0604020202020204" pitchFamily="34" charset="0"/>
                <a:cs typeface="Helvetica" panose="020B0604020202020204" pitchFamily="34" charset="0"/>
              </a:rPr>
              <a:t>Choose your words </a:t>
            </a:r>
            <a:r>
              <a:rPr lang="mr-IN" sz="2200" b="0" dirty="0" smtClean="0">
                <a:solidFill>
                  <a:schemeClr val="tx1">
                    <a:lumMod val="85000"/>
                    <a:lumOff val="15000"/>
                  </a:schemeClr>
                </a:solidFill>
                <a:latin typeface="Helvetica" panose="020B0604020202020204" pitchFamily="34" charset="0"/>
                <a:cs typeface="Helvetica" panose="020B0604020202020204" pitchFamily="34" charset="0"/>
              </a:rPr>
              <a:t>–</a:t>
            </a:r>
            <a:r>
              <a:rPr lang="en-US" sz="2200" b="0" dirty="0" smtClean="0">
                <a:solidFill>
                  <a:schemeClr val="tx1">
                    <a:lumMod val="85000"/>
                    <a:lumOff val="15000"/>
                  </a:schemeClr>
                </a:solidFill>
                <a:latin typeface="Helvetica" panose="020B0604020202020204" pitchFamily="34" charset="0"/>
                <a:cs typeface="Helvetica" panose="020B0604020202020204" pitchFamily="34" charset="0"/>
              </a:rPr>
              <a:t> replace jargon with familiar language</a:t>
            </a:r>
          </a:p>
          <a:p>
            <a:pPr>
              <a:spcBef>
                <a:spcPts val="600"/>
              </a:spcBef>
            </a:pPr>
            <a:r>
              <a:rPr lang="en-US" sz="2200" b="0" dirty="0" smtClean="0">
                <a:solidFill>
                  <a:schemeClr val="tx1">
                    <a:lumMod val="85000"/>
                    <a:lumOff val="15000"/>
                  </a:schemeClr>
                </a:solidFill>
                <a:latin typeface="Helvetica" panose="020B0604020202020204" pitchFamily="34" charset="0"/>
                <a:cs typeface="Helvetica" panose="020B0604020202020204" pitchFamily="34" charset="0"/>
              </a:rPr>
              <a:t>Use visuals</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Integrate your audience into the story </a:t>
            </a:r>
            <a:r>
              <a:rPr lang="mr-IN" sz="2200" dirty="0" smtClean="0">
                <a:solidFill>
                  <a:schemeClr val="tx1">
                    <a:lumMod val="85000"/>
                    <a:lumOff val="15000"/>
                  </a:schemeClr>
                </a:solidFill>
                <a:latin typeface="Helvetica" panose="020B0604020202020204" pitchFamily="34" charset="0"/>
                <a:cs typeface="Helvetica" panose="020B0604020202020204" pitchFamily="34" charset="0"/>
              </a:rPr>
              <a:t>–</a:t>
            </a: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 how does your topic touch their lives?</a:t>
            </a:r>
          </a:p>
          <a:p>
            <a:pPr lvl="0">
              <a:spcBef>
                <a:spcPts val="600"/>
              </a:spcBef>
            </a:pPr>
            <a:r>
              <a:rPr lang="en-US" sz="2400" dirty="0" smtClean="0"/>
              <a:t>Vocab comes in context, not front loaded. Kids feel empowered to learn new words. </a:t>
            </a:r>
            <a:endParaRPr lang="en-US" sz="2400" dirty="0"/>
          </a:p>
          <a:p>
            <a:pPr lvl="0">
              <a:spcBef>
                <a:spcPts val="600"/>
              </a:spcBef>
            </a:pPr>
            <a:r>
              <a:rPr lang="en-US" sz="2400" dirty="0" smtClean="0"/>
              <a:t>Goal isn’t to build a vocab list – it’s to tickle curiosity and demonstrate that it’s possible to use scientific approach to systematically find answers, build understanding. </a:t>
            </a:r>
          </a:p>
          <a:p>
            <a:pPr>
              <a:spcBef>
                <a:spcPts val="600"/>
              </a:spcBef>
            </a:pPr>
            <a:endParaRPr lang="en-US" sz="2200" b="0" dirty="0" smtClean="0">
              <a:solidFill>
                <a:schemeClr val="tx1">
                  <a:lumMod val="85000"/>
                  <a:lumOff val="15000"/>
                </a:schemeClr>
              </a:solidFill>
              <a:latin typeface="Helvetica" panose="020B0604020202020204" pitchFamily="34" charset="0"/>
              <a:cs typeface="Helvetica" panose="020B0604020202020204" pitchFamily="34" charset="0"/>
            </a:endParaRPr>
          </a:p>
          <a:p>
            <a:pPr>
              <a:spcBef>
                <a:spcPts val="600"/>
              </a:spcBef>
            </a:pPr>
            <a:endParaRPr lang="en-US" sz="2200" b="0" dirty="0" smtClean="0">
              <a:solidFill>
                <a:schemeClr val="tx1">
                  <a:lumMod val="85000"/>
                  <a:lumOff val="15000"/>
                </a:schemeClr>
              </a:solidFill>
              <a:latin typeface="Helvetica" panose="020B0604020202020204" pitchFamily="34" charset="0"/>
              <a:cs typeface="Helvetica" panose="020B0604020202020204" pitchFamily="34" charset="0"/>
            </a:endParaRPr>
          </a:p>
          <a:p>
            <a:pPr>
              <a:spcBef>
                <a:spcPts val="600"/>
              </a:spcBef>
            </a:pPr>
            <a:endParaRPr lang="en-US" sz="2200" b="0" dirty="0" smtClean="0">
              <a:solidFill>
                <a:schemeClr val="tx1">
                  <a:lumMod val="85000"/>
                  <a:lumOff val="15000"/>
                </a:schemeClr>
              </a:solidFill>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774" y="1676400"/>
            <a:ext cx="3171825" cy="4229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6952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143000" y="0"/>
            <a:ext cx="8001000" cy="914400"/>
          </a:xfrm>
          <a:prstGeom prst="rect">
            <a:avLst/>
          </a:prstGeom>
        </p:spPr>
        <p:txBody>
          <a:bodyPr bIns="91440" anchor="b" anchorCtr="0">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smtClean="0">
                <a:cs typeface="Helvetica" panose="020B0604020202020204" pitchFamily="34" charset="0"/>
              </a:rPr>
              <a:t>Role Model Intro: Be A Good Storyteller</a:t>
            </a:r>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2"/>
          <p:cNvSpPr>
            <a:spLocks noGrp="1"/>
          </p:cNvSpPr>
          <p:nvPr>
            <p:ph sz="quarter" idx="1"/>
          </p:nvPr>
        </p:nvSpPr>
        <p:spPr>
          <a:xfrm>
            <a:off x="416858" y="1237129"/>
            <a:ext cx="4993341" cy="5257800"/>
          </a:xfrm>
        </p:spPr>
        <p:txBody>
          <a:bodyPr>
            <a:noAutofit/>
          </a:bodyPr>
          <a:lstStyle/>
          <a:p>
            <a:r>
              <a:rPr lang="en-US" sz="2400" dirty="0" smtClean="0">
                <a:solidFill>
                  <a:schemeClr val="tx1">
                    <a:lumMod val="85000"/>
                    <a:lumOff val="15000"/>
                  </a:schemeClr>
                </a:solidFill>
                <a:latin typeface="Calibri" panose="020F0502020204030204" pitchFamily="34" charset="0"/>
              </a:rPr>
              <a:t>Your personal “elevator pitch”</a:t>
            </a:r>
          </a:p>
          <a:p>
            <a:r>
              <a:rPr lang="en-US" sz="2400" dirty="0" smtClean="0">
                <a:solidFill>
                  <a:schemeClr val="tx1">
                    <a:lumMod val="85000"/>
                    <a:lumOff val="15000"/>
                  </a:schemeClr>
                </a:solidFill>
                <a:latin typeface="Calibri" panose="020F0502020204030204" pitchFamily="34" charset="0"/>
              </a:rPr>
              <a:t>Simplifying </a:t>
            </a:r>
            <a:r>
              <a:rPr lang="en-US" sz="2400" dirty="0">
                <a:solidFill>
                  <a:schemeClr val="tx1">
                    <a:lumMod val="85000"/>
                    <a:lumOff val="15000"/>
                  </a:schemeClr>
                </a:solidFill>
                <a:latin typeface="Calibri" panose="020F0502020204030204" pitchFamily="34" charset="0"/>
              </a:rPr>
              <a:t>vs. dumbing </a:t>
            </a:r>
            <a:r>
              <a:rPr lang="en-US" sz="2400" dirty="0" smtClean="0">
                <a:solidFill>
                  <a:schemeClr val="tx1">
                    <a:lumMod val="85000"/>
                    <a:lumOff val="15000"/>
                  </a:schemeClr>
                </a:solidFill>
                <a:latin typeface="Calibri" panose="020F0502020204030204" pitchFamily="34" charset="0"/>
              </a:rPr>
              <a:t>down</a:t>
            </a:r>
            <a:endParaRPr lang="en-US" sz="2400" b="0" dirty="0" smtClean="0">
              <a:solidFill>
                <a:schemeClr val="tx1">
                  <a:lumMod val="85000"/>
                  <a:lumOff val="15000"/>
                </a:schemeClr>
              </a:solidFill>
              <a:latin typeface="Calibri" panose="020F0502020204030204" pitchFamily="34" charset="0"/>
            </a:endParaRPr>
          </a:p>
          <a:p>
            <a:r>
              <a:rPr lang="en-US" sz="2400" dirty="0" smtClean="0">
                <a:solidFill>
                  <a:schemeClr val="tx1">
                    <a:lumMod val="85000"/>
                    <a:lumOff val="15000"/>
                  </a:schemeClr>
                </a:solidFill>
                <a:latin typeface="Calibri" panose="020F0502020204030204" pitchFamily="34" charset="0"/>
              </a:rPr>
              <a:t>The take-away: w</a:t>
            </a:r>
            <a:r>
              <a:rPr lang="en-US" sz="2400" b="0" dirty="0" smtClean="0">
                <a:solidFill>
                  <a:schemeClr val="tx1">
                    <a:lumMod val="85000"/>
                    <a:lumOff val="15000"/>
                  </a:schemeClr>
                </a:solidFill>
                <a:latin typeface="Calibri" panose="020F0502020204030204" pitchFamily="34" charset="0"/>
              </a:rPr>
              <a:t>hy should kids relate?</a:t>
            </a:r>
          </a:p>
          <a:p>
            <a:pPr lvl="1">
              <a:buFont typeface="Wingdings" panose="05000000000000000000" pitchFamily="2" charset="2"/>
              <a:buChar char="Ø"/>
            </a:pPr>
            <a:r>
              <a:rPr lang="en-US" sz="2400" dirty="0" smtClean="0">
                <a:solidFill>
                  <a:schemeClr val="tx1">
                    <a:lumMod val="85000"/>
                    <a:lumOff val="15000"/>
                  </a:schemeClr>
                </a:solidFill>
                <a:latin typeface="Calibri" panose="020F0502020204030204" pitchFamily="34" charset="0"/>
              </a:rPr>
              <a:t>How did you get into science?</a:t>
            </a:r>
          </a:p>
          <a:p>
            <a:pPr lvl="1">
              <a:buFont typeface="Wingdings" panose="05000000000000000000" pitchFamily="2" charset="2"/>
              <a:buChar char="Ø"/>
            </a:pPr>
            <a:r>
              <a:rPr lang="en-US" sz="2400" dirty="0" smtClean="0">
                <a:solidFill>
                  <a:schemeClr val="tx1">
                    <a:lumMod val="85000"/>
                    <a:lumOff val="15000"/>
                  </a:schemeClr>
                </a:solidFill>
                <a:latin typeface="Calibri" panose="020F0502020204030204" pitchFamily="34" charset="0"/>
              </a:rPr>
              <a:t>What do you study?</a:t>
            </a:r>
          </a:p>
          <a:p>
            <a:pPr lvl="1">
              <a:buFont typeface="Wingdings" panose="05000000000000000000" pitchFamily="2" charset="2"/>
              <a:buChar char="Ø"/>
            </a:pPr>
            <a:r>
              <a:rPr lang="en-US" sz="2400" dirty="0" smtClean="0">
                <a:solidFill>
                  <a:schemeClr val="tx1">
                    <a:lumMod val="85000"/>
                    <a:lumOff val="15000"/>
                  </a:schemeClr>
                </a:solidFill>
                <a:latin typeface="Calibri" panose="020F0502020204030204" pitchFamily="34" charset="0"/>
              </a:rPr>
              <a:t>How do you do your research?</a:t>
            </a:r>
          </a:p>
          <a:p>
            <a:pPr lvl="1">
              <a:buFont typeface="Wingdings" panose="05000000000000000000" pitchFamily="2" charset="2"/>
              <a:buChar char="Ø"/>
            </a:pPr>
            <a:r>
              <a:rPr lang="en-US" sz="2400" dirty="0">
                <a:solidFill>
                  <a:schemeClr val="tx1">
                    <a:lumMod val="85000"/>
                    <a:lumOff val="15000"/>
                  </a:schemeClr>
                </a:solidFill>
                <a:latin typeface="Calibri" panose="020F0502020204030204" pitchFamily="34" charset="0"/>
              </a:rPr>
              <a:t>How does your topic connect to </a:t>
            </a:r>
            <a:r>
              <a:rPr lang="en-US" sz="2400" dirty="0" smtClean="0">
                <a:solidFill>
                  <a:schemeClr val="tx1">
                    <a:lumMod val="85000"/>
                    <a:lumOff val="15000"/>
                  </a:schemeClr>
                </a:solidFill>
                <a:latin typeface="Calibri" panose="020F0502020204030204" pitchFamily="34" charset="0"/>
              </a:rPr>
              <a:t>kids’ everyday </a:t>
            </a:r>
            <a:r>
              <a:rPr lang="en-US" sz="2400" dirty="0">
                <a:solidFill>
                  <a:schemeClr val="tx1">
                    <a:lumMod val="85000"/>
                    <a:lumOff val="15000"/>
                  </a:schemeClr>
                </a:solidFill>
                <a:latin typeface="Calibri" panose="020F0502020204030204" pitchFamily="34" charset="0"/>
              </a:rPr>
              <a:t>lives?</a:t>
            </a:r>
          </a:p>
          <a:p>
            <a:pPr lvl="1">
              <a:buFont typeface="Wingdings" panose="05000000000000000000" pitchFamily="2" charset="2"/>
              <a:buChar char="Ø"/>
            </a:pPr>
            <a:r>
              <a:rPr lang="en-US" sz="2400" dirty="0">
                <a:solidFill>
                  <a:schemeClr val="tx1">
                    <a:lumMod val="85000"/>
                    <a:lumOff val="15000"/>
                  </a:schemeClr>
                </a:solidFill>
                <a:latin typeface="Calibri" panose="020F0502020204030204" pitchFamily="34" charset="0"/>
              </a:rPr>
              <a:t>Does your topic have </a:t>
            </a:r>
            <a:r>
              <a:rPr lang="en-US" sz="2400" dirty="0" smtClean="0">
                <a:solidFill>
                  <a:schemeClr val="tx1">
                    <a:lumMod val="85000"/>
                    <a:lumOff val="15000"/>
                  </a:schemeClr>
                </a:solidFill>
                <a:latin typeface="Calibri" panose="020F0502020204030204" pitchFamily="34" charset="0"/>
              </a:rPr>
              <a:t>backyard impact?</a:t>
            </a:r>
            <a:endParaRPr lang="en-US" sz="2400" dirty="0">
              <a:solidFill>
                <a:schemeClr val="tx1">
                  <a:lumMod val="85000"/>
                  <a:lumOff val="15000"/>
                </a:schemeClr>
              </a:solidFill>
              <a:latin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371600"/>
            <a:ext cx="3200400"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856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6974"/>
            <a:ext cx="8001000" cy="1143000"/>
          </a:xfrm>
        </p:spPr>
        <p:txBody>
          <a:bodyPr>
            <a:noAutofit/>
          </a:bodyPr>
          <a:lstStyle/>
          <a:p>
            <a:pPr algn="l"/>
            <a:r>
              <a:rPr lang="en-US" sz="4000" b="1" dirty="0" smtClean="0">
                <a:solidFill>
                  <a:schemeClr val="tx2"/>
                </a:solidFill>
              </a:rPr>
              <a:t>Communicating Science In Schools</a:t>
            </a:r>
            <a:endParaRPr lang="en-US" sz="4000" b="1" dirty="0">
              <a:solidFill>
                <a:schemeClr val="tx2"/>
              </a:solidFill>
            </a:endParaRPr>
          </a:p>
        </p:txBody>
      </p:sp>
      <p:pic>
        <p:nvPicPr>
          <p:cNvPr id="13"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2"/>
          <p:cNvSpPr>
            <a:spLocks noGrp="1"/>
          </p:cNvSpPr>
          <p:nvPr>
            <p:ph idx="1"/>
          </p:nvPr>
        </p:nvSpPr>
        <p:spPr>
          <a:xfrm>
            <a:off x="685800" y="1066800"/>
            <a:ext cx="8229600" cy="5638800"/>
          </a:xfrm>
        </p:spPr>
        <p:txBody>
          <a:bodyPr>
            <a:noAutofit/>
          </a:bodyPr>
          <a:lstStyle/>
          <a:p>
            <a:r>
              <a:rPr lang="en-US" sz="2400" dirty="0" smtClean="0"/>
              <a:t>Be </a:t>
            </a:r>
            <a:r>
              <a:rPr lang="en-US" sz="2400" dirty="0"/>
              <a:t>adaptable: every school, grade, and student is different</a:t>
            </a:r>
          </a:p>
          <a:p>
            <a:pPr lvl="1"/>
            <a:r>
              <a:rPr lang="en-US" sz="2000" dirty="0"/>
              <a:t>Ask the </a:t>
            </a:r>
            <a:r>
              <a:rPr lang="en-US" sz="2000" dirty="0" smtClean="0"/>
              <a:t>teacher </a:t>
            </a:r>
            <a:r>
              <a:rPr lang="mr-IN" sz="2000" dirty="0" smtClean="0"/>
              <a:t>–</a:t>
            </a:r>
            <a:r>
              <a:rPr lang="en-US" sz="2000" dirty="0" smtClean="0"/>
              <a:t> good advance communication is important</a:t>
            </a:r>
            <a:endParaRPr lang="en-US" sz="2000" dirty="0"/>
          </a:p>
          <a:p>
            <a:pPr lvl="1"/>
            <a:r>
              <a:rPr lang="en-US" sz="2000" dirty="0"/>
              <a:t>Assess for </a:t>
            </a:r>
            <a:r>
              <a:rPr lang="en-US" sz="2000" dirty="0" smtClean="0"/>
              <a:t>learning </a:t>
            </a:r>
            <a:r>
              <a:rPr lang="mr-IN" sz="2000" dirty="0" smtClean="0"/>
              <a:t>–</a:t>
            </a:r>
            <a:r>
              <a:rPr lang="en-US" sz="2000" dirty="0" smtClean="0"/>
              <a:t> how will students show what they learn?</a:t>
            </a:r>
          </a:p>
          <a:p>
            <a:pPr lvl="1"/>
            <a:r>
              <a:rPr lang="en-US" sz="2000" dirty="0" smtClean="0"/>
              <a:t>Use age-appropriate vocab, concepts, and metaphors</a:t>
            </a:r>
            <a:endParaRPr lang="en-US" sz="2400" dirty="0" smtClean="0"/>
          </a:p>
          <a:p>
            <a:r>
              <a:rPr lang="en-US" sz="2400" dirty="0" smtClean="0"/>
              <a:t>Have </a:t>
            </a:r>
            <a:r>
              <a:rPr lang="en-US" sz="2400" dirty="0"/>
              <a:t>a </a:t>
            </a:r>
            <a:r>
              <a:rPr lang="en-US" sz="2400" dirty="0" smtClean="0"/>
              <a:t>clear checklist of pre-outreach tasks</a:t>
            </a:r>
          </a:p>
          <a:p>
            <a:r>
              <a:rPr lang="en-US" sz="2400" dirty="0" smtClean="0"/>
              <a:t>Have a clear materials </a:t>
            </a:r>
            <a:r>
              <a:rPr lang="en-US" sz="2400" dirty="0"/>
              <a:t>management </a:t>
            </a:r>
            <a:r>
              <a:rPr lang="en-US" sz="2400" dirty="0" smtClean="0"/>
              <a:t>strategy</a:t>
            </a:r>
          </a:p>
          <a:p>
            <a:r>
              <a:rPr lang="en-US" sz="2400" dirty="0" smtClean="0"/>
              <a:t>Teams are effective when possible (sustainability)</a:t>
            </a:r>
          </a:p>
          <a:p>
            <a:r>
              <a:rPr lang="en-US" sz="2400" dirty="0" smtClean="0"/>
              <a:t>Encourage participation</a:t>
            </a:r>
          </a:p>
          <a:p>
            <a:pPr lvl="1"/>
            <a:r>
              <a:rPr lang="en-US" sz="2000" dirty="0"/>
              <a:t>Keep it </a:t>
            </a:r>
            <a:r>
              <a:rPr lang="en-US" sz="2000" dirty="0" smtClean="0"/>
              <a:t>interactive</a:t>
            </a:r>
          </a:p>
          <a:p>
            <a:pPr lvl="1"/>
            <a:r>
              <a:rPr lang="en-US" sz="2000" dirty="0" smtClean="0"/>
              <a:t>Say, write, show</a:t>
            </a:r>
          </a:p>
          <a:p>
            <a:r>
              <a:rPr lang="en-US" sz="2400" dirty="0" smtClean="0"/>
              <a:t>Have fun!</a:t>
            </a:r>
            <a:endParaRPr lang="en-US" sz="2400" dirty="0"/>
          </a:p>
        </p:txBody>
      </p:sp>
      <p:pic>
        <p:nvPicPr>
          <p:cNvPr id="5" name="Picture 4" descr="BASIS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4347" y="4414102"/>
            <a:ext cx="3318641" cy="2255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806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97000"/>
            <a:ext cx="8240222" cy="5131245"/>
          </a:xfrm>
          <a:noFill/>
        </p:spPr>
        <p:txBody>
          <a:bodyPr>
            <a:noAutofit/>
          </a:bodyPr>
          <a:lstStyle/>
          <a:p>
            <a:pPr lvl="0"/>
            <a:r>
              <a:rPr lang="en-US" dirty="0" smtClean="0"/>
              <a:t>Understanding </a:t>
            </a:r>
            <a:r>
              <a:rPr lang="en-US" dirty="0"/>
              <a:t>the standards is key</a:t>
            </a:r>
          </a:p>
          <a:p>
            <a:pPr lvl="0"/>
            <a:r>
              <a:rPr lang="en-US" dirty="0" smtClean="0"/>
              <a:t>“</a:t>
            </a:r>
            <a:r>
              <a:rPr lang="en-US" dirty="0"/>
              <a:t>Y</a:t>
            </a:r>
            <a:r>
              <a:rPr lang="en-US" dirty="0" smtClean="0"/>
              <a:t>our” research is likely relevant at a few key grade levels, so develop variations for the different levels</a:t>
            </a:r>
          </a:p>
          <a:p>
            <a:pPr lvl="0"/>
            <a:r>
              <a:rPr lang="en-US" dirty="0" smtClean="0"/>
              <a:t>What time, resources, logistical support, funding, etc. do you have available? </a:t>
            </a:r>
          </a:p>
          <a:p>
            <a:pPr lvl="0"/>
            <a:r>
              <a:rPr lang="en-US" dirty="0" smtClean="0"/>
              <a:t>Looking for short- or long-term impact?</a:t>
            </a:r>
            <a:endParaRPr lang="en-US" dirty="0"/>
          </a:p>
          <a:p>
            <a:pPr marL="0" indent="0">
              <a:spcAft>
                <a:spcPts val="1200"/>
              </a:spcAft>
              <a:buNone/>
            </a:pPr>
            <a:endParaRPr lang="en-US" sz="2300" b="1" dirty="0" smtClean="0"/>
          </a:p>
        </p:txBody>
      </p:sp>
      <p:sp>
        <p:nvSpPr>
          <p:cNvPr id="10" name="Title 1"/>
          <p:cNvSpPr txBox="1">
            <a:spLocks/>
          </p:cNvSpPr>
          <p:nvPr/>
        </p:nvSpPr>
        <p:spPr>
          <a:xfrm>
            <a:off x="1104900" y="15240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104900" y="152400"/>
            <a:ext cx="7579822" cy="1077218"/>
          </a:xfrm>
          <a:prstGeom prst="rect">
            <a:avLst/>
          </a:prstGeom>
          <a:solidFill>
            <a:schemeClr val="tx2">
              <a:lumMod val="40000"/>
              <a:lumOff val="60000"/>
            </a:schemeClr>
          </a:solidFill>
        </p:spPr>
        <p:txBody>
          <a:bodyPr wrap="square" rtlCol="0">
            <a:spAutoFit/>
          </a:bodyPr>
          <a:lstStyle/>
          <a:p>
            <a:r>
              <a:rPr lang="en-US" sz="3200" b="1" dirty="0" smtClean="0"/>
              <a:t>Planning Outreach: Determining Fit</a:t>
            </a:r>
          </a:p>
          <a:p>
            <a:r>
              <a:rPr lang="en-US" sz="3200" b="1" dirty="0" smtClean="0"/>
              <a:t>Format, Topic, Grade Levels                       </a:t>
            </a:r>
          </a:p>
        </p:txBody>
      </p:sp>
    </p:spTree>
    <p:extLst>
      <p:ext uri="{BB962C8B-B14F-4D97-AF65-F5344CB8AC3E}">
        <p14:creationId xmlns:p14="http://schemas.microsoft.com/office/powerpoint/2010/main" val="105520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458200" cy="5715000"/>
          </a:xfrm>
        </p:spPr>
        <p:txBody>
          <a:bodyPr>
            <a:normAutofit/>
          </a:bodyPr>
          <a:lstStyle/>
          <a:p>
            <a:endParaRPr lang="en-US" sz="2400" dirty="0" smtClean="0">
              <a:latin typeface="+mj-lt"/>
              <a:cs typeface="Helvetica" panose="020B0604020202020204" pitchFamily="34" charset="0"/>
            </a:endParaRPr>
          </a:p>
          <a:p>
            <a:r>
              <a:rPr lang="en-US" sz="2400" dirty="0" smtClean="0">
                <a:latin typeface="+mj-lt"/>
                <a:cs typeface="Helvetica" panose="020B0604020202020204" pitchFamily="34" charset="0"/>
              </a:rPr>
              <a:t>Transitioning from “old” California Science Standards to the new Next Generation Science Standards (NGSS)</a:t>
            </a:r>
          </a:p>
          <a:p>
            <a:endParaRPr lang="en-US" sz="2400" dirty="0" smtClean="0">
              <a:latin typeface="+mj-lt"/>
              <a:cs typeface="Helvetica" panose="020B0604020202020204" pitchFamily="34" charset="0"/>
            </a:endParaRPr>
          </a:p>
          <a:p>
            <a:endParaRPr lang="en-US" sz="2400" dirty="0">
              <a:latin typeface="+mj-lt"/>
              <a:cs typeface="Helvetica" panose="020B0604020202020204" pitchFamily="34" charset="0"/>
            </a:endParaRPr>
          </a:p>
          <a:p>
            <a:endParaRPr lang="en-US" sz="2400" dirty="0" smtClean="0">
              <a:latin typeface="+mj-lt"/>
              <a:cs typeface="Helvetica" panose="020B0604020202020204" pitchFamily="34" charset="0"/>
            </a:endParaRPr>
          </a:p>
          <a:p>
            <a:endParaRPr lang="en-US" sz="2400" dirty="0">
              <a:latin typeface="+mj-lt"/>
              <a:cs typeface="Helvetica" panose="020B0604020202020204" pitchFamily="34" charset="0"/>
            </a:endParaRPr>
          </a:p>
          <a:p>
            <a:endParaRPr lang="en-US" sz="2400" dirty="0" smtClean="0">
              <a:latin typeface="+mj-lt"/>
              <a:cs typeface="Helvetica" panose="020B0604020202020204" pitchFamily="34" charset="0"/>
            </a:endParaRPr>
          </a:p>
          <a:p>
            <a:endParaRPr lang="en-US" sz="2400" dirty="0">
              <a:latin typeface="+mj-lt"/>
              <a:cs typeface="Helvetica" panose="020B0604020202020204" pitchFamily="34" charset="0"/>
            </a:endParaRPr>
          </a:p>
          <a:p>
            <a:pPr marL="0" indent="0">
              <a:buNone/>
            </a:pPr>
            <a:endParaRPr lang="en-US" sz="2400" dirty="0" smtClean="0">
              <a:latin typeface="+mj-lt"/>
              <a:cs typeface="Helvetica" panose="020B0604020202020204" pitchFamily="34" charset="0"/>
            </a:endParaRPr>
          </a:p>
          <a:p>
            <a:pPr marL="0" indent="0">
              <a:buNone/>
            </a:pPr>
            <a:endParaRPr lang="en-US" sz="2400" dirty="0" smtClean="0">
              <a:latin typeface="+mj-lt"/>
              <a:cs typeface="Helvetica" panose="020B0604020202020204" pitchFamily="34" charset="0"/>
            </a:endParaRPr>
          </a:p>
          <a:p>
            <a:pPr marL="0" indent="0">
              <a:buNone/>
            </a:pPr>
            <a:endParaRPr lang="en-US" sz="2400" dirty="0" smtClean="0">
              <a:latin typeface="+mj-lt"/>
              <a:cs typeface="Helvetica"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16526963"/>
              </p:ext>
            </p:extLst>
          </p:nvPr>
        </p:nvGraphicFramePr>
        <p:xfrm>
          <a:off x="381000" y="2196588"/>
          <a:ext cx="8382000" cy="3220815"/>
        </p:xfrm>
        <a:graphic>
          <a:graphicData uri="http://schemas.openxmlformats.org/drawingml/2006/table">
            <a:tbl>
              <a:tblPr firstRow="1" bandRow="1">
                <a:tableStyleId>{5C22544A-7EE6-4342-B048-85BDC9FD1C3A}</a:tableStyleId>
              </a:tblPr>
              <a:tblGrid>
                <a:gridCol w="4191000">
                  <a:extLst>
                    <a:ext uri="{9D8B030D-6E8A-4147-A177-3AD203B41FA5}">
                      <a16:colId xmlns="" xmlns:a16="http://schemas.microsoft.com/office/drawing/2014/main" val="20000"/>
                    </a:ext>
                  </a:extLst>
                </a:gridCol>
                <a:gridCol w="4191000">
                  <a:extLst>
                    <a:ext uri="{9D8B030D-6E8A-4147-A177-3AD203B41FA5}">
                      <a16:colId xmlns="" xmlns:a16="http://schemas.microsoft.com/office/drawing/2014/main" val="20001"/>
                    </a:ext>
                  </a:extLst>
                </a:gridCol>
              </a:tblGrid>
              <a:tr h="539553">
                <a:tc>
                  <a:txBody>
                    <a:bodyPr/>
                    <a:lstStyle/>
                    <a:p>
                      <a:pPr algn="ctr"/>
                      <a:r>
                        <a:rPr lang="en-US" sz="2400" dirty="0" smtClean="0"/>
                        <a:t>“Old” way of teaching science</a:t>
                      </a:r>
                      <a:endParaRPr lang="en-US" sz="2400" dirty="0"/>
                    </a:p>
                  </a:txBody>
                  <a:tcPr/>
                </a:tc>
                <a:tc>
                  <a:txBody>
                    <a:bodyPr/>
                    <a:lstStyle/>
                    <a:p>
                      <a:pPr algn="ctr"/>
                      <a:r>
                        <a:rPr lang="en-US" sz="2400" dirty="0" smtClean="0"/>
                        <a:t>NGSS approach</a:t>
                      </a:r>
                      <a:endParaRPr lang="en-US" sz="2400" dirty="0"/>
                    </a:p>
                  </a:txBody>
                  <a:tcPr/>
                </a:tc>
                <a:extLst>
                  <a:ext uri="{0D108BD9-81ED-4DB2-BD59-A6C34878D82A}">
                    <a16:rowId xmlns="" xmlns:a16="http://schemas.microsoft.com/office/drawing/2014/main" val="10000"/>
                  </a:ext>
                </a:extLst>
              </a:tr>
              <a:tr h="449091">
                <a:tc>
                  <a:txBody>
                    <a:bodyPr/>
                    <a:lstStyle/>
                    <a:p>
                      <a:pPr algn="ctr"/>
                      <a:r>
                        <a:rPr lang="en-US" sz="2100" dirty="0" smtClean="0"/>
                        <a:t>Learning</a:t>
                      </a:r>
                      <a:r>
                        <a:rPr lang="en-US" sz="2100" baseline="0" dirty="0" smtClean="0"/>
                        <a:t> info from t</a:t>
                      </a:r>
                      <a:r>
                        <a:rPr lang="en-US" sz="2100" dirty="0" smtClean="0"/>
                        <a:t>extbooks</a:t>
                      </a:r>
                      <a:endParaRPr lang="en-US" sz="2100" dirty="0"/>
                    </a:p>
                  </a:txBody>
                  <a:tcPr/>
                </a:tc>
                <a:tc>
                  <a:txBody>
                    <a:bodyPr/>
                    <a:lstStyle/>
                    <a:p>
                      <a:pPr algn="ctr"/>
                      <a:r>
                        <a:rPr lang="en-US" sz="2100" dirty="0" smtClean="0"/>
                        <a:t>Doing</a:t>
                      </a:r>
                      <a:r>
                        <a:rPr lang="en-US" sz="2100" baseline="0" dirty="0" smtClean="0"/>
                        <a:t> h</a:t>
                      </a:r>
                      <a:r>
                        <a:rPr lang="en-US" sz="2100" dirty="0" smtClean="0"/>
                        <a:t>ands-on</a:t>
                      </a:r>
                      <a:r>
                        <a:rPr lang="en-US" sz="2100" baseline="0" dirty="0" smtClean="0"/>
                        <a:t> science;</a:t>
                      </a:r>
                    </a:p>
                    <a:p>
                      <a:pPr algn="ctr"/>
                      <a:r>
                        <a:rPr lang="en-US" sz="2100" baseline="0" dirty="0" smtClean="0"/>
                        <a:t>Analyzing real-world examples</a:t>
                      </a:r>
                      <a:endParaRPr lang="en-US" sz="2100" dirty="0"/>
                    </a:p>
                  </a:txBody>
                  <a:tcPr/>
                </a:tc>
                <a:extLst>
                  <a:ext uri="{0D108BD9-81ED-4DB2-BD59-A6C34878D82A}">
                    <a16:rowId xmlns="" xmlns:a16="http://schemas.microsoft.com/office/drawing/2014/main" val="10001"/>
                  </a:ext>
                </a:extLst>
              </a:tr>
              <a:tr h="449091">
                <a:tc>
                  <a:txBody>
                    <a:bodyPr/>
                    <a:lstStyle/>
                    <a:p>
                      <a:pPr algn="ctr"/>
                      <a:r>
                        <a:rPr lang="en-US" sz="2100" dirty="0" smtClean="0"/>
                        <a:t>What</a:t>
                      </a:r>
                      <a:r>
                        <a:rPr lang="en-US" sz="2100" baseline="0" dirty="0" smtClean="0"/>
                        <a:t> scientists know</a:t>
                      </a:r>
                      <a:endParaRPr lang="en-US" sz="2100" dirty="0"/>
                    </a:p>
                  </a:txBody>
                  <a:tcPr/>
                </a:tc>
                <a:tc>
                  <a:txBody>
                    <a:bodyPr/>
                    <a:lstStyle/>
                    <a:p>
                      <a:pPr algn="ctr"/>
                      <a:r>
                        <a:rPr lang="en-US" sz="2100" dirty="0" smtClean="0"/>
                        <a:t>What scientists do; </a:t>
                      </a:r>
                    </a:p>
                    <a:p>
                      <a:pPr algn="ctr"/>
                      <a:r>
                        <a:rPr lang="en-US" sz="2100" dirty="0" smtClean="0"/>
                        <a:t>How</a:t>
                      </a:r>
                      <a:r>
                        <a:rPr lang="en-US" sz="2100" baseline="0" dirty="0" smtClean="0"/>
                        <a:t> scientists think; </a:t>
                      </a:r>
                    </a:p>
                    <a:p>
                      <a:pPr algn="ctr"/>
                      <a:r>
                        <a:rPr lang="en-US" sz="2100" baseline="0" dirty="0" smtClean="0"/>
                        <a:t>What scientists learn</a:t>
                      </a:r>
                      <a:endParaRPr lang="en-US" sz="2100" dirty="0"/>
                    </a:p>
                  </a:txBody>
                  <a:tcPr/>
                </a:tc>
                <a:extLst>
                  <a:ext uri="{0D108BD9-81ED-4DB2-BD59-A6C34878D82A}">
                    <a16:rowId xmlns="" xmlns:a16="http://schemas.microsoft.com/office/drawing/2014/main" val="10002"/>
                  </a:ext>
                </a:extLst>
              </a:tr>
              <a:tr h="449091">
                <a:tc>
                  <a:txBody>
                    <a:bodyPr/>
                    <a:lstStyle/>
                    <a:p>
                      <a:pPr algn="ctr"/>
                      <a:r>
                        <a:rPr lang="en-US" sz="2100" dirty="0" smtClean="0"/>
                        <a:t>Content-driven</a:t>
                      </a:r>
                      <a:endParaRPr lang="en-US" sz="2100" dirty="0"/>
                    </a:p>
                  </a:txBody>
                  <a:tcPr/>
                </a:tc>
                <a:tc>
                  <a:txBody>
                    <a:bodyPr/>
                    <a:lstStyle/>
                    <a:p>
                      <a:pPr algn="ctr"/>
                      <a:r>
                        <a:rPr lang="en-US" sz="2100" dirty="0" smtClean="0"/>
                        <a:t>Question-driven</a:t>
                      </a:r>
                      <a:endParaRPr lang="en-US" sz="2100" dirty="0"/>
                    </a:p>
                  </a:txBody>
                  <a:tcPr/>
                </a:tc>
                <a:extLst>
                  <a:ext uri="{0D108BD9-81ED-4DB2-BD59-A6C34878D82A}">
                    <a16:rowId xmlns="" xmlns:a16="http://schemas.microsoft.com/office/drawing/2014/main" val="10003"/>
                  </a:ext>
                </a:extLst>
              </a:tr>
              <a:tr h="449091">
                <a:tc>
                  <a:txBody>
                    <a:bodyPr/>
                    <a:lstStyle/>
                    <a:p>
                      <a:pPr algn="ctr"/>
                      <a:r>
                        <a:rPr lang="en-US" sz="2100" dirty="0" smtClean="0"/>
                        <a:t>Learning about</a:t>
                      </a:r>
                      <a:endParaRPr lang="en-US" sz="2100" dirty="0"/>
                    </a:p>
                  </a:txBody>
                  <a:tcPr/>
                </a:tc>
                <a:tc>
                  <a:txBody>
                    <a:bodyPr/>
                    <a:lstStyle/>
                    <a:p>
                      <a:pPr algn="ctr"/>
                      <a:r>
                        <a:rPr lang="en-US" sz="2100" smtClean="0"/>
                        <a:t>Figuring</a:t>
                      </a:r>
                      <a:r>
                        <a:rPr lang="en-US" sz="2100" baseline="0" smtClean="0"/>
                        <a:t> out</a:t>
                      </a:r>
                      <a:endParaRPr lang="en-US" sz="2100" dirty="0"/>
                    </a:p>
                  </a:txBody>
                  <a:tcPr/>
                </a:tc>
                <a:extLst>
                  <a:ext uri="{0D108BD9-81ED-4DB2-BD59-A6C34878D82A}">
                    <a16:rowId xmlns="" xmlns:a16="http://schemas.microsoft.com/office/drawing/2014/main" val="10004"/>
                  </a:ext>
                </a:extLst>
              </a:tr>
            </a:tbl>
          </a:graphicData>
        </a:graphic>
      </p:graphicFrame>
      <p:sp>
        <p:nvSpPr>
          <p:cNvPr id="4" name="TextBox 3"/>
          <p:cNvSpPr txBox="1"/>
          <p:nvPr/>
        </p:nvSpPr>
        <p:spPr>
          <a:xfrm>
            <a:off x="381000" y="5722203"/>
            <a:ext cx="7037824" cy="907941"/>
          </a:xfrm>
          <a:prstGeom prst="rect">
            <a:avLst/>
          </a:prstGeom>
          <a:noFill/>
        </p:spPr>
        <p:txBody>
          <a:bodyPr wrap="none" rtlCol="0">
            <a:spAutoFit/>
          </a:bodyPr>
          <a:lstStyle/>
          <a:p>
            <a:pPr marL="285750" indent="-285750">
              <a:buFont typeface="Arial"/>
              <a:buChar char="•"/>
            </a:pPr>
            <a:r>
              <a:rPr lang="en-US" sz="2400" dirty="0" smtClean="0">
                <a:cs typeface="Helvetica" panose="020B0604020202020204" pitchFamily="34" charset="0"/>
              </a:rPr>
              <a:t>Emphasis on </a:t>
            </a:r>
            <a:r>
              <a:rPr lang="en-US" sz="2400" i="1" dirty="0" smtClean="0">
                <a:cs typeface="Helvetica" panose="020B0604020202020204" pitchFamily="34" charset="0"/>
              </a:rPr>
              <a:t>real world connections</a:t>
            </a:r>
            <a:endParaRPr lang="en-US" sz="2400" dirty="0"/>
          </a:p>
          <a:p>
            <a:pPr marL="285750" indent="-285750">
              <a:spcBef>
                <a:spcPts val="600"/>
              </a:spcBef>
              <a:buFont typeface="Arial"/>
              <a:buChar char="•"/>
            </a:pPr>
            <a:r>
              <a:rPr lang="en-US" sz="2400" dirty="0" smtClean="0">
                <a:cs typeface="Helvetica" panose="020B0604020202020204" pitchFamily="34" charset="0"/>
              </a:rPr>
              <a:t>Will be implemented in all CA public schools by 2018</a:t>
            </a:r>
          </a:p>
        </p:txBody>
      </p:sp>
      <p:sp>
        <p:nvSpPr>
          <p:cNvPr id="10" name="Title 1"/>
          <p:cNvSpPr txBox="1">
            <a:spLocks/>
          </p:cNvSpPr>
          <p:nvPr/>
        </p:nvSpPr>
        <p:spPr>
          <a:xfrm>
            <a:off x="1143000" y="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smtClean="0">
                <a:cs typeface="Helvetica" panose="020B0604020202020204" pitchFamily="34" charset="0"/>
              </a:rPr>
              <a:t>New Directions in </a:t>
            </a:r>
            <a:r>
              <a:rPr lang="en-US" b="1" smtClean="0">
                <a:cs typeface="Helvetica" panose="020B0604020202020204" pitchFamily="34" charset="0"/>
              </a:rPr>
              <a:t>Science Education</a:t>
            </a:r>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1081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Autofit/>
          </a:bodyPr>
          <a:lstStyle/>
          <a:p>
            <a:pPr algn="l"/>
            <a:r>
              <a:rPr lang="en-US" sz="4000" b="1" dirty="0" smtClean="0"/>
              <a:t>Next Generation Science Standards</a:t>
            </a:r>
            <a:endParaRPr lang="en-US" sz="4000" b="1" dirty="0"/>
          </a:p>
        </p:txBody>
      </p:sp>
      <p:pic>
        <p:nvPicPr>
          <p:cNvPr id="5" name="Shape 861"/>
          <p:cNvPicPr preferRelativeResize="0"/>
          <p:nvPr/>
        </p:nvPicPr>
        <p:blipFill rotWithShape="1">
          <a:blip r:embed="rId3">
            <a:alphaModFix/>
          </a:blip>
          <a:srcRect/>
          <a:stretch/>
        </p:blipFill>
        <p:spPr>
          <a:xfrm>
            <a:off x="6226488" y="1371600"/>
            <a:ext cx="2536512" cy="2514600"/>
          </a:xfrm>
          <a:prstGeom prst="rect">
            <a:avLst/>
          </a:prstGeom>
          <a:noFill/>
          <a:ln>
            <a:noFill/>
          </a:ln>
        </p:spPr>
      </p:pic>
      <p:sp>
        <p:nvSpPr>
          <p:cNvPr id="6" name="TextBox 5"/>
          <p:cNvSpPr txBox="1"/>
          <p:nvPr/>
        </p:nvSpPr>
        <p:spPr>
          <a:xfrm>
            <a:off x="1143000" y="6015335"/>
            <a:ext cx="6749425" cy="461665"/>
          </a:xfrm>
          <a:prstGeom prst="rect">
            <a:avLst/>
          </a:prstGeom>
          <a:noFill/>
        </p:spPr>
        <p:txBody>
          <a:bodyPr wrap="square" rtlCol="0">
            <a:spAutoFit/>
          </a:bodyPr>
          <a:lstStyle/>
          <a:p>
            <a:pPr algn="ctr"/>
            <a:r>
              <a:rPr lang="en-US" sz="2400" dirty="0">
                <a:solidFill>
                  <a:srgbClr val="800000"/>
                </a:solidFill>
              </a:rPr>
              <a:t>http://www.nextgenscience.org/</a:t>
            </a:r>
          </a:p>
        </p:txBody>
      </p:sp>
      <p:pic>
        <p:nvPicPr>
          <p:cNvPr id="13" name="Picture 7" descr="C:\Users\Sandra\Desktop\Box Sync\CRS Shared Folder\CRS &amp; BASIS Logo files\FinalCRSIc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290986166"/>
              </p:ext>
            </p:extLst>
          </p:nvPr>
        </p:nvGraphicFramePr>
        <p:xfrm>
          <a:off x="457200" y="1524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0384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219200"/>
            <a:ext cx="4914900" cy="5351580"/>
          </a:xfrm>
          <a:noFill/>
        </p:spPr>
        <p:txBody>
          <a:bodyPr>
            <a:noAutofit/>
          </a:bodyPr>
          <a:lstStyle/>
          <a:p>
            <a:pPr marL="0" indent="0">
              <a:spcAft>
                <a:spcPts val="1200"/>
              </a:spcAft>
              <a:buNone/>
            </a:pPr>
            <a:r>
              <a:rPr lang="en-US" sz="2300" b="1" dirty="0" smtClean="0"/>
              <a:t>Introduction of CRS</a:t>
            </a:r>
            <a:endParaRPr lang="en-US" sz="2300" dirty="0" smtClean="0"/>
          </a:p>
          <a:p>
            <a:pPr marL="0" indent="0">
              <a:spcAft>
                <a:spcPts val="1200"/>
              </a:spcAft>
              <a:buNone/>
            </a:pPr>
            <a:r>
              <a:rPr lang="en-US" sz="2400" b="1" dirty="0" smtClean="0"/>
              <a:t>In what ways are scientific experts beneficial to educators and students? What role can they play?</a:t>
            </a:r>
          </a:p>
          <a:p>
            <a:pPr marL="0" indent="0">
              <a:spcAft>
                <a:spcPts val="1200"/>
              </a:spcAft>
              <a:buNone/>
            </a:pPr>
            <a:r>
              <a:rPr lang="en-US" sz="2300" b="1" dirty="0" smtClean="0"/>
              <a:t>Best practices for connecting with teachers &amp; schools</a:t>
            </a:r>
          </a:p>
          <a:p>
            <a:pPr marL="0" indent="0">
              <a:spcAft>
                <a:spcPts val="1200"/>
              </a:spcAft>
              <a:buNone/>
            </a:pPr>
            <a:r>
              <a:rPr lang="en-US" sz="2300" b="1" dirty="0" smtClean="0"/>
              <a:t>Preparing scientists to be effective in classrooms &amp; teacher PD</a:t>
            </a:r>
          </a:p>
          <a:p>
            <a:pPr marL="0" indent="0">
              <a:spcAft>
                <a:spcPts val="1200"/>
              </a:spcAft>
              <a:buNone/>
            </a:pPr>
            <a:r>
              <a:rPr lang="en-US" sz="2300" b="1" dirty="0" smtClean="0"/>
              <a:t>Determining best fit                   (lessons, topics, grade levels)</a:t>
            </a:r>
          </a:p>
          <a:p>
            <a:pPr marL="0" indent="0">
              <a:spcAft>
                <a:spcPts val="1200"/>
              </a:spcAft>
              <a:buNone/>
            </a:pPr>
            <a:r>
              <a:rPr lang="en-US" sz="2300" b="1" dirty="0" smtClean="0"/>
              <a:t>Special considerations for elementary</a:t>
            </a:r>
            <a:endParaRPr lang="en-US" sz="2000" dirty="0"/>
          </a:p>
          <a:p>
            <a:pPr>
              <a:spcAft>
                <a:spcPts val="1200"/>
              </a:spcAft>
            </a:pPr>
            <a:endParaRPr lang="en-US" sz="2400" dirty="0" smtClean="0">
              <a:latin typeface="+mj-lt"/>
              <a:cs typeface="Helvetica" panose="020B0604020202020204" pitchFamily="34" charset="0"/>
            </a:endParaRPr>
          </a:p>
        </p:txBody>
      </p:sp>
      <p:sp>
        <p:nvSpPr>
          <p:cNvPr id="10" name="Title 1"/>
          <p:cNvSpPr txBox="1">
            <a:spLocks/>
          </p:cNvSpPr>
          <p:nvPr/>
        </p:nvSpPr>
        <p:spPr>
          <a:xfrm>
            <a:off x="1104900" y="15240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s://lh3.googleusercontent.com/-VFI3bdRyEI4/Vm8BftVEGBI/AAAAAAAAZeQ/lmVYBVSnoZUgh2Af-NIDIOcDmn5m_2MeACCo/s720/DSC_20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33400"/>
            <a:ext cx="3772971" cy="2510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7" name="Picture 6" descr="23121403663_115555a3fc_z.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3429000"/>
            <a:ext cx="3788991"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1104900" y="452735"/>
            <a:ext cx="2770618" cy="584776"/>
          </a:xfrm>
          <a:prstGeom prst="rect">
            <a:avLst/>
          </a:prstGeom>
          <a:noFill/>
        </p:spPr>
        <p:txBody>
          <a:bodyPr wrap="square" rtlCol="0">
            <a:spAutoFit/>
          </a:bodyPr>
          <a:lstStyle/>
          <a:p>
            <a:r>
              <a:rPr lang="en-US" sz="3200" u="sng" dirty="0" smtClean="0"/>
              <a:t>Agenda</a:t>
            </a:r>
            <a:endParaRPr lang="en-US" sz="3200" u="sng" dirty="0"/>
          </a:p>
        </p:txBody>
      </p:sp>
    </p:spTree>
    <p:extLst>
      <p:ext uri="{BB962C8B-B14F-4D97-AF65-F5344CB8AC3E}">
        <p14:creationId xmlns:p14="http://schemas.microsoft.com/office/powerpoint/2010/main" val="163242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143000" y="0"/>
            <a:ext cx="8001000" cy="914400"/>
          </a:xfrm>
          <a:prstGeom prst="rect">
            <a:avLst/>
          </a:prstGeom>
        </p:spPr>
        <p:txBody>
          <a:bodyPr bIns="91440" anchor="b" anchorCtr="0">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smtClean="0">
                <a:cs typeface="Helvetica" panose="020B0604020202020204" pitchFamily="34" charset="0"/>
              </a:rPr>
              <a:t>NGSS: Science &amp; Engineering Practices</a:t>
            </a:r>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09600" y="1371600"/>
            <a:ext cx="8077200" cy="50292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a:spLocks noGrp="1" noChangeArrowheads="1"/>
          </p:cNvSpPr>
          <p:nvPr>
            <p:ph idx="1"/>
          </p:nvPr>
        </p:nvSpPr>
        <p:spPr>
          <a:xfrm>
            <a:off x="533400" y="1752600"/>
            <a:ext cx="3886200" cy="5029200"/>
          </a:xfrm>
        </p:spPr>
        <p:txBody>
          <a:bodyPr/>
          <a:lstStyle/>
          <a:p>
            <a:pPr marL="625475" indent="-514350" eaLnBrk="1" hangingPunct="1">
              <a:lnSpc>
                <a:spcPct val="90000"/>
              </a:lnSpc>
              <a:spcAft>
                <a:spcPct val="20000"/>
              </a:spcAft>
              <a:buClr>
                <a:srgbClr val="FF6600"/>
              </a:buClr>
              <a:buSzPct val="100000"/>
              <a:buFont typeface="Corbel" panose="020B0503020204020204" pitchFamily="34" charset="0"/>
              <a:buAutoNum type="arabicPeriod"/>
            </a:pPr>
            <a:r>
              <a:rPr lang="en-US" altLang="en-US" sz="2400" dirty="0" smtClean="0">
                <a:latin typeface="Calibri" panose="020F0502020204030204" pitchFamily="34" charset="0"/>
              </a:rPr>
              <a:t>Asking questions (science) and defining problems (engineering)</a:t>
            </a:r>
          </a:p>
          <a:p>
            <a:pPr marL="625475" indent="-514350" eaLnBrk="1" hangingPunct="1">
              <a:lnSpc>
                <a:spcPct val="90000"/>
              </a:lnSpc>
              <a:spcAft>
                <a:spcPct val="20000"/>
              </a:spcAft>
              <a:buClr>
                <a:srgbClr val="FF6600"/>
              </a:buClr>
              <a:buSzPct val="100000"/>
              <a:buFont typeface="Georgia" panose="02040502050405020303" pitchFamily="18" charset="0"/>
              <a:buAutoNum type="arabicPeriod"/>
            </a:pPr>
            <a:r>
              <a:rPr lang="en-US" altLang="en-US" sz="2400" dirty="0" smtClean="0">
                <a:latin typeface="Calibri" panose="020F0502020204030204" pitchFamily="34" charset="0"/>
              </a:rPr>
              <a:t>Developing and using models</a:t>
            </a:r>
          </a:p>
          <a:p>
            <a:pPr marL="625475" indent="-514350" eaLnBrk="1" hangingPunct="1">
              <a:lnSpc>
                <a:spcPct val="90000"/>
              </a:lnSpc>
              <a:spcAft>
                <a:spcPct val="20000"/>
              </a:spcAft>
              <a:buClr>
                <a:srgbClr val="FF6600"/>
              </a:buClr>
              <a:buSzPct val="100000"/>
              <a:buFont typeface="Corbel" panose="020B0503020204020204" pitchFamily="34" charset="0"/>
              <a:buAutoNum type="arabicPeriod"/>
            </a:pPr>
            <a:r>
              <a:rPr lang="en-US" altLang="en-US" sz="2400" dirty="0" smtClean="0">
                <a:latin typeface="Calibri" panose="020F0502020204030204" pitchFamily="34" charset="0"/>
              </a:rPr>
              <a:t>Planning and carrying out investigations</a:t>
            </a:r>
          </a:p>
          <a:p>
            <a:pPr marL="625475" indent="-514350" eaLnBrk="1" hangingPunct="1">
              <a:lnSpc>
                <a:spcPct val="90000"/>
              </a:lnSpc>
              <a:spcAft>
                <a:spcPct val="20000"/>
              </a:spcAft>
              <a:buClr>
                <a:srgbClr val="FF6600"/>
              </a:buClr>
              <a:buSzPct val="100000"/>
              <a:buFont typeface="Corbel" panose="020B0503020204020204" pitchFamily="34" charset="0"/>
              <a:buAutoNum type="arabicPeriod"/>
            </a:pPr>
            <a:r>
              <a:rPr lang="en-US" altLang="en-US" sz="2400" dirty="0" smtClean="0">
                <a:latin typeface="Calibri" panose="020F0502020204030204" pitchFamily="34" charset="0"/>
              </a:rPr>
              <a:t>Analyzing and interpreting data</a:t>
            </a:r>
          </a:p>
          <a:p>
            <a:pPr marL="625475" indent="-514350" eaLnBrk="1" hangingPunct="1">
              <a:lnSpc>
                <a:spcPct val="90000"/>
              </a:lnSpc>
              <a:spcAft>
                <a:spcPct val="20000"/>
              </a:spcAft>
              <a:buFont typeface="Corbel" panose="020B0503020204020204" pitchFamily="34" charset="0"/>
              <a:buAutoNum type="arabicPeriod"/>
            </a:pPr>
            <a:endParaRPr lang="en-US" altLang="en-US" dirty="0" smtClean="0">
              <a:latin typeface="Calibri" panose="020F0502020204030204" pitchFamily="34" charset="0"/>
            </a:endParaRPr>
          </a:p>
          <a:p>
            <a:pPr marL="625475" indent="-514350" eaLnBrk="1" hangingPunct="1">
              <a:lnSpc>
                <a:spcPct val="90000"/>
              </a:lnSpc>
              <a:spcAft>
                <a:spcPct val="20000"/>
              </a:spcAft>
            </a:pPr>
            <a:endParaRPr lang="en-US" altLang="en-US" dirty="0" smtClean="0">
              <a:solidFill>
                <a:schemeClr val="accent2"/>
              </a:solidFill>
              <a:latin typeface="Calibri" panose="020F0502020204030204" pitchFamily="34" charset="0"/>
            </a:endParaRPr>
          </a:p>
          <a:p>
            <a:pPr marL="625475" indent="-514350" eaLnBrk="1" hangingPunct="1">
              <a:lnSpc>
                <a:spcPct val="90000"/>
              </a:lnSpc>
              <a:spcAft>
                <a:spcPct val="20000"/>
              </a:spcAft>
            </a:pPr>
            <a:endParaRPr lang="en-US" altLang="en-US" dirty="0" smtClean="0">
              <a:solidFill>
                <a:schemeClr val="accent2"/>
              </a:solidFill>
              <a:latin typeface="Calibri" panose="020F0502020204030204" pitchFamily="34" charset="0"/>
            </a:endParaRPr>
          </a:p>
        </p:txBody>
      </p:sp>
      <p:sp>
        <p:nvSpPr>
          <p:cNvPr id="12" name="Content Placeholder 3"/>
          <p:cNvSpPr txBox="1">
            <a:spLocks/>
          </p:cNvSpPr>
          <p:nvPr/>
        </p:nvSpPr>
        <p:spPr bwMode="auto">
          <a:xfrm>
            <a:off x="4343400" y="1735394"/>
            <a:ext cx="42672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68325" indent="-45720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ea typeface="MS PGothic"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ea typeface="MS PGothic" panose="020B0600070205080204" pitchFamily="34" charset="-128"/>
              </a:defRPr>
            </a:lvl4pPr>
            <a:lvl5pPr marL="2057400" indent="-228600">
              <a:spcBef>
                <a:spcPct val="20000"/>
              </a:spcBef>
              <a:buClr>
                <a:srgbClr val="8FB08C"/>
              </a:buClr>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ea typeface="MS PGothic" panose="020B0600070205080204" pitchFamily="34" charset="-128"/>
              </a:defRPr>
            </a:lvl9pPr>
          </a:lstStyle>
          <a:p>
            <a:pPr>
              <a:lnSpc>
                <a:spcPct val="90000"/>
              </a:lnSpc>
              <a:spcAft>
                <a:spcPct val="20000"/>
              </a:spcAft>
              <a:buClr>
                <a:srgbClr val="FF6600"/>
              </a:buClr>
              <a:buSzPct val="100000"/>
              <a:buFont typeface="Georgia" panose="02040502050405020303" pitchFamily="18" charset="0"/>
              <a:buAutoNum type="arabicPeriod" startAt="5"/>
            </a:pPr>
            <a:r>
              <a:rPr lang="en-US" altLang="en-US" sz="2400" dirty="0">
                <a:latin typeface="Calibri" panose="020F0502020204030204" pitchFamily="34" charset="0"/>
              </a:rPr>
              <a:t>Using mathematics and computational thinking</a:t>
            </a:r>
          </a:p>
          <a:p>
            <a:pPr eaLnBrk="1" hangingPunct="1">
              <a:lnSpc>
                <a:spcPct val="90000"/>
              </a:lnSpc>
              <a:spcAft>
                <a:spcPct val="20000"/>
              </a:spcAft>
              <a:buClr>
                <a:srgbClr val="FF6600"/>
              </a:buClr>
              <a:buSzPct val="100000"/>
              <a:buFont typeface="Corbel" panose="020B0503020204020204" pitchFamily="34" charset="0"/>
              <a:buAutoNum type="arabicPeriod" startAt="5"/>
            </a:pPr>
            <a:r>
              <a:rPr lang="en-US" altLang="en-US" sz="2400" dirty="0">
                <a:latin typeface="Calibri" panose="020F0502020204030204" pitchFamily="34" charset="0"/>
              </a:rPr>
              <a:t>Constructing explanations (science) and designing solutions (engineering)</a:t>
            </a:r>
          </a:p>
          <a:p>
            <a:pPr eaLnBrk="1" hangingPunct="1">
              <a:lnSpc>
                <a:spcPct val="90000"/>
              </a:lnSpc>
              <a:spcAft>
                <a:spcPct val="20000"/>
              </a:spcAft>
              <a:buClr>
                <a:srgbClr val="FF6600"/>
              </a:buClr>
              <a:buSzPct val="100000"/>
              <a:buFont typeface="Corbel" panose="020B0503020204020204" pitchFamily="34" charset="0"/>
              <a:buAutoNum type="arabicPeriod" startAt="5"/>
            </a:pPr>
            <a:r>
              <a:rPr lang="en-US" altLang="en-US" sz="2400" dirty="0">
                <a:latin typeface="Calibri" panose="020F0502020204030204" pitchFamily="34" charset="0"/>
              </a:rPr>
              <a:t>Engaging in argument from evidence</a:t>
            </a:r>
          </a:p>
          <a:p>
            <a:pPr eaLnBrk="1" hangingPunct="1">
              <a:lnSpc>
                <a:spcPct val="90000"/>
              </a:lnSpc>
              <a:spcAft>
                <a:spcPct val="20000"/>
              </a:spcAft>
              <a:buClr>
                <a:srgbClr val="FF6600"/>
              </a:buClr>
              <a:buSzPct val="100000"/>
              <a:buFont typeface="Corbel" panose="020B0503020204020204" pitchFamily="34" charset="0"/>
              <a:buAutoNum type="arabicPeriod" startAt="5"/>
            </a:pPr>
            <a:r>
              <a:rPr lang="en-US" altLang="en-US" sz="2400" dirty="0">
                <a:latin typeface="Calibri" panose="020F0502020204030204" pitchFamily="34" charset="0"/>
              </a:rPr>
              <a:t>Obtaining, evaluating, and communicating information</a:t>
            </a:r>
          </a:p>
        </p:txBody>
      </p:sp>
    </p:spTree>
    <p:extLst>
      <p:ext uri="{BB962C8B-B14F-4D97-AF65-F5344CB8AC3E}">
        <p14:creationId xmlns:p14="http://schemas.microsoft.com/office/powerpoint/2010/main" val="4083875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8735142" cy="1020762"/>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spcAft>
                <a:spcPts val="600"/>
              </a:spcAft>
            </a:pPr>
            <a:endParaRPr lang="en-US" sz="3500" b="1" dirty="0"/>
          </a:p>
        </p:txBody>
      </p:sp>
      <p:sp>
        <p:nvSpPr>
          <p:cNvPr id="6" name="Title 1"/>
          <p:cNvSpPr txBox="1">
            <a:spLocks/>
          </p:cNvSpPr>
          <p:nvPr/>
        </p:nvSpPr>
        <p:spPr>
          <a:xfrm>
            <a:off x="1143000" y="0"/>
            <a:ext cx="8001000" cy="914400"/>
          </a:xfrm>
          <a:prstGeom prst="rect">
            <a:avLst/>
          </a:prstGeom>
        </p:spPr>
        <p:txBody>
          <a:bodyPr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7"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p:cNvSpPr txBox="1">
            <a:spLocks/>
          </p:cNvSpPr>
          <p:nvPr/>
        </p:nvSpPr>
        <p:spPr>
          <a:xfrm>
            <a:off x="1295400" y="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smtClean="0">
                <a:cs typeface="Helvetica" panose="020B0604020202020204" pitchFamily="34" charset="0"/>
              </a:rPr>
              <a:t>NGSS: Crosscutting Concepts</a:t>
            </a:r>
            <a:endParaRPr lang="en-US" b="1" dirty="0">
              <a:cs typeface="Helvetica" panose="020B0604020202020204" pitchFamily="34" charset="0"/>
            </a:endParaRPr>
          </a:p>
        </p:txBody>
      </p:sp>
      <p:sp>
        <p:nvSpPr>
          <p:cNvPr id="14" name="Rectangle 13"/>
          <p:cNvSpPr/>
          <p:nvPr/>
        </p:nvSpPr>
        <p:spPr>
          <a:xfrm>
            <a:off x="750376" y="1295400"/>
            <a:ext cx="7830842" cy="5266727"/>
          </a:xfrm>
          <a:prstGeom prst="rect">
            <a:avLst/>
          </a:prstGeom>
          <a:noFill/>
          <a:ln w="57150">
            <a:solidFill>
              <a:srgbClr val="229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spcBef>
                <a:spcPts val="0"/>
              </a:spcBef>
              <a:buClr>
                <a:srgbClr val="303A96"/>
              </a:buClr>
              <a:buFont typeface="Calibri"/>
              <a:buAutoNum type="arabicPeriod"/>
            </a:pPr>
            <a:r>
              <a:rPr lang="en-US" sz="2600" b="1" dirty="0" smtClean="0">
                <a:solidFill>
                  <a:schemeClr val="tx1"/>
                </a:solidFill>
                <a:ea typeface="Calibri"/>
                <a:cs typeface="Calibri"/>
                <a:sym typeface="Calibri"/>
              </a:rPr>
              <a:t>Patterns </a:t>
            </a:r>
            <a:r>
              <a:rPr lang="en-US" sz="2600" dirty="0" smtClean="0">
                <a:solidFill>
                  <a:schemeClr val="tx1"/>
                </a:solidFill>
                <a:ea typeface="Calibri"/>
                <a:cs typeface="Calibri"/>
                <a:sym typeface="Calibri"/>
              </a:rPr>
              <a:t>– organization and classification</a:t>
            </a:r>
          </a:p>
          <a:p>
            <a:pPr marL="457200" lvl="0" indent="-457200">
              <a:spcBef>
                <a:spcPts val="1000"/>
              </a:spcBef>
              <a:buClr>
                <a:srgbClr val="303A96"/>
              </a:buClr>
              <a:buFont typeface="Calibri"/>
              <a:buAutoNum type="arabicPeriod"/>
            </a:pPr>
            <a:r>
              <a:rPr lang="en-US" sz="2600" b="1" dirty="0" smtClean="0">
                <a:solidFill>
                  <a:schemeClr val="tx1"/>
                </a:solidFill>
                <a:ea typeface="Calibri"/>
                <a:cs typeface="Calibri"/>
                <a:sym typeface="Calibri"/>
              </a:rPr>
              <a:t>Cause and effect</a:t>
            </a:r>
            <a:r>
              <a:rPr lang="en-US" sz="2600" dirty="0" smtClean="0">
                <a:solidFill>
                  <a:schemeClr val="tx1"/>
                </a:solidFill>
                <a:ea typeface="Calibri"/>
                <a:cs typeface="Calibri"/>
                <a:sym typeface="Calibri"/>
              </a:rPr>
              <a:t> – mechanism and explanation</a:t>
            </a:r>
          </a:p>
          <a:p>
            <a:pPr marL="457200" lvl="0" indent="-457200">
              <a:spcBef>
                <a:spcPts val="1000"/>
              </a:spcBef>
              <a:buClr>
                <a:srgbClr val="303A96"/>
              </a:buClr>
              <a:buFont typeface="Calibri"/>
              <a:buAutoNum type="arabicPeriod"/>
            </a:pPr>
            <a:r>
              <a:rPr lang="en-US" sz="2600" b="1" dirty="0" smtClean="0">
                <a:solidFill>
                  <a:schemeClr val="tx1"/>
                </a:solidFill>
                <a:ea typeface="Calibri"/>
                <a:cs typeface="Calibri"/>
                <a:sym typeface="Calibri"/>
              </a:rPr>
              <a:t>Scale, proportion, &amp; quantity</a:t>
            </a:r>
            <a:r>
              <a:rPr lang="en-US" sz="2600" dirty="0" smtClean="0">
                <a:solidFill>
                  <a:schemeClr val="tx1"/>
                </a:solidFill>
                <a:ea typeface="Calibri"/>
                <a:cs typeface="Calibri"/>
                <a:sym typeface="Calibri"/>
              </a:rPr>
              <a:t> – recognize what is relevant</a:t>
            </a:r>
          </a:p>
          <a:p>
            <a:pPr marL="457200" lvl="0" indent="-457200">
              <a:spcBef>
                <a:spcPts val="1000"/>
              </a:spcBef>
              <a:buClr>
                <a:srgbClr val="303A96"/>
              </a:buClr>
              <a:buFont typeface="Calibri"/>
              <a:buAutoNum type="arabicPeriod"/>
            </a:pPr>
            <a:r>
              <a:rPr lang="en-US" sz="2600" b="1" dirty="0" smtClean="0">
                <a:solidFill>
                  <a:schemeClr val="tx1"/>
                </a:solidFill>
                <a:ea typeface="Calibri"/>
                <a:cs typeface="Calibri"/>
                <a:sym typeface="Calibri"/>
              </a:rPr>
              <a:t>Systems and system models </a:t>
            </a:r>
            <a:r>
              <a:rPr lang="en-US" sz="2600" dirty="0" smtClean="0">
                <a:solidFill>
                  <a:schemeClr val="tx1"/>
                </a:solidFill>
                <a:ea typeface="Calibri"/>
                <a:cs typeface="Calibri"/>
                <a:sym typeface="Calibri"/>
              </a:rPr>
              <a:t>– define the system under study</a:t>
            </a:r>
          </a:p>
          <a:p>
            <a:pPr marL="457200" lvl="0" indent="-457200">
              <a:spcBef>
                <a:spcPts val="1000"/>
              </a:spcBef>
              <a:buClr>
                <a:srgbClr val="303A96"/>
              </a:buClr>
              <a:buFont typeface="Calibri"/>
              <a:buAutoNum type="arabicPeriod"/>
            </a:pPr>
            <a:r>
              <a:rPr lang="en-US" sz="2600" b="1" dirty="0" smtClean="0">
                <a:solidFill>
                  <a:schemeClr val="tx1"/>
                </a:solidFill>
                <a:ea typeface="Calibri"/>
                <a:cs typeface="Calibri"/>
                <a:sym typeface="Calibri"/>
              </a:rPr>
              <a:t>Energy and matter </a:t>
            </a:r>
            <a:r>
              <a:rPr lang="en-US" sz="2600" dirty="0" smtClean="0">
                <a:solidFill>
                  <a:schemeClr val="tx1"/>
                </a:solidFill>
                <a:ea typeface="Calibri"/>
                <a:cs typeface="Calibri"/>
                <a:sym typeface="Calibri"/>
              </a:rPr>
              <a:t>–  flows, cycles and conservation</a:t>
            </a:r>
          </a:p>
          <a:p>
            <a:pPr marL="457200" lvl="0" indent="-457200">
              <a:spcBef>
                <a:spcPts val="1000"/>
              </a:spcBef>
              <a:buClr>
                <a:srgbClr val="303A96"/>
              </a:buClr>
              <a:buFont typeface="Calibri"/>
              <a:buAutoNum type="arabicPeriod"/>
            </a:pPr>
            <a:r>
              <a:rPr lang="en-US" sz="2600" b="1" dirty="0" smtClean="0">
                <a:solidFill>
                  <a:schemeClr val="tx1"/>
                </a:solidFill>
                <a:ea typeface="Calibri"/>
                <a:cs typeface="Calibri"/>
                <a:sym typeface="Calibri"/>
              </a:rPr>
              <a:t>Structure and function </a:t>
            </a:r>
            <a:r>
              <a:rPr lang="en-US" sz="2600" dirty="0" smtClean="0">
                <a:solidFill>
                  <a:schemeClr val="tx1"/>
                </a:solidFill>
                <a:ea typeface="Calibri"/>
                <a:cs typeface="Calibri"/>
                <a:sym typeface="Calibri"/>
              </a:rPr>
              <a:t>–  determine properties of things</a:t>
            </a:r>
          </a:p>
          <a:p>
            <a:pPr marL="457200" lvl="0" indent="-457200">
              <a:spcBef>
                <a:spcPts val="1000"/>
              </a:spcBef>
              <a:buClr>
                <a:srgbClr val="303A96"/>
              </a:buClr>
              <a:buFont typeface="Calibri"/>
              <a:buAutoNum type="arabicPeriod"/>
            </a:pPr>
            <a:r>
              <a:rPr lang="en-US" sz="2600" b="1" dirty="0" smtClean="0">
                <a:solidFill>
                  <a:schemeClr val="tx1"/>
                </a:solidFill>
                <a:ea typeface="Calibri"/>
                <a:cs typeface="Calibri"/>
                <a:sym typeface="Calibri"/>
              </a:rPr>
              <a:t>Stability and change </a:t>
            </a:r>
            <a:r>
              <a:rPr lang="en-US" sz="2600" dirty="0" smtClean="0">
                <a:solidFill>
                  <a:schemeClr val="tx1"/>
                </a:solidFill>
                <a:ea typeface="Calibri"/>
                <a:cs typeface="Calibri"/>
                <a:sym typeface="Calibri"/>
              </a:rPr>
              <a:t>– determine rate of change/evolution</a:t>
            </a:r>
            <a:endParaRPr lang="en-US" sz="2600" dirty="0">
              <a:solidFill>
                <a:schemeClr val="tx1"/>
              </a:solidFill>
              <a:ea typeface="Calibri"/>
              <a:cs typeface="Calibri"/>
              <a:sym typeface="Calibri"/>
            </a:endParaRPr>
          </a:p>
        </p:txBody>
      </p:sp>
    </p:spTree>
    <p:extLst>
      <p:ext uri="{BB962C8B-B14F-4D97-AF65-F5344CB8AC3E}">
        <p14:creationId xmlns:p14="http://schemas.microsoft.com/office/powerpoint/2010/main" val="4187928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020762"/>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spcAft>
                <a:spcPts val="600"/>
              </a:spcAft>
            </a:pPr>
            <a:endParaRPr lang="en-US" sz="3500" b="1" dirty="0"/>
          </a:p>
        </p:txBody>
      </p:sp>
      <p:sp>
        <p:nvSpPr>
          <p:cNvPr id="6" name="Title 1"/>
          <p:cNvSpPr txBox="1">
            <a:spLocks/>
          </p:cNvSpPr>
          <p:nvPr/>
        </p:nvSpPr>
        <p:spPr>
          <a:xfrm>
            <a:off x="1143000" y="0"/>
            <a:ext cx="8001000" cy="914400"/>
          </a:xfrm>
          <a:prstGeom prst="rect">
            <a:avLst/>
          </a:prstGeom>
        </p:spPr>
        <p:txBody>
          <a:bodyPr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7"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p:cNvSpPr txBox="1">
            <a:spLocks/>
          </p:cNvSpPr>
          <p:nvPr/>
        </p:nvSpPr>
        <p:spPr>
          <a:xfrm>
            <a:off x="1295400" y="0"/>
            <a:ext cx="6747087"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smtClean="0">
                <a:cs typeface="Helvetica" panose="020B0604020202020204" pitchFamily="34" charset="0"/>
              </a:rPr>
              <a:t>NGSS: Disciplinary Core Ideas</a:t>
            </a:r>
            <a:endParaRPr lang="en-US" b="1" dirty="0">
              <a:cs typeface="Helvetica" panose="020B0604020202020204" pitchFamily="34" charset="0"/>
            </a:endParaRPr>
          </a:p>
        </p:txBody>
      </p:sp>
      <p:sp>
        <p:nvSpPr>
          <p:cNvPr id="13" name="Rectangle 12"/>
          <p:cNvSpPr/>
          <p:nvPr/>
        </p:nvSpPr>
        <p:spPr>
          <a:xfrm>
            <a:off x="457202" y="1295401"/>
            <a:ext cx="8458198" cy="502920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lvl="0" indent="-285750">
              <a:buClr>
                <a:schemeClr val="tx1">
                  <a:lumMod val="85000"/>
                  <a:lumOff val="15000"/>
                </a:schemeClr>
              </a:buClr>
              <a:buSzPct val="100000"/>
              <a:buFont typeface="Arial" panose="020B0604020202020204" pitchFamily="34" charset="0"/>
              <a:buChar char="•"/>
            </a:pPr>
            <a:endParaRPr lang="en-US" sz="1600" dirty="0">
              <a:solidFill>
                <a:schemeClr val="dk1"/>
              </a:solidFill>
              <a:ea typeface="Georgia"/>
              <a:cs typeface="Georgia"/>
              <a:sym typeface="Georgia"/>
            </a:endParaRPr>
          </a:p>
          <a:p>
            <a:pPr lvl="0">
              <a:spcBef>
                <a:spcPts val="0"/>
              </a:spcBef>
              <a:buClr>
                <a:schemeClr val="tx1">
                  <a:lumMod val="85000"/>
                  <a:lumOff val="15000"/>
                </a:schemeClr>
              </a:buClr>
              <a:buSzPct val="100000"/>
            </a:pPr>
            <a:endParaRPr lang="en-US" sz="1600" dirty="0">
              <a:solidFill>
                <a:schemeClr val="dk1"/>
              </a:solidFill>
              <a:ea typeface="Georgia"/>
              <a:cs typeface="Georgia"/>
              <a:sym typeface="Georgia"/>
            </a:endParaRPr>
          </a:p>
        </p:txBody>
      </p:sp>
      <p:sp>
        <p:nvSpPr>
          <p:cNvPr id="3" name="TextBox 2"/>
          <p:cNvSpPr txBox="1"/>
          <p:nvPr/>
        </p:nvSpPr>
        <p:spPr>
          <a:xfrm>
            <a:off x="711200" y="4342725"/>
            <a:ext cx="7950200" cy="1815882"/>
          </a:xfrm>
          <a:prstGeom prst="rect">
            <a:avLst/>
          </a:prstGeom>
          <a:noFill/>
        </p:spPr>
        <p:txBody>
          <a:bodyPr wrap="square" rtlCol="0">
            <a:spAutoFit/>
          </a:bodyPr>
          <a:lstStyle/>
          <a:p>
            <a:pPr lvl="0"/>
            <a:r>
              <a:rPr lang="en-US" dirty="0" smtClean="0">
                <a:solidFill>
                  <a:srgbClr val="3366FF"/>
                </a:solidFill>
              </a:rPr>
              <a:t>DCIs spiral from K-12, so “your” research is particularly relevant at a few key grade levels, so develop variations for the different levels</a:t>
            </a:r>
          </a:p>
          <a:p>
            <a:pPr lvl="0"/>
            <a:endParaRPr lang="en-US" dirty="0"/>
          </a:p>
          <a:p>
            <a:pPr lvl="0"/>
            <a:r>
              <a:rPr lang="en-US" sz="2000" b="1" dirty="0" smtClean="0"/>
              <a:t>https://</a:t>
            </a:r>
            <a:r>
              <a:rPr lang="en-US" sz="2000" b="1" dirty="0" err="1" smtClean="0"/>
              <a:t>www.nextgenscience.org</a:t>
            </a:r>
            <a:r>
              <a:rPr lang="en-US" sz="2000" b="1" dirty="0" smtClean="0"/>
              <a:t>/sites/default/files/resource/files/AppendixE-ProgressionswithinNGSS-061617.pdf</a:t>
            </a:r>
          </a:p>
          <a:p>
            <a:endParaRPr lang="en-US" dirty="0"/>
          </a:p>
        </p:txBody>
      </p:sp>
      <p:sp>
        <p:nvSpPr>
          <p:cNvPr id="5" name="TextBox 4"/>
          <p:cNvSpPr txBox="1"/>
          <p:nvPr/>
        </p:nvSpPr>
        <p:spPr>
          <a:xfrm>
            <a:off x="609600" y="1600200"/>
            <a:ext cx="3619500" cy="2031325"/>
          </a:xfrm>
          <a:prstGeom prst="rect">
            <a:avLst/>
          </a:prstGeom>
          <a:noFill/>
        </p:spPr>
        <p:txBody>
          <a:bodyPr wrap="square" rtlCol="0">
            <a:spAutoFit/>
          </a:bodyPr>
          <a:lstStyle/>
          <a:p>
            <a:r>
              <a:rPr lang="en-US" b="1" dirty="0" smtClean="0"/>
              <a:t>Life Science</a:t>
            </a:r>
          </a:p>
          <a:p>
            <a:r>
              <a:rPr lang="en-US" b="1" dirty="0" smtClean="0"/>
              <a:t>Earth/Space Science</a:t>
            </a:r>
          </a:p>
          <a:p>
            <a:r>
              <a:rPr lang="en-US" b="1" dirty="0" smtClean="0"/>
              <a:t>Physical Science</a:t>
            </a:r>
          </a:p>
          <a:p>
            <a:r>
              <a:rPr lang="en-US" b="1" dirty="0" smtClean="0"/>
              <a:t>Engineering, Technology &amp; Society</a:t>
            </a:r>
          </a:p>
          <a:p>
            <a:endParaRPr lang="en-US" b="1" dirty="0"/>
          </a:p>
          <a:p>
            <a:r>
              <a:rPr lang="en-US" b="1" dirty="0" smtClean="0"/>
              <a:t>Human impact on environment</a:t>
            </a:r>
          </a:p>
          <a:p>
            <a:endParaRPr lang="en-US" dirty="0"/>
          </a:p>
        </p:txBody>
      </p:sp>
      <p:pic>
        <p:nvPicPr>
          <p:cNvPr id="9" name="Picture 8" descr="BAS Willard 2, 17.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500" y="1149342"/>
            <a:ext cx="3860800" cy="3072667"/>
          </a:xfrm>
          <a:prstGeom prst="rect">
            <a:avLst/>
          </a:prstGeom>
        </p:spPr>
      </p:pic>
    </p:spTree>
    <p:extLst>
      <p:ext uri="{BB962C8B-B14F-4D97-AF65-F5344CB8AC3E}">
        <p14:creationId xmlns:p14="http://schemas.microsoft.com/office/powerpoint/2010/main" val="3319690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Autofit/>
          </a:bodyPr>
          <a:lstStyle/>
          <a:p>
            <a:pPr algn="l"/>
            <a:r>
              <a:rPr lang="en-US" sz="4000" b="1" dirty="0" smtClean="0">
                <a:solidFill>
                  <a:schemeClr val="tx2"/>
                </a:solidFill>
              </a:rPr>
              <a:t>Examples of Types of Science Outreach </a:t>
            </a:r>
            <a:r>
              <a:rPr lang="mr-IN" sz="4000" b="1" dirty="0" smtClean="0">
                <a:solidFill>
                  <a:schemeClr val="tx2"/>
                </a:solidFill>
              </a:rPr>
              <a:t>–</a:t>
            </a:r>
            <a:r>
              <a:rPr lang="en-US" sz="4000" b="1" dirty="0">
                <a:solidFill>
                  <a:schemeClr val="tx2"/>
                </a:solidFill>
              </a:rPr>
              <a:t> </a:t>
            </a:r>
            <a:r>
              <a:rPr lang="en-US" sz="4000" b="1" dirty="0" smtClean="0">
                <a:solidFill>
                  <a:schemeClr val="tx2"/>
                </a:solidFill>
              </a:rPr>
              <a:t>Different Goals, Formats</a:t>
            </a:r>
            <a:endParaRPr lang="en-US" sz="4000" b="1" dirty="0">
              <a:solidFill>
                <a:schemeClr val="tx2"/>
              </a:solidFill>
            </a:endParaRPr>
          </a:p>
        </p:txBody>
      </p:sp>
      <p:pic>
        <p:nvPicPr>
          <p:cNvPr id="13"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a:spLocks noGrp="1"/>
          </p:cNvSpPr>
          <p:nvPr>
            <p:ph idx="1"/>
          </p:nvPr>
        </p:nvSpPr>
        <p:spPr>
          <a:xfrm>
            <a:off x="609600" y="1282700"/>
            <a:ext cx="8178800" cy="5715000"/>
          </a:xfrm>
          <a:noFill/>
        </p:spPr>
        <p:txBody>
          <a:bodyPr>
            <a:noAutofit/>
          </a:bodyPr>
          <a:lstStyle/>
          <a:p>
            <a:pPr>
              <a:spcBef>
                <a:spcPts val="0"/>
              </a:spcBef>
              <a:spcAft>
                <a:spcPts val="1200"/>
              </a:spcAft>
            </a:pPr>
            <a:r>
              <a:rPr lang="en-US" b="1" dirty="0" smtClean="0">
                <a:latin typeface="+mj-lt"/>
              </a:rPr>
              <a:t>Classroom visits with hands-on activities</a:t>
            </a:r>
          </a:p>
          <a:p>
            <a:pPr>
              <a:spcBef>
                <a:spcPts val="0"/>
              </a:spcBef>
              <a:spcAft>
                <a:spcPts val="1200"/>
              </a:spcAft>
            </a:pPr>
            <a:r>
              <a:rPr lang="en-US" b="1" dirty="0" smtClean="0">
                <a:latin typeface="+mj-lt"/>
              </a:rPr>
              <a:t>In class mentoring</a:t>
            </a:r>
          </a:p>
          <a:p>
            <a:pPr>
              <a:spcBef>
                <a:spcPts val="0"/>
              </a:spcBef>
              <a:spcAft>
                <a:spcPts val="1200"/>
              </a:spcAft>
            </a:pPr>
            <a:r>
              <a:rPr lang="en-US" dirty="0" smtClean="0">
                <a:latin typeface="+mj-lt"/>
              </a:rPr>
              <a:t>Afterschool programs &amp; Family science nights</a:t>
            </a:r>
          </a:p>
          <a:p>
            <a:pPr>
              <a:spcBef>
                <a:spcPts val="0"/>
              </a:spcBef>
              <a:spcAft>
                <a:spcPts val="1200"/>
              </a:spcAft>
            </a:pPr>
            <a:r>
              <a:rPr lang="en-US" dirty="0" smtClean="0">
                <a:latin typeface="+mj-lt"/>
              </a:rPr>
              <a:t>Science fair judging &amp; Career events</a:t>
            </a:r>
          </a:p>
          <a:p>
            <a:pPr>
              <a:spcBef>
                <a:spcPts val="0"/>
              </a:spcBef>
              <a:spcAft>
                <a:spcPts val="1200"/>
              </a:spcAft>
            </a:pPr>
            <a:r>
              <a:rPr lang="en-US" dirty="0" smtClean="0">
                <a:latin typeface="+mj-lt"/>
              </a:rPr>
              <a:t>“Festival” events</a:t>
            </a:r>
          </a:p>
          <a:p>
            <a:pPr>
              <a:spcBef>
                <a:spcPts val="0"/>
              </a:spcBef>
              <a:spcAft>
                <a:spcPts val="1200"/>
              </a:spcAft>
            </a:pPr>
            <a:r>
              <a:rPr lang="en-US" dirty="0" smtClean="0">
                <a:latin typeface="+mj-lt"/>
              </a:rPr>
              <a:t>Teacher PD </a:t>
            </a:r>
          </a:p>
        </p:txBody>
      </p:sp>
      <p:pic>
        <p:nvPicPr>
          <p:cNvPr id="3" name="Picture 2" descr="Amryis at grant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500" y="3556002"/>
            <a:ext cx="3924300" cy="2609242"/>
          </a:xfrm>
          <a:prstGeom prst="rect">
            <a:avLst/>
          </a:prstGeom>
        </p:spPr>
      </p:pic>
    </p:spTree>
    <p:extLst>
      <p:ext uri="{BB962C8B-B14F-4D97-AF65-F5344CB8AC3E}">
        <p14:creationId xmlns:p14="http://schemas.microsoft.com/office/powerpoint/2010/main" val="892205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6858000" y="1219199"/>
            <a:ext cx="1865630" cy="5334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High School</a:t>
            </a:r>
            <a:endParaRPr lang="en-US" sz="2000" b="1" dirty="0"/>
          </a:p>
        </p:txBody>
      </p:sp>
      <p:sp>
        <p:nvSpPr>
          <p:cNvPr id="36" name="Rounded Rectangle 35"/>
          <p:cNvSpPr/>
          <p:nvPr/>
        </p:nvSpPr>
        <p:spPr>
          <a:xfrm>
            <a:off x="5105400" y="1219200"/>
            <a:ext cx="1650365" cy="533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Middle School</a:t>
            </a:r>
            <a:endParaRPr lang="en-US" sz="2000" b="1" dirty="0"/>
          </a:p>
        </p:txBody>
      </p:sp>
      <p:sp>
        <p:nvSpPr>
          <p:cNvPr id="35" name="Rounded Rectangle 34"/>
          <p:cNvSpPr/>
          <p:nvPr/>
        </p:nvSpPr>
        <p:spPr>
          <a:xfrm>
            <a:off x="3048000" y="1219200"/>
            <a:ext cx="1937385" cy="533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t>Elementary School</a:t>
            </a:r>
            <a:endParaRPr lang="en-US" sz="2000" b="1" dirty="0"/>
          </a:p>
        </p:txBody>
      </p:sp>
      <p:grpSp>
        <p:nvGrpSpPr>
          <p:cNvPr id="2" name="Group 1"/>
          <p:cNvGrpSpPr/>
          <p:nvPr/>
        </p:nvGrpSpPr>
        <p:grpSpPr>
          <a:xfrm>
            <a:off x="228600" y="1907089"/>
            <a:ext cx="8458198" cy="4401785"/>
            <a:chOff x="228600" y="1907089"/>
            <a:chExt cx="8458198" cy="4401785"/>
          </a:xfrm>
        </p:grpSpPr>
        <p:sp>
          <p:nvSpPr>
            <p:cNvPr id="3" name="Freeform 2"/>
            <p:cNvSpPr/>
            <p:nvPr/>
          </p:nvSpPr>
          <p:spPr>
            <a:xfrm>
              <a:off x="228600" y="1907089"/>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Broaden participation </a:t>
              </a:r>
            </a:p>
            <a:p>
              <a:pPr lvl="0" algn="ctr" defTabSz="889000">
                <a:lnSpc>
                  <a:spcPct val="90000"/>
                </a:lnSpc>
                <a:spcBef>
                  <a:spcPct val="0"/>
                </a:spcBef>
                <a:spcAft>
                  <a:spcPct val="35000"/>
                </a:spcAft>
              </a:pPr>
              <a:r>
                <a:rPr lang="en-US" sz="2000" b="1" kern="1200" dirty="0" smtClean="0">
                  <a:solidFill>
                    <a:schemeClr val="tx2">
                      <a:lumMod val="50000"/>
                    </a:schemeClr>
                  </a:solidFill>
                </a:rPr>
                <a:t>in science</a:t>
              </a:r>
              <a:endParaRPr lang="en-US" sz="2000" b="1" kern="1200" dirty="0">
                <a:solidFill>
                  <a:schemeClr val="tx2">
                    <a:lumMod val="50000"/>
                  </a:schemeClr>
                </a:solidFill>
              </a:endParaRPr>
            </a:p>
          </p:txBody>
        </p:sp>
        <p:sp>
          <p:nvSpPr>
            <p:cNvPr id="4" name="Freeform 3"/>
            <p:cNvSpPr/>
            <p:nvPr/>
          </p:nvSpPr>
          <p:spPr>
            <a:xfrm>
              <a:off x="2727749" y="1992001"/>
              <a:ext cx="1845767"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0 w 2072850"/>
                <a:gd name="connsiteY5"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850" h="829140">
                  <a:moveTo>
                    <a:pt x="0" y="0"/>
                  </a:moveTo>
                  <a:lnTo>
                    <a:pt x="1658280" y="0"/>
                  </a:lnTo>
                  <a:lnTo>
                    <a:pt x="2072850" y="414570"/>
                  </a:lnTo>
                  <a:lnTo>
                    <a:pt x="1658280" y="829140"/>
                  </a:lnTo>
                  <a:lnTo>
                    <a:pt x="0" y="82914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130" tIns="12065" rIns="207285" bIns="12065" numCol="1" spcCol="1270" anchor="ctr" anchorCtr="0">
              <a:noAutofit/>
            </a:bodyPr>
            <a:lstStyle/>
            <a:p>
              <a:pPr lvl="0" algn="ctr" defTabSz="844550">
                <a:lnSpc>
                  <a:spcPct val="90000"/>
                </a:lnSpc>
                <a:spcBef>
                  <a:spcPct val="0"/>
                </a:spcBef>
                <a:spcAft>
                  <a:spcPct val="35000"/>
                </a:spcAft>
              </a:pPr>
              <a:r>
                <a:rPr lang="en-US" sz="1900" kern="1200" dirty="0" smtClean="0"/>
                <a:t>Beginning science identity formation</a:t>
              </a:r>
              <a:endParaRPr lang="en-US" sz="1900" kern="1200" dirty="0"/>
            </a:p>
          </p:txBody>
        </p:sp>
        <p:sp>
          <p:nvSpPr>
            <p:cNvPr id="5" name="Freeform 4"/>
            <p:cNvSpPr/>
            <p:nvPr/>
          </p:nvSpPr>
          <p:spPr>
            <a:xfrm>
              <a:off x="4226930" y="1992001"/>
              <a:ext cx="2072850"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414570 w 2072850"/>
                <a:gd name="connsiteY5" fmla="*/ 414570 h 829140"/>
                <a:gd name="connsiteX6" fmla="*/ 0 w 2072850"/>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50" h="829140">
                  <a:moveTo>
                    <a:pt x="0" y="0"/>
                  </a:moveTo>
                  <a:lnTo>
                    <a:pt x="1658280" y="0"/>
                  </a:lnTo>
                  <a:lnTo>
                    <a:pt x="2072850" y="414570"/>
                  </a:lnTo>
                  <a:lnTo>
                    <a:pt x="1658280"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endParaRPr lang="en-US" sz="1900" kern="1200" dirty="0"/>
            </a:p>
          </p:txBody>
        </p:sp>
        <p:sp>
          <p:nvSpPr>
            <p:cNvPr id="6" name="Freeform 5"/>
            <p:cNvSpPr/>
            <p:nvPr/>
          </p:nvSpPr>
          <p:spPr>
            <a:xfrm>
              <a:off x="5863617" y="1992001"/>
              <a:ext cx="2823181" cy="829140"/>
            </a:xfrm>
            <a:custGeom>
              <a:avLst/>
              <a:gdLst>
                <a:gd name="connsiteX0" fmla="*/ 0 w 2823181"/>
                <a:gd name="connsiteY0" fmla="*/ 0 h 829140"/>
                <a:gd name="connsiteX1" fmla="*/ 2408611 w 2823181"/>
                <a:gd name="connsiteY1" fmla="*/ 0 h 829140"/>
                <a:gd name="connsiteX2" fmla="*/ 2823181 w 2823181"/>
                <a:gd name="connsiteY2" fmla="*/ 414570 h 829140"/>
                <a:gd name="connsiteX3" fmla="*/ 2408611 w 2823181"/>
                <a:gd name="connsiteY3" fmla="*/ 829140 h 829140"/>
                <a:gd name="connsiteX4" fmla="*/ 0 w 2823181"/>
                <a:gd name="connsiteY4" fmla="*/ 829140 h 829140"/>
                <a:gd name="connsiteX5" fmla="*/ 414570 w 2823181"/>
                <a:gd name="connsiteY5" fmla="*/ 414570 h 829140"/>
                <a:gd name="connsiteX6" fmla="*/ 0 w 2823181"/>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181" h="829140">
                  <a:moveTo>
                    <a:pt x="0" y="0"/>
                  </a:moveTo>
                  <a:lnTo>
                    <a:pt x="2408611" y="0"/>
                  </a:lnTo>
                  <a:lnTo>
                    <a:pt x="2823181" y="414570"/>
                  </a:lnTo>
                  <a:lnTo>
                    <a:pt x="2408611"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r>
                <a:rPr lang="en-US" sz="1900" kern="1200" dirty="0" smtClean="0"/>
                <a:t>Science identities largely formed</a:t>
              </a:r>
              <a:endParaRPr lang="en-US" sz="1900" kern="1200" dirty="0"/>
            </a:p>
          </p:txBody>
        </p:sp>
        <p:sp>
          <p:nvSpPr>
            <p:cNvPr id="8" name="Freeform 7"/>
            <p:cNvSpPr/>
            <p:nvPr/>
          </p:nvSpPr>
          <p:spPr>
            <a:xfrm>
              <a:off x="228600" y="3045908"/>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Inform / raise awareness</a:t>
              </a:r>
              <a:endParaRPr lang="en-US" sz="2000" b="1" kern="1200" dirty="0">
                <a:solidFill>
                  <a:schemeClr val="tx2">
                    <a:lumMod val="50000"/>
                  </a:schemeClr>
                </a:solidFill>
              </a:endParaRPr>
            </a:p>
          </p:txBody>
        </p:sp>
        <p:sp>
          <p:nvSpPr>
            <p:cNvPr id="9" name="Freeform 8"/>
            <p:cNvSpPr/>
            <p:nvPr/>
          </p:nvSpPr>
          <p:spPr>
            <a:xfrm>
              <a:off x="2727750" y="3130820"/>
              <a:ext cx="2072850"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0 w 2072850"/>
                <a:gd name="connsiteY5"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850" h="829140">
                  <a:moveTo>
                    <a:pt x="0" y="0"/>
                  </a:moveTo>
                  <a:lnTo>
                    <a:pt x="1658280" y="0"/>
                  </a:lnTo>
                  <a:lnTo>
                    <a:pt x="2072850" y="414570"/>
                  </a:lnTo>
                  <a:lnTo>
                    <a:pt x="1658280" y="829140"/>
                  </a:lnTo>
                  <a:lnTo>
                    <a:pt x="0" y="82914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130" tIns="12065" rIns="207285" bIns="12065" numCol="1" spcCol="1270" anchor="ctr" anchorCtr="0">
              <a:noAutofit/>
            </a:bodyPr>
            <a:lstStyle/>
            <a:p>
              <a:pPr lvl="0" algn="ctr" defTabSz="844550">
                <a:lnSpc>
                  <a:spcPct val="90000"/>
                </a:lnSpc>
                <a:spcBef>
                  <a:spcPct val="0"/>
                </a:spcBef>
                <a:spcAft>
                  <a:spcPct val="35000"/>
                </a:spcAft>
              </a:pPr>
              <a:r>
                <a:rPr lang="en-US" sz="1900" kern="1200" dirty="0" smtClean="0"/>
                <a:t>Disciplinary building blocks</a:t>
              </a:r>
              <a:endParaRPr lang="en-US" sz="1900" kern="1200" dirty="0"/>
            </a:p>
          </p:txBody>
        </p:sp>
        <p:sp>
          <p:nvSpPr>
            <p:cNvPr id="10" name="Freeform 9"/>
            <p:cNvSpPr/>
            <p:nvPr/>
          </p:nvSpPr>
          <p:spPr>
            <a:xfrm>
              <a:off x="4226930" y="3130820"/>
              <a:ext cx="2072850"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414570 w 2072850"/>
                <a:gd name="connsiteY5" fmla="*/ 414570 h 829140"/>
                <a:gd name="connsiteX6" fmla="*/ 0 w 2072850"/>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50" h="829140">
                  <a:moveTo>
                    <a:pt x="0" y="0"/>
                  </a:moveTo>
                  <a:lnTo>
                    <a:pt x="1658280" y="0"/>
                  </a:lnTo>
                  <a:lnTo>
                    <a:pt x="2072850" y="414570"/>
                  </a:lnTo>
                  <a:lnTo>
                    <a:pt x="1658280"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endParaRPr lang="en-US" sz="1900" kern="1200" dirty="0"/>
            </a:p>
          </p:txBody>
        </p:sp>
        <p:sp>
          <p:nvSpPr>
            <p:cNvPr id="11" name="Freeform 10"/>
            <p:cNvSpPr/>
            <p:nvPr/>
          </p:nvSpPr>
          <p:spPr>
            <a:xfrm>
              <a:off x="5863617" y="3130820"/>
              <a:ext cx="2823181" cy="829140"/>
            </a:xfrm>
            <a:custGeom>
              <a:avLst/>
              <a:gdLst>
                <a:gd name="connsiteX0" fmla="*/ 0 w 2823181"/>
                <a:gd name="connsiteY0" fmla="*/ 0 h 829140"/>
                <a:gd name="connsiteX1" fmla="*/ 2408611 w 2823181"/>
                <a:gd name="connsiteY1" fmla="*/ 0 h 829140"/>
                <a:gd name="connsiteX2" fmla="*/ 2823181 w 2823181"/>
                <a:gd name="connsiteY2" fmla="*/ 414570 h 829140"/>
                <a:gd name="connsiteX3" fmla="*/ 2408611 w 2823181"/>
                <a:gd name="connsiteY3" fmla="*/ 829140 h 829140"/>
                <a:gd name="connsiteX4" fmla="*/ 0 w 2823181"/>
                <a:gd name="connsiteY4" fmla="*/ 829140 h 829140"/>
                <a:gd name="connsiteX5" fmla="*/ 414570 w 2823181"/>
                <a:gd name="connsiteY5" fmla="*/ 414570 h 829140"/>
                <a:gd name="connsiteX6" fmla="*/ 0 w 2823181"/>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181" h="829140">
                  <a:moveTo>
                    <a:pt x="0" y="0"/>
                  </a:moveTo>
                  <a:lnTo>
                    <a:pt x="2408611" y="0"/>
                  </a:lnTo>
                  <a:lnTo>
                    <a:pt x="2823181" y="414570"/>
                  </a:lnTo>
                  <a:lnTo>
                    <a:pt x="2408611"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r>
                <a:rPr lang="en-US" sz="1900" kern="1200" dirty="0" smtClean="0"/>
                <a:t>Higher-level concepts</a:t>
              </a:r>
              <a:endParaRPr lang="en-US" sz="1900" kern="1200" dirty="0"/>
            </a:p>
          </p:txBody>
        </p:sp>
        <p:sp>
          <p:nvSpPr>
            <p:cNvPr id="12" name="Freeform 11"/>
            <p:cNvSpPr/>
            <p:nvPr/>
          </p:nvSpPr>
          <p:spPr>
            <a:xfrm>
              <a:off x="228600" y="4184727"/>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Share your specific interests</a:t>
              </a:r>
              <a:endParaRPr lang="en-US" sz="2000" b="1" kern="1200" dirty="0">
                <a:solidFill>
                  <a:schemeClr val="tx2">
                    <a:lumMod val="50000"/>
                  </a:schemeClr>
                </a:solidFill>
              </a:endParaRPr>
            </a:p>
          </p:txBody>
        </p:sp>
        <p:sp>
          <p:nvSpPr>
            <p:cNvPr id="13" name="Freeform 12"/>
            <p:cNvSpPr/>
            <p:nvPr/>
          </p:nvSpPr>
          <p:spPr>
            <a:xfrm>
              <a:off x="2727750" y="4269639"/>
              <a:ext cx="2072850"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0 w 2072850"/>
                <a:gd name="connsiteY5"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850" h="829140">
                  <a:moveTo>
                    <a:pt x="0" y="0"/>
                  </a:moveTo>
                  <a:lnTo>
                    <a:pt x="1658280" y="0"/>
                  </a:lnTo>
                  <a:lnTo>
                    <a:pt x="2072850" y="414570"/>
                  </a:lnTo>
                  <a:lnTo>
                    <a:pt x="1658280" y="829140"/>
                  </a:lnTo>
                  <a:lnTo>
                    <a:pt x="0" y="82914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130" tIns="12065" rIns="207285" bIns="12065" numCol="1" spcCol="1270" anchor="ctr" anchorCtr="0">
              <a:noAutofit/>
            </a:bodyPr>
            <a:lstStyle/>
            <a:p>
              <a:pPr lvl="0" algn="ctr" defTabSz="844550">
                <a:lnSpc>
                  <a:spcPct val="90000"/>
                </a:lnSpc>
                <a:spcBef>
                  <a:spcPct val="0"/>
                </a:spcBef>
                <a:spcAft>
                  <a:spcPct val="35000"/>
                </a:spcAft>
              </a:pPr>
              <a:r>
                <a:rPr lang="en-US" sz="1900" kern="1200" dirty="0" smtClean="0"/>
                <a:t>More flexible curriculum</a:t>
              </a:r>
              <a:endParaRPr lang="en-US" sz="1900" kern="1200" dirty="0"/>
            </a:p>
          </p:txBody>
        </p:sp>
        <p:sp>
          <p:nvSpPr>
            <p:cNvPr id="14" name="Freeform 13"/>
            <p:cNvSpPr/>
            <p:nvPr/>
          </p:nvSpPr>
          <p:spPr>
            <a:xfrm>
              <a:off x="4226930" y="4269639"/>
              <a:ext cx="2072850"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414570 w 2072850"/>
                <a:gd name="connsiteY5" fmla="*/ 414570 h 829140"/>
                <a:gd name="connsiteX6" fmla="*/ 0 w 2072850"/>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50" h="829140">
                  <a:moveTo>
                    <a:pt x="0" y="0"/>
                  </a:moveTo>
                  <a:lnTo>
                    <a:pt x="1658280" y="0"/>
                  </a:lnTo>
                  <a:lnTo>
                    <a:pt x="2072850" y="414570"/>
                  </a:lnTo>
                  <a:lnTo>
                    <a:pt x="1658280"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endParaRPr lang="en-US" sz="1900" kern="1200" dirty="0"/>
            </a:p>
          </p:txBody>
        </p:sp>
        <p:sp>
          <p:nvSpPr>
            <p:cNvPr id="15" name="Freeform 14"/>
            <p:cNvSpPr/>
            <p:nvPr/>
          </p:nvSpPr>
          <p:spPr>
            <a:xfrm>
              <a:off x="5863617" y="4269639"/>
              <a:ext cx="2823181" cy="829140"/>
            </a:xfrm>
            <a:custGeom>
              <a:avLst/>
              <a:gdLst>
                <a:gd name="connsiteX0" fmla="*/ 0 w 2823181"/>
                <a:gd name="connsiteY0" fmla="*/ 0 h 829140"/>
                <a:gd name="connsiteX1" fmla="*/ 2408611 w 2823181"/>
                <a:gd name="connsiteY1" fmla="*/ 0 h 829140"/>
                <a:gd name="connsiteX2" fmla="*/ 2823181 w 2823181"/>
                <a:gd name="connsiteY2" fmla="*/ 414570 h 829140"/>
                <a:gd name="connsiteX3" fmla="*/ 2408611 w 2823181"/>
                <a:gd name="connsiteY3" fmla="*/ 829140 h 829140"/>
                <a:gd name="connsiteX4" fmla="*/ 0 w 2823181"/>
                <a:gd name="connsiteY4" fmla="*/ 829140 h 829140"/>
                <a:gd name="connsiteX5" fmla="*/ 414570 w 2823181"/>
                <a:gd name="connsiteY5" fmla="*/ 414570 h 829140"/>
                <a:gd name="connsiteX6" fmla="*/ 0 w 2823181"/>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181" h="829140">
                  <a:moveTo>
                    <a:pt x="0" y="0"/>
                  </a:moveTo>
                  <a:lnTo>
                    <a:pt x="2408611" y="0"/>
                  </a:lnTo>
                  <a:lnTo>
                    <a:pt x="2823181" y="414570"/>
                  </a:lnTo>
                  <a:lnTo>
                    <a:pt x="2408611"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r>
                <a:rPr lang="en-US" sz="1900" kern="1200" dirty="0" smtClean="0"/>
                <a:t>Less flexible curriculum</a:t>
              </a:r>
              <a:endParaRPr lang="en-US" sz="1900" kern="1200" dirty="0"/>
            </a:p>
          </p:txBody>
        </p:sp>
        <p:sp>
          <p:nvSpPr>
            <p:cNvPr id="16" name="Freeform 15"/>
            <p:cNvSpPr/>
            <p:nvPr/>
          </p:nvSpPr>
          <p:spPr>
            <a:xfrm>
              <a:off x="228600" y="5309910"/>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Support teachers</a:t>
              </a:r>
              <a:endParaRPr lang="en-US" sz="2000" b="1" kern="1200" dirty="0">
                <a:solidFill>
                  <a:schemeClr val="tx2">
                    <a:lumMod val="50000"/>
                  </a:schemeClr>
                </a:solidFill>
              </a:endParaRPr>
            </a:p>
          </p:txBody>
        </p:sp>
        <p:sp>
          <p:nvSpPr>
            <p:cNvPr id="17" name="Freeform 16"/>
            <p:cNvSpPr/>
            <p:nvPr/>
          </p:nvSpPr>
          <p:spPr>
            <a:xfrm>
              <a:off x="2727750" y="5408458"/>
              <a:ext cx="2072850"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0 w 2072850"/>
                <a:gd name="connsiteY5"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850" h="829140">
                  <a:moveTo>
                    <a:pt x="0" y="0"/>
                  </a:moveTo>
                  <a:lnTo>
                    <a:pt x="1658280" y="0"/>
                  </a:lnTo>
                  <a:lnTo>
                    <a:pt x="2072850" y="414570"/>
                  </a:lnTo>
                  <a:lnTo>
                    <a:pt x="1658280" y="829140"/>
                  </a:lnTo>
                  <a:lnTo>
                    <a:pt x="0" y="82914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130" tIns="12065" rIns="207285" bIns="12065" numCol="1" spcCol="1270" anchor="ctr" anchorCtr="0">
              <a:noAutofit/>
            </a:bodyPr>
            <a:lstStyle/>
            <a:p>
              <a:pPr lvl="0" algn="ctr" defTabSz="844550">
                <a:lnSpc>
                  <a:spcPct val="90000"/>
                </a:lnSpc>
                <a:spcBef>
                  <a:spcPct val="0"/>
                </a:spcBef>
                <a:spcAft>
                  <a:spcPct val="35000"/>
                </a:spcAft>
              </a:pPr>
              <a:r>
                <a:rPr lang="en-US" sz="1900" kern="1200" dirty="0" smtClean="0"/>
                <a:t>One group of students; less specialization</a:t>
              </a:r>
              <a:endParaRPr lang="en-US" sz="1900" kern="1200" dirty="0"/>
            </a:p>
          </p:txBody>
        </p:sp>
        <p:sp>
          <p:nvSpPr>
            <p:cNvPr id="18" name="Freeform 17"/>
            <p:cNvSpPr/>
            <p:nvPr/>
          </p:nvSpPr>
          <p:spPr>
            <a:xfrm>
              <a:off x="4226930" y="5408458"/>
              <a:ext cx="2072850" cy="829140"/>
            </a:xfrm>
            <a:custGeom>
              <a:avLst/>
              <a:gdLst>
                <a:gd name="connsiteX0" fmla="*/ 0 w 2072850"/>
                <a:gd name="connsiteY0" fmla="*/ 0 h 829140"/>
                <a:gd name="connsiteX1" fmla="*/ 1658280 w 2072850"/>
                <a:gd name="connsiteY1" fmla="*/ 0 h 829140"/>
                <a:gd name="connsiteX2" fmla="*/ 2072850 w 2072850"/>
                <a:gd name="connsiteY2" fmla="*/ 414570 h 829140"/>
                <a:gd name="connsiteX3" fmla="*/ 1658280 w 2072850"/>
                <a:gd name="connsiteY3" fmla="*/ 829140 h 829140"/>
                <a:gd name="connsiteX4" fmla="*/ 0 w 2072850"/>
                <a:gd name="connsiteY4" fmla="*/ 829140 h 829140"/>
                <a:gd name="connsiteX5" fmla="*/ 414570 w 2072850"/>
                <a:gd name="connsiteY5" fmla="*/ 414570 h 829140"/>
                <a:gd name="connsiteX6" fmla="*/ 0 w 2072850"/>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850" h="829140">
                  <a:moveTo>
                    <a:pt x="0" y="0"/>
                  </a:moveTo>
                  <a:lnTo>
                    <a:pt x="1658280" y="0"/>
                  </a:lnTo>
                  <a:lnTo>
                    <a:pt x="2072850" y="414570"/>
                  </a:lnTo>
                  <a:lnTo>
                    <a:pt x="1658280"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endParaRPr lang="en-US" sz="1900" kern="1200" dirty="0"/>
            </a:p>
          </p:txBody>
        </p:sp>
        <p:sp>
          <p:nvSpPr>
            <p:cNvPr id="19" name="Freeform 18"/>
            <p:cNvSpPr/>
            <p:nvPr/>
          </p:nvSpPr>
          <p:spPr>
            <a:xfrm>
              <a:off x="5863617" y="5408458"/>
              <a:ext cx="2823181" cy="829140"/>
            </a:xfrm>
            <a:custGeom>
              <a:avLst/>
              <a:gdLst>
                <a:gd name="connsiteX0" fmla="*/ 0 w 2823181"/>
                <a:gd name="connsiteY0" fmla="*/ 0 h 829140"/>
                <a:gd name="connsiteX1" fmla="*/ 2408611 w 2823181"/>
                <a:gd name="connsiteY1" fmla="*/ 0 h 829140"/>
                <a:gd name="connsiteX2" fmla="*/ 2823181 w 2823181"/>
                <a:gd name="connsiteY2" fmla="*/ 414570 h 829140"/>
                <a:gd name="connsiteX3" fmla="*/ 2408611 w 2823181"/>
                <a:gd name="connsiteY3" fmla="*/ 829140 h 829140"/>
                <a:gd name="connsiteX4" fmla="*/ 0 w 2823181"/>
                <a:gd name="connsiteY4" fmla="*/ 829140 h 829140"/>
                <a:gd name="connsiteX5" fmla="*/ 414570 w 2823181"/>
                <a:gd name="connsiteY5" fmla="*/ 414570 h 829140"/>
                <a:gd name="connsiteX6" fmla="*/ 0 w 2823181"/>
                <a:gd name="connsiteY6" fmla="*/ 0 h 82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181" h="829140">
                  <a:moveTo>
                    <a:pt x="0" y="0"/>
                  </a:moveTo>
                  <a:lnTo>
                    <a:pt x="2408611" y="0"/>
                  </a:lnTo>
                  <a:lnTo>
                    <a:pt x="2823181" y="414570"/>
                  </a:lnTo>
                  <a:lnTo>
                    <a:pt x="2408611" y="829140"/>
                  </a:lnTo>
                  <a:lnTo>
                    <a:pt x="0" y="829140"/>
                  </a:lnTo>
                  <a:lnTo>
                    <a:pt x="414570" y="41457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700" tIns="12065" rIns="414570" bIns="12065" numCol="1" spcCol="1270" anchor="ctr" anchorCtr="0">
              <a:noAutofit/>
            </a:bodyPr>
            <a:lstStyle/>
            <a:p>
              <a:pPr lvl="0" algn="ctr" defTabSz="844550">
                <a:lnSpc>
                  <a:spcPct val="90000"/>
                </a:lnSpc>
                <a:spcBef>
                  <a:spcPct val="0"/>
                </a:spcBef>
                <a:spcAft>
                  <a:spcPct val="35000"/>
                </a:spcAft>
              </a:pPr>
              <a:r>
                <a:rPr lang="en-US" sz="1900" kern="1200" dirty="0" smtClean="0"/>
                <a:t>Several periods; specialists</a:t>
              </a:r>
              <a:endParaRPr lang="en-US" sz="1900" kern="1200" dirty="0"/>
            </a:p>
          </p:txBody>
        </p:sp>
      </p:grpSp>
      <p:sp>
        <p:nvSpPr>
          <p:cNvPr id="38" name="TextBox 37"/>
          <p:cNvSpPr txBox="1"/>
          <p:nvPr/>
        </p:nvSpPr>
        <p:spPr>
          <a:xfrm>
            <a:off x="1143000" y="152400"/>
            <a:ext cx="8001000" cy="646331"/>
          </a:xfrm>
          <a:prstGeom prst="rect">
            <a:avLst/>
          </a:prstGeom>
          <a:noFill/>
        </p:spPr>
        <p:txBody>
          <a:bodyPr wrap="square" rtlCol="0">
            <a:spAutoFit/>
          </a:bodyPr>
          <a:lstStyle/>
          <a:p>
            <a:r>
              <a:rPr lang="en-US" sz="3600" b="1" dirty="0" smtClean="0"/>
              <a:t>What age group fits my outreach goals?</a:t>
            </a:r>
            <a:endParaRPr lang="en-US" sz="3600" b="1" dirty="0"/>
          </a:p>
        </p:txBody>
      </p:sp>
      <p:pic>
        <p:nvPicPr>
          <p:cNvPr id="7"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Freeform 24"/>
          <p:cNvSpPr/>
          <p:nvPr/>
        </p:nvSpPr>
        <p:spPr>
          <a:xfrm>
            <a:off x="203491" y="1928051"/>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Broaden participation </a:t>
            </a:r>
          </a:p>
          <a:p>
            <a:pPr lvl="0" algn="ctr" defTabSz="889000">
              <a:lnSpc>
                <a:spcPct val="90000"/>
              </a:lnSpc>
              <a:spcBef>
                <a:spcPct val="0"/>
              </a:spcBef>
              <a:spcAft>
                <a:spcPct val="35000"/>
              </a:spcAft>
            </a:pPr>
            <a:r>
              <a:rPr lang="en-US" sz="2000" b="1" kern="1200" dirty="0" smtClean="0">
                <a:solidFill>
                  <a:schemeClr val="tx2">
                    <a:lumMod val="50000"/>
                  </a:schemeClr>
                </a:solidFill>
              </a:rPr>
              <a:t>in science</a:t>
            </a:r>
            <a:endParaRPr lang="en-US" sz="2000" b="1" kern="1200" dirty="0">
              <a:solidFill>
                <a:schemeClr val="tx2">
                  <a:lumMod val="50000"/>
                </a:schemeClr>
              </a:solidFill>
            </a:endParaRPr>
          </a:p>
        </p:txBody>
      </p:sp>
      <p:sp>
        <p:nvSpPr>
          <p:cNvPr id="26" name="Freeform 25"/>
          <p:cNvSpPr/>
          <p:nvPr/>
        </p:nvSpPr>
        <p:spPr>
          <a:xfrm>
            <a:off x="203491" y="3066870"/>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Inform / raise awareness</a:t>
            </a:r>
            <a:endParaRPr lang="en-US" sz="2000" b="1" kern="1200" dirty="0">
              <a:solidFill>
                <a:schemeClr val="tx2">
                  <a:lumMod val="50000"/>
                </a:schemeClr>
              </a:solidFill>
            </a:endParaRPr>
          </a:p>
        </p:txBody>
      </p:sp>
      <p:sp>
        <p:nvSpPr>
          <p:cNvPr id="27" name="Freeform 26"/>
          <p:cNvSpPr/>
          <p:nvPr/>
        </p:nvSpPr>
        <p:spPr>
          <a:xfrm>
            <a:off x="203491" y="4205689"/>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Share your specific interests</a:t>
            </a:r>
            <a:endParaRPr lang="en-US" sz="2000" b="1" kern="1200" dirty="0">
              <a:solidFill>
                <a:schemeClr val="tx2">
                  <a:lumMod val="50000"/>
                </a:schemeClr>
              </a:solidFill>
            </a:endParaRPr>
          </a:p>
        </p:txBody>
      </p:sp>
      <p:sp>
        <p:nvSpPr>
          <p:cNvPr id="28" name="Freeform 27"/>
          <p:cNvSpPr/>
          <p:nvPr/>
        </p:nvSpPr>
        <p:spPr>
          <a:xfrm>
            <a:off x="203491" y="5330872"/>
            <a:ext cx="2497410" cy="998964"/>
          </a:xfrm>
          <a:custGeom>
            <a:avLst/>
            <a:gdLst>
              <a:gd name="connsiteX0" fmla="*/ 0 w 2497410"/>
              <a:gd name="connsiteY0" fmla="*/ 0 h 998964"/>
              <a:gd name="connsiteX1" fmla="*/ 2497410 w 2497410"/>
              <a:gd name="connsiteY1" fmla="*/ 0 h 998964"/>
              <a:gd name="connsiteX2" fmla="*/ 2497410 w 2497410"/>
              <a:gd name="connsiteY2" fmla="*/ 998964 h 998964"/>
              <a:gd name="connsiteX3" fmla="*/ 0 w 2497410"/>
              <a:gd name="connsiteY3" fmla="*/ 998964 h 998964"/>
              <a:gd name="connsiteX4" fmla="*/ 0 w 2497410"/>
              <a:gd name="connsiteY4" fmla="*/ 0 h 99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410" h="998964">
                <a:moveTo>
                  <a:pt x="0" y="0"/>
                </a:moveTo>
                <a:lnTo>
                  <a:pt x="2497410" y="0"/>
                </a:lnTo>
                <a:lnTo>
                  <a:pt x="2497410" y="998964"/>
                </a:lnTo>
                <a:lnTo>
                  <a:pt x="0" y="998964"/>
                </a:lnTo>
                <a:lnTo>
                  <a:pt x="0" y="0"/>
                </a:lnTo>
                <a:close/>
              </a:path>
            </a:pathLst>
          </a:custGeom>
          <a:solidFill>
            <a:srgbClr val="FFCC0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2">
                    <a:lumMod val="50000"/>
                  </a:schemeClr>
                </a:solidFill>
              </a:rPr>
              <a:t>Support teachers</a:t>
            </a:r>
            <a:endParaRPr lang="en-US" sz="2000" b="1" kern="1200" dirty="0">
              <a:solidFill>
                <a:schemeClr val="tx2">
                  <a:lumMod val="50000"/>
                </a:schemeClr>
              </a:solidFill>
            </a:endParaRPr>
          </a:p>
        </p:txBody>
      </p:sp>
    </p:spTree>
    <p:extLst>
      <p:ext uri="{BB962C8B-B14F-4D97-AF65-F5344CB8AC3E}">
        <p14:creationId xmlns:p14="http://schemas.microsoft.com/office/powerpoint/2010/main" val="3759091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143000"/>
          </a:xfrm>
        </p:spPr>
        <p:txBody>
          <a:bodyPr>
            <a:noAutofit/>
          </a:bodyPr>
          <a:lstStyle/>
          <a:p>
            <a:pPr algn="l"/>
            <a:r>
              <a:rPr lang="en-US" sz="4000" b="1" dirty="0" smtClean="0">
                <a:solidFill>
                  <a:schemeClr val="tx2"/>
                </a:solidFill>
              </a:rPr>
              <a:t>General Tips:                                          Develop An Outreach Activity</a:t>
            </a:r>
            <a:endParaRPr lang="en-US" sz="4000" b="1" dirty="0">
              <a:solidFill>
                <a:schemeClr val="tx2"/>
              </a:solidFill>
            </a:endParaRPr>
          </a:p>
        </p:txBody>
      </p:sp>
      <p:pic>
        <p:nvPicPr>
          <p:cNvPr id="13"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ontent Placeholder 2"/>
          <p:cNvSpPr>
            <a:spLocks noGrp="1"/>
          </p:cNvSpPr>
          <p:nvPr>
            <p:ph sz="quarter" idx="1"/>
          </p:nvPr>
        </p:nvSpPr>
        <p:spPr>
          <a:xfrm>
            <a:off x="381000" y="1600200"/>
            <a:ext cx="4495800" cy="4876800"/>
          </a:xfrm>
        </p:spPr>
        <p:txBody>
          <a:bodyPr>
            <a:normAutofit/>
          </a:bodyPr>
          <a:lstStyle/>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What is your phenomenon?</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How will you “hook” student interest?</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Simplify, simplify, simplify</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What is the one big question?</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Hands-on, active learning, interactive</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Use visuals</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Carefully consider logistics, materials</a:t>
            </a:r>
          </a:p>
          <a:p>
            <a:pPr>
              <a:spcBef>
                <a:spcPts val="600"/>
              </a:spcBef>
            </a:pPr>
            <a:r>
              <a:rPr lang="en-US" sz="2200" dirty="0" smtClean="0">
                <a:solidFill>
                  <a:schemeClr val="tx1">
                    <a:lumMod val="85000"/>
                    <a:lumOff val="15000"/>
                  </a:schemeClr>
                </a:solidFill>
                <a:latin typeface="Helvetica" panose="020B0604020202020204" pitchFamily="34" charset="0"/>
                <a:cs typeface="Helvetica" panose="020B0604020202020204" pitchFamily="34" charset="0"/>
              </a:rPr>
              <a:t>Be a role model</a:t>
            </a:r>
          </a:p>
          <a:p>
            <a:pPr>
              <a:spcBef>
                <a:spcPts val="600"/>
              </a:spcBef>
            </a:pPr>
            <a:r>
              <a:rPr lang="en-US" sz="2200" b="0" dirty="0" smtClean="0">
                <a:solidFill>
                  <a:schemeClr val="tx1">
                    <a:lumMod val="85000"/>
                    <a:lumOff val="15000"/>
                  </a:schemeClr>
                </a:solidFill>
                <a:latin typeface="Helvetica" panose="020B0604020202020204" pitchFamily="34" charset="0"/>
                <a:cs typeface="Helvetica" panose="020B0604020202020204" pitchFamily="34" charset="0"/>
              </a:rPr>
              <a:t>Have fun!</a:t>
            </a:r>
          </a:p>
          <a:p>
            <a:pPr>
              <a:spcBef>
                <a:spcPts val="600"/>
              </a:spcBef>
            </a:pPr>
            <a:endParaRPr lang="en-US" sz="2200" b="0" dirty="0" smtClean="0">
              <a:solidFill>
                <a:schemeClr val="tx1">
                  <a:lumMod val="85000"/>
                  <a:lumOff val="15000"/>
                </a:schemeClr>
              </a:solidFill>
              <a:latin typeface="Helvetica" panose="020B0604020202020204" pitchFamily="34" charset="0"/>
              <a:cs typeface="Helvetica" panose="020B0604020202020204" pitchFamily="34" charset="0"/>
            </a:endParaRPr>
          </a:p>
          <a:p>
            <a:pPr>
              <a:spcBef>
                <a:spcPts val="600"/>
              </a:spcBef>
            </a:pPr>
            <a:endParaRPr lang="en-US" sz="2200" b="0" dirty="0" smtClean="0">
              <a:solidFill>
                <a:schemeClr val="tx1">
                  <a:lumMod val="85000"/>
                  <a:lumOff val="15000"/>
                </a:schemeClr>
              </a:solidFill>
              <a:latin typeface="Helvetica" panose="020B0604020202020204" pitchFamily="34" charset="0"/>
              <a:cs typeface="Helvetica" panose="020B0604020202020204" pitchFamily="34" charset="0"/>
            </a:endParaRPr>
          </a:p>
        </p:txBody>
      </p:sp>
      <p:pic>
        <p:nvPicPr>
          <p:cNvPr id="6"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600200"/>
            <a:ext cx="3352800" cy="4468347"/>
          </a:xfrm>
          <a:prstGeom prst="rect">
            <a:avLst/>
          </a:prstGeom>
        </p:spPr>
      </p:pic>
    </p:spTree>
    <p:extLst>
      <p:ext uri="{BB962C8B-B14F-4D97-AF65-F5344CB8AC3E}">
        <p14:creationId xmlns:p14="http://schemas.microsoft.com/office/powerpoint/2010/main" val="3816048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143000"/>
          </a:xfrm>
        </p:spPr>
        <p:txBody>
          <a:bodyPr>
            <a:noAutofit/>
          </a:bodyPr>
          <a:lstStyle/>
          <a:p>
            <a:pPr algn="l"/>
            <a:r>
              <a:rPr lang="en-US" sz="4000" b="1" dirty="0" smtClean="0">
                <a:solidFill>
                  <a:schemeClr val="tx2"/>
                </a:solidFill>
              </a:rPr>
              <a:t>Developing a lesson: Template</a:t>
            </a:r>
            <a:endParaRPr lang="en-US" sz="4000" b="1" dirty="0">
              <a:solidFill>
                <a:schemeClr val="tx2"/>
              </a:solidFill>
            </a:endParaRPr>
          </a:p>
        </p:txBody>
      </p:sp>
      <p:pic>
        <p:nvPicPr>
          <p:cNvPr id="13"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s://lh3.googleusercontent.com/-JCct9DRwHe8/VlYi4db45SI/AAAAAAAAZDM/C_j3TEoHqoMxNoZ2D_DI4ZZxlh5JXq45QCCo/s640/IMG_46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42292"/>
            <a:ext cx="2712811" cy="2034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9" name="Content Placeholder 2"/>
          <p:cNvSpPr>
            <a:spLocks noGrp="1"/>
          </p:cNvSpPr>
          <p:nvPr>
            <p:ph idx="1"/>
          </p:nvPr>
        </p:nvSpPr>
        <p:spPr>
          <a:xfrm>
            <a:off x="228600" y="1143000"/>
            <a:ext cx="8686800" cy="5486400"/>
          </a:xfrm>
        </p:spPr>
        <p:txBody>
          <a:bodyPr>
            <a:noAutofit/>
          </a:bodyPr>
          <a:lstStyle/>
          <a:p>
            <a:pPr marL="400050" lvl="1" indent="0">
              <a:buNone/>
            </a:pPr>
            <a:r>
              <a:rPr lang="en-US" sz="2400" b="1" dirty="0" smtClean="0"/>
              <a:t>Introduce</a:t>
            </a:r>
            <a:r>
              <a:rPr lang="en-US" sz="2400" dirty="0" smtClean="0"/>
              <a:t> yourself (elevator pitch)</a:t>
            </a:r>
          </a:p>
          <a:p>
            <a:pPr marL="400050" lvl="1" indent="0">
              <a:buNone/>
            </a:pPr>
            <a:r>
              <a:rPr lang="en-US" sz="2400" b="1" dirty="0" smtClean="0"/>
              <a:t>Engage! </a:t>
            </a:r>
            <a:r>
              <a:rPr lang="en-US" sz="2400" dirty="0" smtClean="0"/>
              <a:t>Introduce your topic</a:t>
            </a:r>
          </a:p>
          <a:p>
            <a:pPr marL="800100" lvl="2" indent="0">
              <a:buNone/>
            </a:pPr>
            <a:r>
              <a:rPr lang="en-US" sz="1800" dirty="0" smtClean="0">
                <a:solidFill>
                  <a:schemeClr val="tx2"/>
                </a:solidFill>
              </a:rPr>
              <a:t>Phenomenon</a:t>
            </a:r>
          </a:p>
          <a:p>
            <a:pPr marL="800100" lvl="2" indent="0">
              <a:buNone/>
            </a:pPr>
            <a:r>
              <a:rPr lang="en-US" sz="1800" dirty="0" smtClean="0">
                <a:solidFill>
                  <a:schemeClr val="tx2"/>
                </a:solidFill>
              </a:rPr>
              <a:t>What do students already know?</a:t>
            </a:r>
          </a:p>
          <a:p>
            <a:pPr marL="800100" lvl="2" indent="0">
              <a:buNone/>
            </a:pPr>
            <a:r>
              <a:rPr lang="en-US" sz="1800" dirty="0" smtClean="0">
                <a:solidFill>
                  <a:schemeClr val="tx2"/>
                </a:solidFill>
              </a:rPr>
              <a:t>What background information do they need?</a:t>
            </a:r>
          </a:p>
          <a:p>
            <a:pPr marL="400050" lvl="1" indent="0">
              <a:buNone/>
            </a:pPr>
            <a:r>
              <a:rPr lang="en-US" sz="2400" b="1" dirty="0" smtClean="0"/>
              <a:t>Explore! </a:t>
            </a:r>
            <a:r>
              <a:rPr lang="en-US" sz="2400" dirty="0" smtClean="0"/>
              <a:t>Facilitate a hands-on activity</a:t>
            </a:r>
          </a:p>
          <a:p>
            <a:pPr marL="800100" lvl="2" indent="0">
              <a:buNone/>
            </a:pPr>
            <a:r>
              <a:rPr lang="en-US" sz="1800" dirty="0" smtClean="0">
                <a:solidFill>
                  <a:schemeClr val="tx2"/>
                </a:solidFill>
              </a:rPr>
              <a:t>Investigations / Experiments</a:t>
            </a:r>
            <a:r>
              <a:rPr lang="en-US" sz="1800" dirty="0">
                <a:solidFill>
                  <a:schemeClr val="tx2"/>
                </a:solidFill>
              </a:rPr>
              <a:t> </a:t>
            </a:r>
            <a:r>
              <a:rPr lang="en-US" sz="1800" dirty="0" smtClean="0">
                <a:solidFill>
                  <a:schemeClr val="tx2"/>
                </a:solidFill>
              </a:rPr>
              <a:t>/ Games / Citizen science</a:t>
            </a:r>
          </a:p>
          <a:p>
            <a:pPr marL="400050" lvl="1" indent="0">
              <a:buNone/>
            </a:pPr>
            <a:r>
              <a:rPr lang="en-US" b="1" dirty="0" smtClean="0"/>
              <a:t>Explain</a:t>
            </a:r>
            <a:r>
              <a:rPr lang="en-US" dirty="0"/>
              <a:t>!</a:t>
            </a:r>
            <a:r>
              <a:rPr lang="en-US" dirty="0" smtClean="0"/>
              <a:t> Guide students to figure something out</a:t>
            </a:r>
          </a:p>
          <a:p>
            <a:pPr marL="800100" lvl="2" indent="0">
              <a:buNone/>
            </a:pPr>
            <a:r>
              <a:rPr lang="en-US" sz="1800" dirty="0" smtClean="0">
                <a:solidFill>
                  <a:schemeClr val="tx2"/>
                </a:solidFill>
              </a:rPr>
              <a:t>Be </a:t>
            </a:r>
            <a:r>
              <a:rPr lang="en-US" sz="1800" dirty="0">
                <a:solidFill>
                  <a:schemeClr val="tx2"/>
                </a:solidFill>
              </a:rPr>
              <a:t>clear about WHY students are doing each aspect of the </a:t>
            </a:r>
            <a:r>
              <a:rPr lang="en-US" sz="1800" dirty="0" smtClean="0">
                <a:solidFill>
                  <a:schemeClr val="tx2"/>
                </a:solidFill>
              </a:rPr>
              <a:t>activity</a:t>
            </a:r>
          </a:p>
          <a:p>
            <a:pPr marL="400050" lvl="1" indent="0">
              <a:buNone/>
            </a:pPr>
            <a:r>
              <a:rPr lang="en-US" sz="2400" b="1" dirty="0" smtClean="0"/>
              <a:t>Evaluate! </a:t>
            </a:r>
            <a:r>
              <a:rPr lang="en-US" sz="2400" dirty="0" smtClean="0"/>
              <a:t>How will students show what they learned?</a:t>
            </a:r>
            <a:endParaRPr lang="en-US" sz="2400" b="1" dirty="0" smtClean="0"/>
          </a:p>
          <a:p>
            <a:pPr marL="400050" lvl="1" indent="0">
              <a:buNone/>
            </a:pPr>
            <a:r>
              <a:rPr lang="en-US" sz="1800" dirty="0" smtClean="0"/>
              <a:t>	       Wrap-up with real world connections</a:t>
            </a:r>
          </a:p>
          <a:p>
            <a:pPr marL="800100" lvl="2" indent="0">
              <a:buNone/>
            </a:pPr>
            <a:r>
              <a:rPr lang="en-US" sz="1800" b="1" dirty="0">
                <a:solidFill>
                  <a:schemeClr val="tx2"/>
                </a:solidFill>
              </a:rPr>
              <a:t>Why should students care</a:t>
            </a:r>
            <a:r>
              <a:rPr lang="en-US" sz="1800" b="1" dirty="0" smtClean="0">
                <a:solidFill>
                  <a:schemeClr val="tx2"/>
                </a:solidFill>
              </a:rPr>
              <a:t>?</a:t>
            </a:r>
          </a:p>
          <a:p>
            <a:pPr marL="400050" lvl="1" indent="0">
              <a:buNone/>
            </a:pPr>
            <a:endParaRPr lang="en-US" sz="600" b="1" dirty="0">
              <a:solidFill>
                <a:schemeClr val="tx2"/>
              </a:solidFill>
            </a:endParaRPr>
          </a:p>
          <a:p>
            <a:pPr marL="400050" lvl="1" indent="0">
              <a:buNone/>
            </a:pPr>
            <a:r>
              <a:rPr lang="en-US" sz="2200" dirty="0" smtClean="0">
                <a:solidFill>
                  <a:srgbClr val="800000"/>
                </a:solidFill>
              </a:rPr>
              <a:t>http</a:t>
            </a:r>
            <a:r>
              <a:rPr lang="en-US" sz="2200" dirty="0">
                <a:solidFill>
                  <a:srgbClr val="800000"/>
                </a:solidFill>
              </a:rPr>
              <a:t>://</a:t>
            </a:r>
            <a:r>
              <a:rPr lang="en-US" sz="2200" dirty="0" err="1">
                <a:solidFill>
                  <a:srgbClr val="800000"/>
                </a:solidFill>
              </a:rPr>
              <a:t>www.crscience.org</a:t>
            </a:r>
            <a:r>
              <a:rPr lang="en-US" sz="2200" dirty="0">
                <a:solidFill>
                  <a:srgbClr val="800000"/>
                </a:solidFill>
              </a:rPr>
              <a:t>/</a:t>
            </a:r>
            <a:r>
              <a:rPr lang="en-US" sz="2200" dirty="0" err="1">
                <a:solidFill>
                  <a:srgbClr val="800000"/>
                </a:solidFill>
              </a:rPr>
              <a:t>lessonplans</a:t>
            </a:r>
            <a:r>
              <a:rPr lang="en-US" sz="2200" dirty="0">
                <a:solidFill>
                  <a:srgbClr val="800000"/>
                </a:solidFill>
              </a:rPr>
              <a:t>/</a:t>
            </a:r>
            <a:r>
              <a:rPr lang="en-US" sz="2200" dirty="0" err="1">
                <a:solidFill>
                  <a:srgbClr val="800000"/>
                </a:solidFill>
              </a:rPr>
              <a:t>BASIS_LessonTemplate.docx</a:t>
            </a:r>
            <a:endParaRPr lang="en-US" sz="2200" dirty="0">
              <a:solidFill>
                <a:srgbClr val="800000"/>
              </a:solidFill>
            </a:endParaRPr>
          </a:p>
        </p:txBody>
      </p:sp>
    </p:spTree>
    <p:extLst>
      <p:ext uri="{BB962C8B-B14F-4D97-AF65-F5344CB8AC3E}">
        <p14:creationId xmlns:p14="http://schemas.microsoft.com/office/powerpoint/2010/main" val="1147674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499" y="1219200"/>
            <a:ext cx="8318501" cy="5131245"/>
          </a:xfrm>
          <a:noFill/>
        </p:spPr>
        <p:txBody>
          <a:bodyPr>
            <a:noAutofit/>
          </a:bodyPr>
          <a:lstStyle/>
          <a:p>
            <a:pPr marL="0" lvl="0" indent="0">
              <a:buNone/>
            </a:pPr>
            <a:r>
              <a:rPr lang="en-US" sz="2400" dirty="0" smtClean="0"/>
              <a:t>Clear </a:t>
            </a:r>
            <a:r>
              <a:rPr lang="en-US" sz="2400" dirty="0"/>
              <a:t>communication about expectations, roles in advance is key </a:t>
            </a:r>
            <a:endParaRPr lang="en-US" sz="2400" dirty="0" smtClean="0"/>
          </a:p>
          <a:p>
            <a:pPr marL="0">
              <a:spcBef>
                <a:spcPts val="0"/>
              </a:spcBef>
            </a:pPr>
            <a:r>
              <a:rPr lang="en-US" sz="1600" dirty="0" smtClean="0"/>
              <a:t>Do </a:t>
            </a:r>
            <a:r>
              <a:rPr lang="en-US" sz="1600" dirty="0"/>
              <a:t>you need the class divided for station rotations? </a:t>
            </a:r>
            <a:endParaRPr lang="en-US" sz="1600" dirty="0" smtClean="0"/>
          </a:p>
          <a:p>
            <a:pPr marL="0">
              <a:spcBef>
                <a:spcPts val="0"/>
              </a:spcBef>
            </a:pPr>
            <a:r>
              <a:rPr lang="en-US" sz="1600" dirty="0" smtClean="0"/>
              <a:t>A </a:t>
            </a:r>
            <a:r>
              <a:rPr lang="en-US" sz="1600" dirty="0"/>
              <a:t>water source? </a:t>
            </a:r>
            <a:endParaRPr lang="en-US" sz="1600" dirty="0" smtClean="0"/>
          </a:p>
          <a:p>
            <a:pPr marL="0">
              <a:spcBef>
                <a:spcPts val="0"/>
              </a:spcBef>
            </a:pPr>
            <a:r>
              <a:rPr lang="en-US" sz="1600" dirty="0" smtClean="0"/>
              <a:t>Are </a:t>
            </a:r>
            <a:r>
              <a:rPr lang="en-US" sz="1600" dirty="0"/>
              <a:t>there any special needs in the classroom you should be aware </a:t>
            </a:r>
            <a:r>
              <a:rPr lang="en-US" sz="1600" dirty="0" smtClean="0"/>
              <a:t>of</a:t>
            </a:r>
            <a:endParaRPr lang="en-US" sz="1600" dirty="0"/>
          </a:p>
          <a:p>
            <a:pPr marL="0">
              <a:spcBef>
                <a:spcPts val="0"/>
              </a:spcBef>
            </a:pPr>
            <a:r>
              <a:rPr lang="en-US" sz="1600" dirty="0" smtClean="0"/>
              <a:t>Role of teacher during visit?</a:t>
            </a:r>
            <a:endParaRPr lang="en-US" sz="1600" dirty="0"/>
          </a:p>
          <a:p>
            <a:pPr marL="0" lvl="0" indent="0">
              <a:buNone/>
            </a:pPr>
            <a:r>
              <a:rPr lang="en-US" sz="2400" dirty="0" smtClean="0"/>
              <a:t>Content is interesting, but addressing </a:t>
            </a:r>
            <a:r>
              <a:rPr lang="en-US" sz="2400" dirty="0"/>
              <a:t>equity &amp;</a:t>
            </a:r>
            <a:r>
              <a:rPr lang="en-US" sz="2400" dirty="0" smtClean="0"/>
              <a:t> inclusion is critical at early age</a:t>
            </a:r>
          </a:p>
          <a:p>
            <a:pPr marL="0">
              <a:spcBef>
                <a:spcPts val="0"/>
              </a:spcBef>
            </a:pPr>
            <a:r>
              <a:rPr lang="en-US" sz="1600" dirty="0" smtClean="0"/>
              <a:t>Focus outreach where it is needed most</a:t>
            </a:r>
          </a:p>
          <a:p>
            <a:pPr marL="0">
              <a:spcBef>
                <a:spcPts val="0"/>
              </a:spcBef>
            </a:pPr>
            <a:r>
              <a:rPr lang="en-US" sz="1600" dirty="0" smtClean="0"/>
              <a:t>Be welcoming, encouraging all kids to discover connections to their interests and talents</a:t>
            </a:r>
          </a:p>
          <a:p>
            <a:pPr marL="0">
              <a:spcBef>
                <a:spcPts val="0"/>
              </a:spcBef>
            </a:pPr>
            <a:r>
              <a:rPr lang="en-US" sz="1600" dirty="0" smtClean="0"/>
              <a:t>Emphasize ways that you collaborate, communicate, work with others in teams, and have fun </a:t>
            </a:r>
            <a:r>
              <a:rPr lang="en-US" sz="2400" dirty="0" smtClean="0"/>
              <a:t>Share </a:t>
            </a:r>
            <a:r>
              <a:rPr lang="en-US" sz="2400" dirty="0"/>
              <a:t>about pathways into science </a:t>
            </a:r>
            <a:endParaRPr lang="en-US" sz="2400" dirty="0" smtClean="0"/>
          </a:p>
          <a:p>
            <a:pPr>
              <a:spcBef>
                <a:spcPts val="0"/>
              </a:spcBef>
            </a:pPr>
            <a:r>
              <a:rPr lang="en-US" sz="1600" dirty="0" smtClean="0"/>
              <a:t>in </a:t>
            </a:r>
            <a:r>
              <a:rPr lang="en-US" sz="1600" dirty="0"/>
              <a:t>the rearview everything looks linear and predetermined. </a:t>
            </a:r>
            <a:endParaRPr lang="en-US" sz="1600" dirty="0" smtClean="0"/>
          </a:p>
          <a:p>
            <a:pPr>
              <a:spcBef>
                <a:spcPts val="0"/>
              </a:spcBef>
            </a:pPr>
            <a:r>
              <a:rPr lang="en-US" sz="1600" dirty="0" smtClean="0"/>
              <a:t>It </a:t>
            </a:r>
            <a:r>
              <a:rPr lang="en-US" sz="1600" dirty="0"/>
              <a:t>helps kids to understand that it’s not that way moving forward in your life!</a:t>
            </a:r>
          </a:p>
          <a:p>
            <a:pPr marL="0" indent="0">
              <a:buNone/>
            </a:pPr>
            <a:r>
              <a:rPr lang="en-US" sz="2400" dirty="0" smtClean="0"/>
              <a:t>Teachers often lack training, comfort with science</a:t>
            </a:r>
          </a:p>
          <a:p>
            <a:pPr marL="0">
              <a:spcBef>
                <a:spcPts val="0"/>
              </a:spcBef>
            </a:pPr>
            <a:r>
              <a:rPr lang="en-US" sz="1600" dirty="0" smtClean="0">
                <a:latin typeface="+mj-lt"/>
                <a:cs typeface="Helvetica" panose="020B0604020202020204" pitchFamily="34" charset="0"/>
              </a:rPr>
              <a:t>So much of education is driven by testing: having the “right answer”</a:t>
            </a:r>
          </a:p>
          <a:p>
            <a:pPr marL="0">
              <a:spcBef>
                <a:spcPts val="0"/>
              </a:spcBef>
            </a:pPr>
            <a:r>
              <a:rPr lang="en-US" sz="1600" dirty="0" smtClean="0">
                <a:latin typeface="+mj-lt"/>
                <a:cs typeface="Helvetica" panose="020B0604020202020204" pitchFamily="34" charset="0"/>
              </a:rPr>
              <a:t>Teachers need to see that science is about figuring out when there isn’t a “right answer” in the back of a book</a:t>
            </a:r>
          </a:p>
          <a:p>
            <a:pPr marL="0">
              <a:spcBef>
                <a:spcPts val="0"/>
              </a:spcBef>
            </a:pPr>
            <a:r>
              <a:rPr lang="en-US" sz="1600" dirty="0" smtClean="0">
                <a:latin typeface="+mj-lt"/>
                <a:cs typeface="Helvetica" panose="020B0604020202020204" pitchFamily="34" charset="0"/>
              </a:rPr>
              <a:t>Share times that your own research didn’t go as planned</a:t>
            </a:r>
          </a:p>
        </p:txBody>
      </p:sp>
      <p:sp>
        <p:nvSpPr>
          <p:cNvPr id="10" name="Title 1"/>
          <p:cNvSpPr txBox="1">
            <a:spLocks/>
          </p:cNvSpPr>
          <p:nvPr/>
        </p:nvSpPr>
        <p:spPr>
          <a:xfrm>
            <a:off x="1104900" y="15240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193800" y="277167"/>
            <a:ext cx="7315200" cy="584776"/>
          </a:xfrm>
          <a:prstGeom prst="rect">
            <a:avLst/>
          </a:prstGeom>
          <a:solidFill>
            <a:srgbClr val="FFFF00"/>
          </a:solidFill>
        </p:spPr>
        <p:txBody>
          <a:bodyPr wrap="square" rtlCol="0">
            <a:spAutoFit/>
          </a:bodyPr>
          <a:lstStyle/>
          <a:p>
            <a:pPr>
              <a:spcAft>
                <a:spcPts val="1200"/>
              </a:spcAft>
            </a:pPr>
            <a:r>
              <a:rPr lang="en-US" sz="3200" b="1" dirty="0" smtClean="0"/>
              <a:t>Special considerations for elementary</a:t>
            </a:r>
          </a:p>
        </p:txBody>
      </p:sp>
    </p:spTree>
    <p:extLst>
      <p:ext uri="{BB962C8B-B14F-4D97-AF65-F5344CB8AC3E}">
        <p14:creationId xmlns:p14="http://schemas.microsoft.com/office/powerpoint/2010/main" val="105520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0" y="0"/>
            <a:ext cx="9144010" cy="1219200"/>
          </a:xfrm>
          <a:prstGeom prst="rect">
            <a:avLst/>
          </a:prstGeom>
        </p:spPr>
        <p:txBody>
          <a:bodyPr bIns="91440" anchor="b" anchorCtr="0">
            <a:normAutofit fontScale="925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dirty="0" smtClean="0">
                <a:cs typeface="Helvetica" panose="020B0604020202020204" pitchFamily="34" charset="0"/>
              </a:rPr>
              <a:t>Community Resources for Science</a:t>
            </a:r>
          </a:p>
          <a:p>
            <a:pPr algn="ctr"/>
            <a:r>
              <a:rPr lang="en-US" b="1" dirty="0" smtClean="0">
                <a:cs typeface="Helvetica" panose="020B0604020202020204" pitchFamily="34" charset="0"/>
              </a:rPr>
              <a:t>(CRS)</a:t>
            </a:r>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2"/>
          <p:cNvSpPr txBox="1">
            <a:spLocks/>
          </p:cNvSpPr>
          <p:nvPr/>
        </p:nvSpPr>
        <p:spPr>
          <a:xfrm>
            <a:off x="516194" y="1219201"/>
            <a:ext cx="4495805" cy="51718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000" dirty="0" smtClean="0">
                <a:hlinkClick r:id="rId4"/>
              </a:rPr>
              <a:t>www.crscience.org</a:t>
            </a:r>
            <a:endParaRPr lang="en-US" b="1" u="sng" dirty="0" smtClean="0"/>
          </a:p>
          <a:p>
            <a:pPr marL="0" indent="0">
              <a:buNone/>
            </a:pPr>
            <a:endParaRPr lang="en-US" b="1" u="sng" dirty="0" smtClean="0"/>
          </a:p>
          <a:p>
            <a:pPr marL="0" indent="0">
              <a:buNone/>
            </a:pPr>
            <a:r>
              <a:rPr lang="en-US" b="1" u="sng" dirty="0" smtClean="0"/>
              <a:t>“For Volunteers” tab</a:t>
            </a:r>
          </a:p>
          <a:p>
            <a:r>
              <a:rPr lang="en-US" dirty="0" smtClean="0"/>
              <a:t>Planning tools</a:t>
            </a:r>
          </a:p>
          <a:p>
            <a:r>
              <a:rPr lang="en-US" dirty="0" smtClean="0"/>
              <a:t>Lesson plans</a:t>
            </a:r>
          </a:p>
          <a:p>
            <a:r>
              <a:rPr lang="en-US" dirty="0" smtClean="0"/>
              <a:t>Volunteer resources</a:t>
            </a:r>
          </a:p>
          <a:p>
            <a:r>
              <a:rPr lang="en-US" dirty="0" smtClean="0"/>
              <a:t>Standards info</a:t>
            </a:r>
          </a:p>
          <a:p>
            <a:r>
              <a:rPr lang="en-US" dirty="0" smtClean="0"/>
              <a:t>Spotlights</a:t>
            </a:r>
          </a:p>
        </p:txBody>
      </p:sp>
      <p:pic>
        <p:nvPicPr>
          <p:cNvPr id="14" name="Content Placeholder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399" y="1520895"/>
            <a:ext cx="4094157" cy="4870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4601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762000"/>
          </a:xfrm>
          <a:noFill/>
        </p:spPr>
        <p:txBody>
          <a:bodyPr>
            <a:noAutofit/>
          </a:bodyPr>
          <a:lstStyle/>
          <a:p>
            <a:pPr marL="0" indent="0" algn="ctr">
              <a:spcAft>
                <a:spcPts val="1200"/>
              </a:spcAft>
              <a:buNone/>
            </a:pPr>
            <a:r>
              <a:rPr lang="en-US" sz="2300" b="1" dirty="0" smtClean="0"/>
              <a:t>Providing nearly 1,800 K-8 Teachers Direct Support since 1997</a:t>
            </a:r>
            <a:endParaRPr lang="en-US" sz="2300" dirty="0" smtClean="0"/>
          </a:p>
          <a:p>
            <a:pPr marL="0" indent="0">
              <a:spcAft>
                <a:spcPts val="1200"/>
              </a:spcAft>
              <a:buNone/>
            </a:pPr>
            <a:endParaRPr lang="en-US" sz="2400" dirty="0" smtClean="0">
              <a:latin typeface="+mj-lt"/>
              <a:cs typeface="Helvetica" panose="020B0604020202020204" pitchFamily="34" charset="0"/>
            </a:endParaRPr>
          </a:p>
        </p:txBody>
      </p:sp>
      <p:sp>
        <p:nvSpPr>
          <p:cNvPr id="10" name="Title 1"/>
          <p:cNvSpPr txBox="1">
            <a:spLocks/>
          </p:cNvSpPr>
          <p:nvPr/>
        </p:nvSpPr>
        <p:spPr>
          <a:xfrm>
            <a:off x="-10" y="0"/>
            <a:ext cx="9144010" cy="1068256"/>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dirty="0" smtClean="0">
                <a:cs typeface="Helvetica" panose="020B0604020202020204" pitchFamily="34" charset="0"/>
              </a:rPr>
              <a:t>   Community Resources for Science</a:t>
            </a: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29488912783_80ca5a82d3_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420" y="2059924"/>
            <a:ext cx="3398041" cy="2259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27104313264_f490338c8a_k.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420" y="4319754"/>
            <a:ext cx="3398041" cy="2238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BEST summer 2018, sean group hik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0142" y="2727189"/>
            <a:ext cx="4584025" cy="2893795"/>
          </a:xfrm>
          <a:prstGeom prst="rect">
            <a:avLst/>
          </a:prstGeom>
        </p:spPr>
      </p:pic>
    </p:spTree>
    <p:extLst>
      <p:ext uri="{BB962C8B-B14F-4D97-AF65-F5344CB8AC3E}">
        <p14:creationId xmlns:p14="http://schemas.microsoft.com/office/powerpoint/2010/main" val="3290224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762000"/>
          </a:xfrm>
          <a:noFill/>
        </p:spPr>
        <p:txBody>
          <a:bodyPr>
            <a:noAutofit/>
          </a:bodyPr>
          <a:lstStyle/>
          <a:p>
            <a:pPr marL="0" indent="0" algn="ctr">
              <a:spcAft>
                <a:spcPts val="1200"/>
              </a:spcAft>
              <a:buNone/>
            </a:pPr>
            <a:r>
              <a:rPr lang="en-US" sz="2300" b="1" dirty="0" smtClean="0"/>
              <a:t>Inspiring Students to Image Their Own Future in STEM through Role Model &amp; Mentor interactions</a:t>
            </a:r>
            <a:endParaRPr lang="en-US" sz="2300" dirty="0" smtClean="0"/>
          </a:p>
          <a:p>
            <a:pPr marL="0" indent="0">
              <a:spcAft>
                <a:spcPts val="1200"/>
              </a:spcAft>
              <a:buNone/>
            </a:pPr>
            <a:r>
              <a:rPr lang="en-US" sz="2400" dirty="0" smtClean="0">
                <a:latin typeface="+mj-lt"/>
                <a:cs typeface="Helvetica" panose="020B0604020202020204" pitchFamily="34" charset="0"/>
              </a:rPr>
              <a:t> </a:t>
            </a:r>
          </a:p>
        </p:txBody>
      </p:sp>
      <p:sp>
        <p:nvSpPr>
          <p:cNvPr id="10" name="Title 1"/>
          <p:cNvSpPr txBox="1">
            <a:spLocks/>
          </p:cNvSpPr>
          <p:nvPr/>
        </p:nvSpPr>
        <p:spPr>
          <a:xfrm>
            <a:off x="-10" y="152400"/>
            <a:ext cx="9144010" cy="762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dirty="0" smtClean="0">
                <a:cs typeface="Helvetica" panose="020B0604020202020204" pitchFamily="34" charset="0"/>
              </a:rPr>
              <a:t>    Community Resources for Science</a:t>
            </a: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861314">
            <a:off x="5753389" y="2298657"/>
            <a:ext cx="2810376" cy="19815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30340960084_1de0fe49ad_k.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09551">
            <a:off x="396160" y="2474145"/>
            <a:ext cx="3559051" cy="2366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37429954596_9c33deb26a_k (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8523" y="3829947"/>
            <a:ext cx="4137816" cy="2854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020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060921"/>
            <a:ext cx="4991100" cy="5715000"/>
          </a:xfrm>
          <a:noFill/>
        </p:spPr>
        <p:txBody>
          <a:bodyPr>
            <a:noAutofit/>
          </a:bodyPr>
          <a:lstStyle/>
          <a:p>
            <a:pPr marL="0" indent="0">
              <a:spcAft>
                <a:spcPts val="600"/>
              </a:spcAft>
              <a:buNone/>
            </a:pPr>
            <a:r>
              <a:rPr lang="en-US" sz="2300" b="1" dirty="0" smtClean="0"/>
              <a:t>Provide </a:t>
            </a:r>
            <a:r>
              <a:rPr lang="en-US" sz="2300" b="1" dirty="0"/>
              <a:t>D</a:t>
            </a:r>
            <a:r>
              <a:rPr lang="en-US" sz="2300" b="1" dirty="0" smtClean="0"/>
              <a:t>iverse </a:t>
            </a:r>
            <a:r>
              <a:rPr lang="en-US" sz="2300" b="1" dirty="0"/>
              <a:t>S</a:t>
            </a:r>
            <a:r>
              <a:rPr lang="en-US" sz="2300" b="1" dirty="0" smtClean="0"/>
              <a:t>cience </a:t>
            </a:r>
            <a:r>
              <a:rPr lang="en-US" sz="2300" b="1" dirty="0"/>
              <a:t>R</a:t>
            </a:r>
            <a:r>
              <a:rPr lang="en-US" sz="2300" b="1" dirty="0" smtClean="0"/>
              <a:t>ole </a:t>
            </a:r>
            <a:r>
              <a:rPr lang="en-US" sz="2300" b="1" dirty="0"/>
              <a:t>M</a:t>
            </a:r>
            <a:r>
              <a:rPr lang="en-US" sz="2300" b="1" dirty="0" smtClean="0"/>
              <a:t>odels</a:t>
            </a:r>
            <a:endParaRPr lang="en-US" sz="2300" dirty="0" smtClean="0"/>
          </a:p>
          <a:p>
            <a:pPr lvl="1">
              <a:spcAft>
                <a:spcPts val="600"/>
              </a:spcAft>
            </a:pPr>
            <a:r>
              <a:rPr lang="en-US" sz="2000" dirty="0" smtClean="0"/>
              <a:t>1-hour in-class lessons aligned with standards</a:t>
            </a:r>
          </a:p>
          <a:p>
            <a:pPr lvl="1">
              <a:spcAft>
                <a:spcPts val="600"/>
              </a:spcAft>
            </a:pPr>
            <a:r>
              <a:rPr lang="en-US" sz="2000" dirty="0" smtClean="0"/>
              <a:t>Dispel stereotypes</a:t>
            </a:r>
          </a:p>
          <a:p>
            <a:pPr lvl="1">
              <a:spcBef>
                <a:spcPts val="0"/>
              </a:spcBef>
              <a:spcAft>
                <a:spcPts val="1200"/>
              </a:spcAft>
            </a:pPr>
            <a:r>
              <a:rPr lang="en-US" sz="2000" dirty="0" smtClean="0"/>
              <a:t>Equity focus</a:t>
            </a:r>
          </a:p>
          <a:p>
            <a:pPr marL="0" indent="0">
              <a:spcBef>
                <a:spcPts val="0"/>
              </a:spcBef>
              <a:spcAft>
                <a:spcPts val="600"/>
              </a:spcAft>
              <a:buNone/>
            </a:pPr>
            <a:r>
              <a:rPr lang="en-US" sz="2300" b="1" dirty="0" smtClean="0"/>
              <a:t>Inform </a:t>
            </a:r>
            <a:r>
              <a:rPr lang="en-US" sz="2300" dirty="0" smtClean="0"/>
              <a:t>and </a:t>
            </a:r>
            <a:r>
              <a:rPr lang="en-US" sz="2300" b="1" dirty="0" smtClean="0"/>
              <a:t>Inspire Students</a:t>
            </a:r>
            <a:endParaRPr lang="en-US" sz="2300" dirty="0" smtClean="0"/>
          </a:p>
          <a:p>
            <a:pPr lvl="1">
              <a:spcAft>
                <a:spcPts val="600"/>
              </a:spcAft>
            </a:pPr>
            <a:r>
              <a:rPr lang="en-US" sz="2000" dirty="0" smtClean="0"/>
              <a:t>Share hands-on STEM experiences</a:t>
            </a:r>
          </a:p>
          <a:p>
            <a:pPr lvl="1">
              <a:spcBef>
                <a:spcPts val="0"/>
              </a:spcBef>
              <a:spcAft>
                <a:spcPts val="1200"/>
              </a:spcAft>
            </a:pPr>
            <a:r>
              <a:rPr lang="en-US" sz="2000" dirty="0" smtClean="0"/>
              <a:t>Supplement limited hands-on     science teaching in many areas</a:t>
            </a:r>
          </a:p>
          <a:p>
            <a:pPr marL="0" indent="0">
              <a:spcBef>
                <a:spcPts val="0"/>
              </a:spcBef>
              <a:spcAft>
                <a:spcPts val="600"/>
              </a:spcAft>
              <a:buNone/>
            </a:pPr>
            <a:r>
              <a:rPr lang="en-US" sz="2300" b="1" dirty="0" smtClean="0"/>
              <a:t>Support </a:t>
            </a:r>
            <a:r>
              <a:rPr lang="en-US" sz="2300" dirty="0"/>
              <a:t>and</a:t>
            </a:r>
            <a:r>
              <a:rPr lang="en-US" sz="2300" b="1" dirty="0"/>
              <a:t> </a:t>
            </a:r>
            <a:r>
              <a:rPr lang="en-US" sz="2300" b="1" dirty="0" smtClean="0"/>
              <a:t>Motivate </a:t>
            </a:r>
            <a:r>
              <a:rPr lang="en-US" sz="2300" b="1" dirty="0"/>
              <a:t>T</a:t>
            </a:r>
            <a:r>
              <a:rPr lang="en-US" sz="2300" b="1" dirty="0" smtClean="0"/>
              <a:t>eachers </a:t>
            </a:r>
            <a:endParaRPr lang="en-US" sz="2300" dirty="0"/>
          </a:p>
          <a:p>
            <a:pPr lvl="1">
              <a:spcAft>
                <a:spcPts val="600"/>
              </a:spcAft>
            </a:pPr>
            <a:r>
              <a:rPr lang="en-US" sz="2000" dirty="0" smtClean="0"/>
              <a:t>Model authentic inquiry</a:t>
            </a:r>
          </a:p>
          <a:p>
            <a:pPr lvl="1">
              <a:spcBef>
                <a:spcPts val="0"/>
              </a:spcBef>
              <a:spcAft>
                <a:spcPts val="600"/>
              </a:spcAft>
            </a:pPr>
            <a:r>
              <a:rPr lang="en-US" sz="2000" dirty="0" smtClean="0"/>
              <a:t>Demonstrate students’ engagement</a:t>
            </a:r>
          </a:p>
          <a:p>
            <a:pPr lvl="1">
              <a:spcBef>
                <a:spcPts val="0"/>
              </a:spcBef>
              <a:spcAft>
                <a:spcPts val="1200"/>
              </a:spcAft>
            </a:pPr>
            <a:r>
              <a:rPr lang="en-US" sz="2000" dirty="0" smtClean="0"/>
              <a:t>Create a ripple effect</a:t>
            </a:r>
            <a:endParaRPr lang="en-US" sz="2000" dirty="0"/>
          </a:p>
          <a:p>
            <a:pPr>
              <a:spcAft>
                <a:spcPts val="1200"/>
              </a:spcAft>
            </a:pPr>
            <a:endParaRPr lang="en-US" sz="2400" dirty="0" smtClean="0">
              <a:latin typeface="+mj-lt"/>
              <a:cs typeface="Helvetica" panose="020B0604020202020204" pitchFamily="34" charset="0"/>
            </a:endParaRPr>
          </a:p>
        </p:txBody>
      </p:sp>
      <p:sp>
        <p:nvSpPr>
          <p:cNvPr id="10" name="Title 1"/>
          <p:cNvSpPr txBox="1">
            <a:spLocks/>
          </p:cNvSpPr>
          <p:nvPr/>
        </p:nvSpPr>
        <p:spPr>
          <a:xfrm>
            <a:off x="1143000" y="0"/>
            <a:ext cx="8001000" cy="914400"/>
          </a:xfrm>
          <a:prstGeom prst="rect">
            <a:avLst/>
          </a:prstGeom>
        </p:spPr>
        <p:txBody>
          <a:bodyPr bIns="91440" anchor="b" anchorCtr="0">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smtClean="0">
                <a:cs typeface="Helvetica" panose="020B0604020202020204" pitchFamily="34" charset="0"/>
              </a:rPr>
              <a:t> Bay Area Scientists in Schools (BASIS)</a:t>
            </a:r>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38200" cy="8382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53000" y="990600"/>
            <a:ext cx="3865184" cy="28958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402242" y="4208932"/>
            <a:ext cx="3415942" cy="2092881"/>
          </a:xfrm>
          <a:prstGeom prst="rect">
            <a:avLst/>
          </a:prstGeom>
          <a:noFill/>
        </p:spPr>
        <p:txBody>
          <a:bodyPr wrap="square" rtlCol="0">
            <a:spAutoFit/>
          </a:bodyPr>
          <a:lstStyle/>
          <a:p>
            <a:pPr marL="342900" indent="-342900">
              <a:spcAft>
                <a:spcPts val="600"/>
              </a:spcAft>
              <a:buFont typeface="Arial"/>
              <a:buChar char="•"/>
            </a:pPr>
            <a:r>
              <a:rPr lang="en-US" sz="2400" dirty="0"/>
              <a:t>7</a:t>
            </a:r>
            <a:r>
              <a:rPr lang="en-US" sz="2400" dirty="0" smtClean="0"/>
              <a:t>00 scientists &amp; engineers from UCB and industry</a:t>
            </a:r>
          </a:p>
          <a:p>
            <a:pPr marL="342900" indent="-342900">
              <a:spcAft>
                <a:spcPts val="600"/>
              </a:spcAft>
              <a:buFont typeface="Arial"/>
              <a:buChar char="•"/>
            </a:pPr>
            <a:r>
              <a:rPr lang="en-US" sz="2400" dirty="0" smtClean="0"/>
              <a:t>500+ K-6 in class visits</a:t>
            </a:r>
          </a:p>
          <a:p>
            <a:pPr marL="342900" indent="-342900">
              <a:spcAft>
                <a:spcPts val="600"/>
              </a:spcAft>
              <a:buFont typeface="Arial"/>
              <a:buChar char="•"/>
            </a:pPr>
            <a:r>
              <a:rPr lang="en-US" sz="2400" dirty="0" smtClean="0"/>
              <a:t>15,000+ students</a:t>
            </a:r>
            <a:endParaRPr lang="en-US" dirty="0"/>
          </a:p>
        </p:txBody>
      </p:sp>
    </p:spTree>
    <p:extLst>
      <p:ext uri="{BB962C8B-B14F-4D97-AF65-F5344CB8AC3E}">
        <p14:creationId xmlns:p14="http://schemas.microsoft.com/office/powerpoint/2010/main" val="950003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9500" y="0"/>
            <a:ext cx="6974677" cy="6858000"/>
          </a:xfrm>
          <a:prstGeom prst="rect">
            <a:avLst/>
          </a:prstGeom>
        </p:spPr>
      </p:pic>
    </p:spTree>
    <p:extLst>
      <p:ext uri="{BB962C8B-B14F-4D97-AF65-F5344CB8AC3E}">
        <p14:creationId xmlns:p14="http://schemas.microsoft.com/office/powerpoint/2010/main" val="2675121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1" y="152400"/>
            <a:ext cx="7381458" cy="1431245"/>
          </a:xfrm>
          <a:solidFill>
            <a:srgbClr val="CCFFCC">
              <a:alpha val="75000"/>
            </a:srgbClr>
          </a:solidFill>
        </p:spPr>
        <p:txBody>
          <a:bodyPr>
            <a:noAutofit/>
          </a:bodyPr>
          <a:lstStyle/>
          <a:p>
            <a:pPr marL="0" indent="0">
              <a:spcAft>
                <a:spcPts val="1200"/>
              </a:spcAft>
              <a:buNone/>
            </a:pPr>
            <a:r>
              <a:rPr lang="en-US" sz="3000" b="1" dirty="0" smtClean="0"/>
              <a:t>In what ways are scientific experts beneficial to educators and students? What role can they play?</a:t>
            </a:r>
          </a:p>
          <a:p>
            <a:pPr>
              <a:spcAft>
                <a:spcPts val="1200"/>
              </a:spcAft>
            </a:pPr>
            <a:endParaRPr lang="en-US" sz="2400" dirty="0" smtClean="0">
              <a:latin typeface="+mj-lt"/>
              <a:cs typeface="Helvetica" panose="020B0604020202020204" pitchFamily="34" charset="0"/>
            </a:endParaRPr>
          </a:p>
        </p:txBody>
      </p:sp>
      <p:sp>
        <p:nvSpPr>
          <p:cNvPr id="10" name="Title 1"/>
          <p:cNvSpPr txBox="1">
            <a:spLocks/>
          </p:cNvSpPr>
          <p:nvPr/>
        </p:nvSpPr>
        <p:spPr>
          <a:xfrm>
            <a:off x="1104900" y="15240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15693" y="1885982"/>
            <a:ext cx="8119449" cy="3416320"/>
          </a:xfrm>
          <a:prstGeom prst="rect">
            <a:avLst/>
          </a:prstGeom>
          <a:noFill/>
        </p:spPr>
        <p:txBody>
          <a:bodyPr wrap="square" rtlCol="0">
            <a:spAutoFit/>
          </a:bodyPr>
          <a:lstStyle/>
          <a:p>
            <a:pPr marL="285750" lvl="0" indent="-285750">
              <a:buFont typeface="Arial"/>
              <a:buChar char="•"/>
            </a:pPr>
            <a:r>
              <a:rPr lang="en-US" sz="2400" b="1" dirty="0" smtClean="0">
                <a:solidFill>
                  <a:srgbClr val="0000FF"/>
                </a:solidFill>
              </a:rPr>
              <a:t>Show, don’t tell</a:t>
            </a:r>
            <a:r>
              <a:rPr lang="en-US" sz="2400" dirty="0" smtClean="0"/>
              <a:t>: Dispel misperceptions </a:t>
            </a:r>
            <a:r>
              <a:rPr lang="en-US" sz="2400" dirty="0"/>
              <a:t>– </a:t>
            </a:r>
            <a:r>
              <a:rPr lang="en-US" sz="2400" dirty="0" smtClean="0"/>
              <a:t>Research </a:t>
            </a:r>
            <a:r>
              <a:rPr lang="en-US" sz="2400" dirty="0"/>
              <a:t>shows we cherry pick to confirm pre existing views</a:t>
            </a:r>
            <a:r>
              <a:rPr lang="en-US" sz="2400" dirty="0" smtClean="0"/>
              <a:t>; learners </a:t>
            </a:r>
            <a:r>
              <a:rPr lang="en-US" sz="2400" dirty="0"/>
              <a:t>can’t build “good new” understanding on a wobbly </a:t>
            </a:r>
            <a:r>
              <a:rPr lang="en-US" sz="2400" dirty="0" smtClean="0"/>
              <a:t>base. </a:t>
            </a:r>
          </a:p>
          <a:p>
            <a:pPr lvl="0"/>
            <a:endParaRPr lang="en-US" sz="2400" dirty="0"/>
          </a:p>
          <a:p>
            <a:pPr marL="285750" lvl="0" indent="-285750">
              <a:buFont typeface="Arial"/>
              <a:buChar char="•"/>
            </a:pPr>
            <a:r>
              <a:rPr lang="en-US" sz="2400" b="1" dirty="0" smtClean="0">
                <a:solidFill>
                  <a:srgbClr val="0000FF"/>
                </a:solidFill>
              </a:rPr>
              <a:t>Engagement</a:t>
            </a:r>
            <a:r>
              <a:rPr lang="en-US" sz="2400" dirty="0" smtClean="0"/>
              <a:t>: Increasing </a:t>
            </a:r>
            <a:r>
              <a:rPr lang="en-US" sz="2400" dirty="0"/>
              <a:t>teacher interest, understanding is key to getting them enthusiastic and confident to teach.  </a:t>
            </a:r>
            <a:endParaRPr lang="en-US" sz="2400" dirty="0" smtClean="0"/>
          </a:p>
          <a:p>
            <a:pPr lvl="0"/>
            <a:endParaRPr lang="en-US" sz="2400" dirty="0"/>
          </a:p>
          <a:p>
            <a:pPr marL="285750" lvl="0" indent="-285750">
              <a:buFont typeface="Arial"/>
              <a:buChar char="•"/>
            </a:pPr>
            <a:r>
              <a:rPr lang="en-US" sz="2400" b="1" dirty="0" smtClean="0">
                <a:solidFill>
                  <a:srgbClr val="0000FF"/>
                </a:solidFill>
              </a:rPr>
              <a:t>Inspiration</a:t>
            </a:r>
            <a:r>
              <a:rPr lang="en-US" sz="2400" dirty="0" smtClean="0"/>
              <a:t>: Share </a:t>
            </a:r>
            <a:r>
              <a:rPr lang="en-US" sz="2400" dirty="0"/>
              <a:t>about your own research, pathway, questions you are exploring, equipment/field </a:t>
            </a:r>
            <a:r>
              <a:rPr lang="en-US" sz="2400" dirty="0" smtClean="0"/>
              <a:t>research</a:t>
            </a:r>
            <a:endParaRPr lang="en-US" dirty="0"/>
          </a:p>
        </p:txBody>
      </p:sp>
    </p:spTree>
    <p:extLst>
      <p:ext uri="{BB962C8B-B14F-4D97-AF65-F5344CB8AC3E}">
        <p14:creationId xmlns:p14="http://schemas.microsoft.com/office/powerpoint/2010/main" val="105520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1" y="152400"/>
            <a:ext cx="7381458" cy="1431245"/>
          </a:xfrm>
          <a:solidFill>
            <a:srgbClr val="CCFFCC">
              <a:alpha val="74000"/>
            </a:srgbClr>
          </a:solidFill>
        </p:spPr>
        <p:txBody>
          <a:bodyPr>
            <a:noAutofit/>
          </a:bodyPr>
          <a:lstStyle/>
          <a:p>
            <a:pPr marL="0" indent="0">
              <a:spcAft>
                <a:spcPts val="1200"/>
              </a:spcAft>
              <a:buNone/>
            </a:pPr>
            <a:r>
              <a:rPr lang="en-US" sz="3000" b="1" dirty="0" smtClean="0"/>
              <a:t>In what ways are scientific experts beneficial to educators and students? What role can they play?</a:t>
            </a:r>
          </a:p>
          <a:p>
            <a:pPr>
              <a:spcAft>
                <a:spcPts val="1200"/>
              </a:spcAft>
            </a:pPr>
            <a:endParaRPr lang="en-US" sz="2400" dirty="0" smtClean="0">
              <a:latin typeface="+mj-lt"/>
              <a:cs typeface="Helvetica" panose="020B0604020202020204" pitchFamily="34" charset="0"/>
            </a:endParaRPr>
          </a:p>
        </p:txBody>
      </p:sp>
      <p:sp>
        <p:nvSpPr>
          <p:cNvPr id="10" name="Title 1"/>
          <p:cNvSpPr txBox="1">
            <a:spLocks/>
          </p:cNvSpPr>
          <p:nvPr/>
        </p:nvSpPr>
        <p:spPr>
          <a:xfrm>
            <a:off x="1104900" y="152400"/>
            <a:ext cx="8001000" cy="9144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endParaRPr lang="en-US" b="1" dirty="0">
              <a:cs typeface="Helvetica" panose="020B0604020202020204" pitchFamily="34" charset="0"/>
            </a:endParaRPr>
          </a:p>
        </p:txBody>
      </p:sp>
      <p:pic>
        <p:nvPicPr>
          <p:cNvPr id="11" name="Picture 7" descr="C:\Users\Sandra\Desktop\Box Sync\CRS Shared Folder\CRS &amp; BASIS Logo files\FinalCRS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15693" y="1583645"/>
            <a:ext cx="8119449" cy="5170646"/>
          </a:xfrm>
          <a:prstGeom prst="rect">
            <a:avLst/>
          </a:prstGeom>
          <a:noFill/>
        </p:spPr>
        <p:txBody>
          <a:bodyPr wrap="square" rtlCol="0">
            <a:spAutoFit/>
          </a:bodyPr>
          <a:lstStyle/>
          <a:p>
            <a:pPr marL="285750" lvl="0" indent="-285750">
              <a:buFont typeface="Arial"/>
              <a:buChar char="•"/>
            </a:pPr>
            <a:r>
              <a:rPr lang="en-US" sz="2400" b="1" dirty="0" smtClean="0">
                <a:solidFill>
                  <a:srgbClr val="0000FF"/>
                </a:solidFill>
              </a:rPr>
              <a:t>Authentic experiences: </a:t>
            </a:r>
            <a:r>
              <a:rPr lang="en-US" sz="2400" dirty="0" smtClean="0"/>
              <a:t>Understand </a:t>
            </a:r>
            <a:r>
              <a:rPr lang="en-US" sz="2400" dirty="0"/>
              <a:t>standards, prepare teachers for success in meeting the goals they are evaluated </a:t>
            </a:r>
            <a:r>
              <a:rPr lang="en-US" sz="2400" dirty="0" smtClean="0"/>
              <a:t>on. NGSS </a:t>
            </a:r>
            <a:r>
              <a:rPr lang="en-US" sz="2400" dirty="0"/>
              <a:t>in most states </a:t>
            </a:r>
            <a:endParaRPr lang="en-US" sz="2400" dirty="0" smtClean="0"/>
          </a:p>
          <a:p>
            <a:pPr marL="285750" lvl="0" indent="-285750">
              <a:buFont typeface="Arial"/>
              <a:buChar char="•"/>
            </a:pPr>
            <a:endParaRPr lang="en-US" sz="2400" dirty="0"/>
          </a:p>
          <a:p>
            <a:pPr marL="285750" lvl="0" indent="-285750">
              <a:buFont typeface="Arial"/>
              <a:buChar char="•"/>
            </a:pPr>
            <a:r>
              <a:rPr lang="en-US" sz="2400" b="1" dirty="0" smtClean="0">
                <a:solidFill>
                  <a:srgbClr val="0000FF"/>
                </a:solidFill>
              </a:rPr>
              <a:t>Build understanding </a:t>
            </a:r>
            <a:r>
              <a:rPr lang="en-US" sz="2400" dirty="0" smtClean="0"/>
              <a:t>Focus </a:t>
            </a:r>
            <a:r>
              <a:rPr lang="en-US" sz="2400" dirty="0"/>
              <a:t>on process, and the purpose of science </a:t>
            </a:r>
            <a:r>
              <a:rPr lang="mr-IN" sz="2400" dirty="0" smtClean="0"/>
              <a:t>–</a:t>
            </a:r>
            <a:r>
              <a:rPr lang="en-US" sz="2400" dirty="0" smtClean="0"/>
              <a:t> not just “dispensing facts”</a:t>
            </a:r>
          </a:p>
          <a:p>
            <a:pPr marL="285750" lvl="0" indent="-285750">
              <a:buFont typeface="Arial"/>
              <a:buChar char="•"/>
            </a:pPr>
            <a:endParaRPr lang="en-US" sz="2400" dirty="0"/>
          </a:p>
          <a:p>
            <a:pPr marL="285750" lvl="0" indent="-285750">
              <a:buFont typeface="Arial"/>
              <a:buChar char="•"/>
            </a:pPr>
            <a:r>
              <a:rPr lang="en-US" sz="2400" b="1" dirty="0" smtClean="0">
                <a:solidFill>
                  <a:srgbClr val="0000FF"/>
                </a:solidFill>
              </a:rPr>
              <a:t>Share</a:t>
            </a:r>
            <a:r>
              <a:rPr lang="en-US" sz="2400" dirty="0" smtClean="0"/>
              <a:t> </a:t>
            </a:r>
            <a:r>
              <a:rPr lang="en-US" sz="2400" dirty="0"/>
              <a:t>about the nature of your research (where do </a:t>
            </a:r>
            <a:r>
              <a:rPr lang="en-US" sz="2400" dirty="0" smtClean="0"/>
              <a:t>collaboration, communication fit in?) LOCAL connections </a:t>
            </a:r>
          </a:p>
          <a:p>
            <a:pPr marL="285750" lvl="0" indent="-285750">
              <a:buFont typeface="Arial"/>
              <a:buChar char="•"/>
            </a:pPr>
            <a:endParaRPr lang="en-US" sz="2400" dirty="0"/>
          </a:p>
          <a:p>
            <a:pPr marL="285750" lvl="0" indent="-285750">
              <a:buFont typeface="Arial"/>
              <a:buChar char="•"/>
            </a:pPr>
            <a:r>
              <a:rPr lang="en-US" sz="2400" b="1" dirty="0" smtClean="0">
                <a:solidFill>
                  <a:srgbClr val="0000FF"/>
                </a:solidFill>
              </a:rPr>
              <a:t>Invite participation</a:t>
            </a:r>
            <a:r>
              <a:rPr lang="en-US" sz="2400" dirty="0" smtClean="0"/>
              <a:t>: Share ways </a:t>
            </a:r>
            <a:r>
              <a:rPr lang="en-US" sz="2400" dirty="0"/>
              <a:t>teachers or kids could learn more about the topic (citizen science, good videos or books, local exhibits or experiences)</a:t>
            </a:r>
          </a:p>
          <a:p>
            <a:endParaRPr lang="en-US" dirty="0"/>
          </a:p>
        </p:txBody>
      </p:sp>
    </p:spTree>
    <p:extLst>
      <p:ext uri="{BB962C8B-B14F-4D97-AF65-F5344CB8AC3E}">
        <p14:creationId xmlns:p14="http://schemas.microsoft.com/office/powerpoint/2010/main" val="19599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566</TotalTime>
  <Words>2850</Words>
  <Application>Microsoft Office PowerPoint</Application>
  <PresentationFormat>On-screen Show (4:3)</PresentationFormat>
  <Paragraphs>338</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MS PGothic</vt:lpstr>
      <vt:lpstr>Arial</vt:lpstr>
      <vt:lpstr>Calibri</vt:lpstr>
      <vt:lpstr>Corbel</vt:lpstr>
      <vt:lpstr>Georgia</vt:lpstr>
      <vt:lpstr>Helvetica</vt:lpstr>
      <vt:lpstr>Mangal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Bridges with Teachers</vt:lpstr>
      <vt:lpstr>Build Partnerships: What Role will You Play in a Larger Ongoing Network of Support?</vt:lpstr>
      <vt:lpstr>PowerPoint Presentation</vt:lpstr>
      <vt:lpstr>General Tips: Science Communication</vt:lpstr>
      <vt:lpstr>PowerPoint Presentation</vt:lpstr>
      <vt:lpstr>Communicating Science In Schools</vt:lpstr>
      <vt:lpstr>PowerPoint Presentation</vt:lpstr>
      <vt:lpstr>PowerPoint Presentation</vt:lpstr>
      <vt:lpstr>Next Generation Science Standards</vt:lpstr>
      <vt:lpstr>PowerPoint Presentation</vt:lpstr>
      <vt:lpstr>PowerPoint Presentation</vt:lpstr>
      <vt:lpstr>PowerPoint Presentation</vt:lpstr>
      <vt:lpstr>Examples of Types of Science Outreach – Different Goals, Formats</vt:lpstr>
      <vt:lpstr>PowerPoint Presentation</vt:lpstr>
      <vt:lpstr>General Tips:                                          Develop An Outreach Activity</vt:lpstr>
      <vt:lpstr>Developing a lesson: Template</vt:lpstr>
      <vt:lpstr>PowerPoint Presentation</vt:lpstr>
    </vt:vector>
  </TitlesOfParts>
  <Company>CRS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B</dc:creator>
  <cp:lastModifiedBy>ED</cp:lastModifiedBy>
  <cp:revision>31</cp:revision>
  <dcterms:created xsi:type="dcterms:W3CDTF">2019-04-27T18:56:44Z</dcterms:created>
  <dcterms:modified xsi:type="dcterms:W3CDTF">2019-04-29T18:15:14Z</dcterms:modified>
</cp:coreProperties>
</file>