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490" r:id="rId3"/>
    <p:sldId id="472" r:id="rId4"/>
    <p:sldId id="559" r:id="rId5"/>
    <p:sldId id="393" r:id="rId6"/>
    <p:sldId id="483" r:id="rId7"/>
    <p:sldId id="470" r:id="rId8"/>
    <p:sldId id="560" r:id="rId9"/>
    <p:sldId id="495" r:id="rId10"/>
    <p:sldId id="496" r:id="rId11"/>
    <p:sldId id="438" r:id="rId12"/>
    <p:sldId id="561" r:id="rId13"/>
    <p:sldId id="415" r:id="rId14"/>
    <p:sldId id="55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1" autoAdjust="0"/>
    <p:restoredTop sz="49672" autoAdjust="0"/>
  </p:normalViewPr>
  <p:slideViewPr>
    <p:cSldViewPr snapToGrid="0">
      <p:cViewPr varScale="1">
        <p:scale>
          <a:sx n="43" d="100"/>
          <a:sy n="43" d="100"/>
        </p:scale>
        <p:origin x="96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EE944-0FA3-4B4C-984E-C50E150812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6C36-92DF-462F-BB05-2E733AF66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happy to answer additional questions at LVK@IntersectionsSBD.com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66C36-92DF-462F-BB05-2E733AF66B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85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D13A7-16A5-4AE8-952F-98ABB2988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“Until you make the unconscious conscious, it will direct your life and you will call it fate.”</a:t>
            </a:r>
          </a:p>
          <a:p>
            <a:r>
              <a:rPr lang="en-US" dirty="0"/>
              <a:t>					Carl Jung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0F140-33F8-454F-A68C-5E3026C819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9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66C36-92DF-462F-BB05-2E733AF66B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D13A7-16A5-4AE8-952F-98ABB2988B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4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6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recent films “Picture a Scientist”, “Coded Bias”, and “Crip Camp” all on Netflix provide recent documentation and insights.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908FB-638D-48B2-98C7-BA5EF0E96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D13A7-16A5-4AE8-952F-98ABB2988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0F140-33F8-454F-A68C-5E3026C819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56BDDE-F4CE-4F02-9AC9-289840920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468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1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D13A7-16A5-4AE8-952F-98ABB2988B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71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>
              <a:solidFill>
                <a:srgbClr val="000000"/>
              </a:solidFill>
              <a:effectLst/>
              <a:latin typeface="Poppi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D13A7-16A5-4AE8-952F-98ABB2988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D08F-41FF-4143-8E6D-215C58E71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880" y="569118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6292F-0A99-44C4-90E0-0EF4DAC16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412" y="509508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DC6A47-C417-4623-B7CB-2A46CD5F1036}"/>
              </a:ext>
            </a:extLst>
          </p:cNvPr>
          <p:cNvGrpSpPr/>
          <p:nvPr/>
        </p:nvGrpSpPr>
        <p:grpSpPr>
          <a:xfrm>
            <a:off x="597995" y="1553186"/>
            <a:ext cx="186744" cy="4872528"/>
            <a:chOff x="448166" y="1524611"/>
            <a:chExt cx="186744" cy="487252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E2F034-CEFA-48C0-96D3-85BAC4485A9A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6" y="1524612"/>
              <a:ext cx="0" cy="4872527"/>
            </a:xfrm>
            <a:prstGeom prst="line">
              <a:avLst/>
            </a:prstGeom>
            <a:ln w="12700" cap="rnd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B15354-89E8-4BFA-9219-A50BF8E4F0CE}"/>
                </a:ext>
              </a:extLst>
            </p:cNvPr>
            <p:cNvCxnSpPr>
              <a:cxnSpLocks/>
            </p:cNvCxnSpPr>
            <p:nvPr/>
          </p:nvCxnSpPr>
          <p:spPr>
            <a:xfrm>
              <a:off x="634910" y="1524611"/>
              <a:ext cx="0" cy="4872527"/>
            </a:xfrm>
            <a:prstGeom prst="line">
              <a:avLst/>
            </a:prstGeom>
            <a:ln w="12700" cap="rnd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B9ACAD9-F0C8-4D0E-90E0-9D9F15163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0" y="280854"/>
            <a:ext cx="1408090" cy="11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6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2787-CC9F-4ADC-A879-9B10B46A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031D4-E01E-44C5-AF34-D46EECCB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78" y="192088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1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E574-5FFF-479E-8B02-CEF39064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30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63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1198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0" y="152400"/>
            <a:ext cx="11379200" cy="6096000"/>
          </a:xfrm>
        </p:spPr>
        <p:txBody>
          <a:bodyPr/>
          <a:lstStyle>
            <a:lvl1pPr>
              <a:spcAft>
                <a:spcPts val="400"/>
              </a:spcAft>
              <a:defRPr b="1"/>
            </a:lvl1pPr>
          </a:lstStyle>
          <a:p>
            <a:pPr lvl="0"/>
            <a:r>
              <a:rPr lang="en-US" dirty="0"/>
              <a:t>Sub Title Calibri Bold – Max font size 20</a:t>
            </a:r>
          </a:p>
          <a:p>
            <a:pPr lvl="1"/>
            <a:r>
              <a:rPr lang="en-US" dirty="0"/>
              <a:t>Calibri – Max font size 20</a:t>
            </a:r>
          </a:p>
          <a:p>
            <a:pPr lvl="2"/>
            <a:r>
              <a:rPr lang="en-US" dirty="0"/>
              <a:t>Calibri – Max font size 20</a:t>
            </a:r>
          </a:p>
          <a:p>
            <a:pPr lvl="3"/>
            <a:r>
              <a:rPr lang="en-US" dirty="0"/>
              <a:t>Calibri – Max font size 18</a:t>
            </a:r>
          </a:p>
          <a:p>
            <a:pPr lvl="4"/>
            <a:r>
              <a:rPr lang="en-US" dirty="0"/>
              <a:t>Calibri – Max font size 18</a:t>
            </a:r>
          </a:p>
        </p:txBody>
      </p:sp>
    </p:spTree>
    <p:extLst>
      <p:ext uri="{BB962C8B-B14F-4D97-AF65-F5344CB8AC3E}">
        <p14:creationId xmlns:p14="http://schemas.microsoft.com/office/powerpoint/2010/main" val="38692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F4013-E492-44CE-9BC7-AD2D52B5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66204-91A4-468F-9B72-B8A203F6D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1A3068-A7AB-4852-BC29-E0293345E07C}"/>
              </a:ext>
            </a:extLst>
          </p:cNvPr>
          <p:cNvGrpSpPr/>
          <p:nvPr/>
        </p:nvGrpSpPr>
        <p:grpSpPr>
          <a:xfrm>
            <a:off x="501398" y="6265211"/>
            <a:ext cx="10624847" cy="369332"/>
            <a:chOff x="619415" y="6346016"/>
            <a:chExt cx="10624847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FC5896-A7F1-4E29-BF9B-806C286EC3A6}"/>
                </a:ext>
              </a:extLst>
            </p:cNvPr>
            <p:cNvSpPr txBox="1"/>
            <p:nvPr/>
          </p:nvSpPr>
          <p:spPr>
            <a:xfrm>
              <a:off x="3059180" y="6346016"/>
              <a:ext cx="545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cap="small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  Intersections Science Business Diversity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454B5F-163F-4439-8A0C-05B032EC9D8A}"/>
                </a:ext>
              </a:extLst>
            </p:cNvPr>
            <p:cNvGrpSpPr/>
            <p:nvPr/>
          </p:nvGrpSpPr>
          <p:grpSpPr>
            <a:xfrm rot="16200000">
              <a:off x="9903741" y="5283534"/>
              <a:ext cx="93372" cy="2587670"/>
              <a:chOff x="448166" y="1524611"/>
              <a:chExt cx="186744" cy="487252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E4A4EDA-3FB5-456D-B48F-22A6AB85E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166" y="1524612"/>
                <a:ext cx="0" cy="4872527"/>
              </a:xfrm>
              <a:prstGeom prst="line">
                <a:avLst/>
              </a:prstGeom>
              <a:ln w="127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74E97CF-6F32-4246-BC84-DAB16F7D9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910" y="1524611"/>
                <a:ext cx="0" cy="4872527"/>
              </a:xfrm>
              <a:prstGeom prst="line">
                <a:avLst/>
              </a:prstGeom>
              <a:ln w="127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9EBFF28-872E-4469-8387-FFB8210CCE90}"/>
                </a:ext>
              </a:extLst>
            </p:cNvPr>
            <p:cNvGrpSpPr/>
            <p:nvPr/>
          </p:nvGrpSpPr>
          <p:grpSpPr>
            <a:xfrm rot="16200000">
              <a:off x="1866564" y="5283535"/>
              <a:ext cx="93372" cy="2587670"/>
              <a:chOff x="448166" y="1524611"/>
              <a:chExt cx="186744" cy="4872528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E5E55E1-0A35-4DB4-A8B0-C6AF46F48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166" y="1524612"/>
                <a:ext cx="0" cy="4872527"/>
              </a:xfrm>
              <a:prstGeom prst="line">
                <a:avLst/>
              </a:prstGeom>
              <a:ln w="127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065BFE7-6BCB-4601-997A-F27A3E3311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910" y="1524611"/>
                <a:ext cx="0" cy="4872527"/>
              </a:xfrm>
              <a:prstGeom prst="line">
                <a:avLst/>
              </a:prstGeom>
              <a:ln w="127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96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ationalacademies.org/event/01-12-2021/the-science-of-implicit-bias-implications-for-law-and-policy-a-worksho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0903C7A-234E-4069-9622-25EF94C9E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03" y="841414"/>
            <a:ext cx="11662659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8CCFA52-6872-4420-8003-B984A7DC1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38" y="754732"/>
            <a:ext cx="5662962" cy="4984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297231-C290-4965-AB77-26DAF1296DBC}"/>
              </a:ext>
            </a:extLst>
          </p:cNvPr>
          <p:cNvSpPr txBox="1"/>
          <p:nvPr/>
        </p:nvSpPr>
        <p:spPr>
          <a:xfrm>
            <a:off x="5183827" y="1909683"/>
            <a:ext cx="6361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Harsher punishment for students of color than for white students for the same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Black students more likely to be viewed as angry when they are debating or commenting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 may be unwilling or uncomfortable raising current issues or events that affect PEERs (People Excluded because of Ethnicity or Race*)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A9E56E-EC84-45EB-946F-5B1BD3210C74}"/>
              </a:ext>
            </a:extLst>
          </p:cNvPr>
          <p:cNvSpPr txBox="1">
            <a:spLocks/>
          </p:cNvSpPr>
          <p:nvPr/>
        </p:nvSpPr>
        <p:spPr>
          <a:xfrm>
            <a:off x="838200" y="277440"/>
            <a:ext cx="10515600" cy="6917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Relationship between Structural Racism</a:t>
            </a:r>
          </a:p>
          <a:p>
            <a:r>
              <a:rPr lang="en-US" dirty="0"/>
              <a:t>and Implicit Biases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333780-D8C2-45E5-8F21-A143D2782DBE}"/>
              </a:ext>
            </a:extLst>
          </p:cNvPr>
          <p:cNvSpPr txBox="1"/>
          <p:nvPr/>
        </p:nvSpPr>
        <p:spPr>
          <a:xfrm>
            <a:off x="4327030" y="4930314"/>
            <a:ext cx="7501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Kubota J. NASEM webinar on the Science of Implicit Bias. 22Mar1921</a:t>
            </a:r>
          </a:p>
          <a:p>
            <a:r>
              <a:rPr lang="en-US" sz="2000" dirty="0">
                <a:hlinkClick r:id="rId4"/>
              </a:rPr>
              <a:t>https://www.nationalacademies.org/event/01-12-2021/the-science-of-implicit-bias-implications-for-law-and-policy-a-workshop</a:t>
            </a:r>
            <a:r>
              <a:rPr lang="en-US" sz="2000" dirty="0"/>
              <a:t> </a:t>
            </a:r>
          </a:p>
          <a:p>
            <a:endParaRPr lang="en-US" sz="400" dirty="0"/>
          </a:p>
          <a:p>
            <a:r>
              <a:rPr lang="en-US" sz="2000" dirty="0"/>
              <a:t>*Asai. Race Matters. Cell 181:754, 2020</a:t>
            </a:r>
          </a:p>
        </p:txBody>
      </p:sp>
    </p:spTree>
    <p:extLst>
      <p:ext uri="{BB962C8B-B14F-4D97-AF65-F5344CB8AC3E}">
        <p14:creationId xmlns:p14="http://schemas.microsoft.com/office/powerpoint/2010/main" val="49609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7547" y="1327666"/>
            <a:ext cx="11864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If we don’t acknowledge</a:t>
            </a:r>
          </a:p>
          <a:p>
            <a:pPr algn="ctr"/>
            <a:r>
              <a:rPr lang="en-US" sz="4400" dirty="0"/>
              <a:t>our implicit biases</a:t>
            </a:r>
          </a:p>
          <a:p>
            <a:pPr algn="ctr"/>
            <a:r>
              <a:rPr lang="en-US" sz="4400" dirty="0"/>
              <a:t>they will direct our choices</a:t>
            </a:r>
          </a:p>
          <a:p>
            <a:pPr algn="ctr"/>
            <a:r>
              <a:rPr lang="en-US" sz="4400" dirty="0"/>
              <a:t>and we will call it fate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E9F1-D5A2-4EAA-86C6-B9A8076C7C81}"/>
              </a:ext>
            </a:extLst>
          </p:cNvPr>
          <p:cNvSpPr txBox="1"/>
          <p:nvPr/>
        </p:nvSpPr>
        <p:spPr>
          <a:xfrm>
            <a:off x="8081319" y="5626443"/>
            <a:ext cx="390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Paraphrase of Carl Jung</a:t>
            </a:r>
          </a:p>
        </p:txBody>
      </p:sp>
    </p:spTree>
    <p:extLst>
      <p:ext uri="{BB962C8B-B14F-4D97-AF65-F5344CB8AC3E}">
        <p14:creationId xmlns:p14="http://schemas.microsoft.com/office/powerpoint/2010/main" val="93938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40F1D-2A58-434D-AD25-1DD3A43AEA93}"/>
              </a:ext>
            </a:extLst>
          </p:cNvPr>
          <p:cNvSpPr txBox="1"/>
          <p:nvPr/>
        </p:nvSpPr>
        <p:spPr>
          <a:xfrm>
            <a:off x="650272" y="278210"/>
            <a:ext cx="10614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Selected 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8316B-83D0-493C-92D2-0EEB0B69D07B}"/>
              </a:ext>
            </a:extLst>
          </p:cNvPr>
          <p:cNvSpPr txBox="1"/>
          <p:nvPr/>
        </p:nvSpPr>
        <p:spPr>
          <a:xfrm>
            <a:off x="462013" y="1141711"/>
            <a:ext cx="117299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selected references are pictured in the next 2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publications from the National Academies Press can be downloaded as a PDF for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Thinking, Fast and Slow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very readable but is a very dense and long.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get a great and entertaining synopsis of </a:t>
            </a:r>
            <a:r>
              <a:rPr lang="en-US"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Kahneman’s book in 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Undoing Project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Michael Lewis, who wrote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Moneyball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 Spot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definitive work 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implicit biases. It is a thorough but somewhat academic in tone. It was written by the people who introduced the term “implicit bias” and developed the implicit association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Whistling Vivaldi 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the consequences when individuals from marginalized groups internalize cultural implicit biases.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 Race 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short (136 pages) highly readable book that spans human evolution to the current day and provides a succinct and dispassionate summary of the social myths and biological realities around race. Goldsby is an immunologist and entrepreneur, and Bateson is an anthropologist.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4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5A9F696-4E4A-4028-8A9A-613AB930BD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56" y="1263652"/>
            <a:ext cx="3806129" cy="4972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02567A-A000-43CC-99BD-4C6920AFE0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913" y="984826"/>
            <a:ext cx="3490831" cy="5251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0D66C4-7EFE-4F6D-8678-27D47489033A}"/>
              </a:ext>
            </a:extLst>
          </p:cNvPr>
          <p:cNvSpPr txBox="1"/>
          <p:nvPr/>
        </p:nvSpPr>
        <p:spPr>
          <a:xfrm>
            <a:off x="2438207" y="294156"/>
            <a:ext cx="7630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THE NATIONAL ACADEMIES PRESS</a:t>
            </a:r>
          </a:p>
          <a:p>
            <a:pPr algn="ctr"/>
            <a:r>
              <a:rPr lang="en-US" sz="4000" dirty="0"/>
              <a:t>www.nap.edu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64A5BC-12CE-4973-94E2-CE7D1392813B}"/>
              </a:ext>
            </a:extLst>
          </p:cNvPr>
          <p:cNvGrpSpPr/>
          <p:nvPr/>
        </p:nvGrpSpPr>
        <p:grpSpPr>
          <a:xfrm>
            <a:off x="4684860" y="1671833"/>
            <a:ext cx="3137578" cy="3514333"/>
            <a:chOff x="4527211" y="1671833"/>
            <a:chExt cx="3137578" cy="35143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153BC0-CAE2-45C9-A178-4DD3F7C673CA}"/>
                </a:ext>
              </a:extLst>
            </p:cNvPr>
            <p:cNvGrpSpPr/>
            <p:nvPr/>
          </p:nvGrpSpPr>
          <p:grpSpPr>
            <a:xfrm>
              <a:off x="4527211" y="1671833"/>
              <a:ext cx="3137578" cy="3514333"/>
              <a:chOff x="4793717" y="1578385"/>
              <a:chExt cx="3137578" cy="351433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6F64861-503A-4F8F-B546-30A3243762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93717" y="1578385"/>
                <a:ext cx="2901237" cy="21717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FA42441-80EE-40A6-9E20-68B1AAFAED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30058" y="3382199"/>
                <a:ext cx="2901237" cy="1710519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5D525A-766B-4A86-A295-98B2F2D7D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81596" y="2343150"/>
              <a:ext cx="326572" cy="217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90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93" y="137593"/>
            <a:ext cx="2131685" cy="3222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BCB19-0BB1-4FAE-9004-DE3F233BD5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040" y="2550818"/>
            <a:ext cx="2266324" cy="3495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3D8F738E-7EEA-4E0F-AA74-E4C94F923B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405" y="61319"/>
            <a:ext cx="2642749" cy="3988919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6BCD0E18-F944-451F-B55D-7A51773E95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177" y="3352800"/>
            <a:ext cx="2033043" cy="3032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1BB364-4C4A-46C9-9672-264E9390747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627" y="517301"/>
            <a:ext cx="2597864" cy="39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27FEA-1BE1-4DCC-8CA1-20428BF6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5594-EEBF-4F27-95B0-C34C15229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69" y="1690688"/>
            <a:ext cx="11281144" cy="4351338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Teams and institutions benefit from diversity</a:t>
            </a:r>
          </a:p>
          <a:p>
            <a:r>
              <a:rPr lang="en-US" sz="3500" dirty="0">
                <a:solidFill>
                  <a:schemeClr val="tx1"/>
                </a:solidFill>
              </a:rPr>
              <a:t>Talent is distributed equally, access and opportunity are not</a:t>
            </a:r>
          </a:p>
          <a:p>
            <a:r>
              <a:rPr lang="en-US" sz="3500" dirty="0">
                <a:solidFill>
                  <a:schemeClr val="tx1"/>
                </a:solidFill>
              </a:rPr>
              <a:t>Individual STEMM professionals from historically excluded groups continue to be less likely to be successfully integrated into STEMM environments </a:t>
            </a:r>
          </a:p>
          <a:p>
            <a:r>
              <a:rPr lang="en-US" sz="3500" b="0" i="0" u="none" strike="noStrike" baseline="0" dirty="0">
                <a:solidFill>
                  <a:schemeClr val="tx1"/>
                </a:solidFill>
              </a:rPr>
              <a:t>Generally, individuals from under-represented groups receive less mentorship or attention than their well-represented peers.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2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78EA55-3B83-432F-9443-091E26CC686C}"/>
              </a:ext>
            </a:extLst>
          </p:cNvPr>
          <p:cNvSpPr txBox="1"/>
          <p:nvPr/>
        </p:nvSpPr>
        <p:spPr>
          <a:xfrm>
            <a:off x="659674" y="1470667"/>
            <a:ext cx="1087265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Data from many sciences support the long-standing recognition by psychologists and other social scientists that humans make systematic errors in judgement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human brain has evolved mechanisms to deal with the massive data provided by the senses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Much human brain development occurs after birth, influenced by the environment it is embedded 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That these mechanisms are the result of evolution does not mean that we cannot change behavior as needed in response to challenges in our world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Scientists in the natural sciences have been particularly resistant to the notion that unconscious mental processes affect their decisions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097E6-5490-4E4C-843E-7619310472F2}"/>
              </a:ext>
            </a:extLst>
          </p:cNvPr>
          <p:cNvSpPr txBox="1"/>
          <p:nvPr/>
        </p:nvSpPr>
        <p:spPr>
          <a:xfrm>
            <a:off x="2084695" y="536189"/>
            <a:ext cx="8022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Implicit Bias: A Summary</a:t>
            </a:r>
          </a:p>
        </p:txBody>
      </p:sp>
    </p:spTree>
    <p:extLst>
      <p:ext uri="{BB962C8B-B14F-4D97-AF65-F5344CB8AC3E}">
        <p14:creationId xmlns:p14="http://schemas.microsoft.com/office/powerpoint/2010/main" val="303798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7404-2EFF-4981-A288-AFE0CEB9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70" y="-15553"/>
            <a:ext cx="9908860" cy="1325563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 Gender Biases Favor Male Students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5F3F9C-2A94-4C1E-9706-EA12376D49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114" y="1815252"/>
            <a:ext cx="2846703" cy="10463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D414A45-5B21-4D8B-899C-572EA0106D17}"/>
              </a:ext>
            </a:extLst>
          </p:cNvPr>
          <p:cNvSpPr txBox="1"/>
          <p:nvPr/>
        </p:nvSpPr>
        <p:spPr>
          <a:xfrm>
            <a:off x="890503" y="5904445"/>
            <a:ext cx="598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Evaluation of male and female candidates with identical CV’s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38E7B5-BE08-4866-8030-F76D0643A4EF}"/>
              </a:ext>
            </a:extLst>
          </p:cNvPr>
          <p:cNvSpPr txBox="1"/>
          <p:nvPr/>
        </p:nvSpPr>
        <p:spPr>
          <a:xfrm>
            <a:off x="7424042" y="3131625"/>
            <a:ext cx="3976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“…faculty members of both genders appear to be affected by enduring cultural stereotypes about women’s lack of science competence that translate into biases in student evaluation and mentoring.”</a:t>
            </a:r>
          </a:p>
          <a:p>
            <a:r>
              <a:rPr lang="en-US" sz="2000" dirty="0"/>
              <a:t>Moss-</a:t>
            </a:r>
            <a:r>
              <a:rPr lang="en-US" sz="2000" dirty="0" err="1"/>
              <a:t>Racusin</a:t>
            </a:r>
            <a:r>
              <a:rPr lang="en-US" sz="2000" dirty="0"/>
              <a:t> et al, PNAS 2012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D5A54-8C88-409A-BCA6-E22574C18AE9}"/>
              </a:ext>
            </a:extLst>
          </p:cNvPr>
          <p:cNvSpPr txBox="1"/>
          <p:nvPr/>
        </p:nvSpPr>
        <p:spPr>
          <a:xfrm>
            <a:off x="1517515" y="965340"/>
            <a:ext cx="891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/>
              <a:t>Moss-</a:t>
            </a:r>
            <a:r>
              <a:rPr lang="en-US" sz="2400" b="0" i="0" u="none" strike="noStrike" baseline="0" dirty="0" err="1"/>
              <a:t>Racusin</a:t>
            </a:r>
            <a:r>
              <a:rPr lang="en-US" sz="2400" b="0" i="0" u="none" strike="noStrike" baseline="0" dirty="0"/>
              <a:t>, Dovidio, </a:t>
            </a:r>
            <a:r>
              <a:rPr lang="en-US" sz="2400" b="0" i="0" u="none" strike="noStrike" baseline="0" dirty="0" err="1"/>
              <a:t>Brescoll</a:t>
            </a:r>
            <a:r>
              <a:rPr lang="en-US" sz="2400" b="0" i="0" u="none" strike="noStrike" baseline="0" dirty="0"/>
              <a:t>, Graham, </a:t>
            </a:r>
            <a:r>
              <a:rPr lang="en-US" sz="2400" b="0" i="0" u="none" strike="noStrike" baseline="0" dirty="0" err="1"/>
              <a:t>Handelsman</a:t>
            </a:r>
            <a:r>
              <a:rPr lang="en-US" sz="2400" b="0" i="0" u="none" strike="noStrike" baseline="0" dirty="0"/>
              <a:t>. </a:t>
            </a:r>
            <a:r>
              <a:rPr lang="en-US" sz="2400" dirty="0"/>
              <a:t>PNAS 2012</a:t>
            </a:r>
            <a:r>
              <a:rPr lang="en-US" sz="2400" b="0" i="0" u="none" strike="noStrike" baseline="0" dirty="0"/>
              <a:t> </a:t>
            </a: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804ED5-82F7-4567-A20D-CC3D81598DB3}"/>
              </a:ext>
            </a:extLst>
          </p:cNvPr>
          <p:cNvGrpSpPr/>
          <p:nvPr/>
        </p:nvGrpSpPr>
        <p:grpSpPr>
          <a:xfrm>
            <a:off x="7015085" y="5892660"/>
            <a:ext cx="4035346" cy="380349"/>
            <a:chOff x="7025655" y="5841701"/>
            <a:chExt cx="3098584" cy="38034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9996979-879B-4714-BBC2-751B13356D72}"/>
                </a:ext>
              </a:extLst>
            </p:cNvPr>
            <p:cNvSpPr/>
            <p:nvPr/>
          </p:nvSpPr>
          <p:spPr>
            <a:xfrm>
              <a:off x="7025655" y="5936916"/>
              <a:ext cx="225214" cy="1789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CF01834-E995-4A6B-B108-DB3607C44BD6}"/>
                </a:ext>
              </a:extLst>
            </p:cNvPr>
            <p:cNvSpPr/>
            <p:nvPr/>
          </p:nvSpPr>
          <p:spPr>
            <a:xfrm>
              <a:off x="8429480" y="5936915"/>
              <a:ext cx="225214" cy="1789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2A0F537-4F74-447F-A7A7-2B3D1352793A}"/>
                </a:ext>
              </a:extLst>
            </p:cNvPr>
            <p:cNvSpPr txBox="1"/>
            <p:nvPr/>
          </p:nvSpPr>
          <p:spPr>
            <a:xfrm>
              <a:off x="7197770" y="5852718"/>
              <a:ext cx="1066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Male (John)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25856D-A695-44A2-8440-C0E0854BD9C9}"/>
                </a:ext>
              </a:extLst>
            </p:cNvPr>
            <p:cNvSpPr txBox="1"/>
            <p:nvPr/>
          </p:nvSpPr>
          <p:spPr>
            <a:xfrm>
              <a:off x="8596937" y="5841701"/>
              <a:ext cx="1527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Female (Jennifer)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D50A088-9BE4-413F-A23E-40A8E8A78C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28" y="1360550"/>
            <a:ext cx="2392902" cy="4375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B49C8-9AD7-470C-9984-B9DCD2D24F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83" y="1404917"/>
            <a:ext cx="4048765" cy="4303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402D6D-EB21-47DD-BA16-87191ACDCC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31" y="1394208"/>
            <a:ext cx="6316971" cy="42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1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059" y="1145356"/>
            <a:ext cx="6443412" cy="456728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rot="4731215">
            <a:off x="3430427" y="1705007"/>
            <a:ext cx="2064471" cy="2948235"/>
            <a:chOff x="1706251" y="1282045"/>
            <a:chExt cx="2064471" cy="294823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394408" y="1282045"/>
              <a:ext cx="1376314" cy="377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06251" y="4207498"/>
              <a:ext cx="1376314" cy="785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706251" y="1282045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082565" y="1296972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rot="4461476">
            <a:off x="4354681" y="1574287"/>
            <a:ext cx="2064471" cy="2948235"/>
            <a:chOff x="1706251" y="1282045"/>
            <a:chExt cx="2064471" cy="2948235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394408" y="1282045"/>
              <a:ext cx="1376314" cy="377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06251" y="4207498"/>
              <a:ext cx="1376314" cy="785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706251" y="1282045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82565" y="1296972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4404550">
            <a:off x="5549894" y="1483597"/>
            <a:ext cx="2064471" cy="2948235"/>
            <a:chOff x="1706251" y="1282045"/>
            <a:chExt cx="2064471" cy="29482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394408" y="1282045"/>
              <a:ext cx="1376314" cy="377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06251" y="4207498"/>
              <a:ext cx="1376314" cy="785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706251" y="1282045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082565" y="1296972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987616">
            <a:off x="2988395" y="1459503"/>
            <a:ext cx="2064471" cy="2948235"/>
            <a:chOff x="1706251" y="1282045"/>
            <a:chExt cx="2064471" cy="2948235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2394408" y="1282045"/>
              <a:ext cx="1376314" cy="377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06251" y="4207498"/>
              <a:ext cx="1376314" cy="785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706251" y="1282045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082565" y="1296972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38059" y="1383513"/>
            <a:ext cx="2064471" cy="2948235"/>
            <a:chOff x="1706251" y="1282045"/>
            <a:chExt cx="2064471" cy="2948235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2394408" y="1282045"/>
              <a:ext cx="1376314" cy="377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06251" y="4207498"/>
              <a:ext cx="1376314" cy="785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706251" y="1282045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082565" y="1296972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4403998">
            <a:off x="6227490" y="1507002"/>
            <a:ext cx="2064471" cy="2948235"/>
            <a:chOff x="1706251" y="1282045"/>
            <a:chExt cx="2064471" cy="2948235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394408" y="1282045"/>
              <a:ext cx="1376314" cy="377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06251" y="4207498"/>
              <a:ext cx="1376314" cy="785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706251" y="1282045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082565" y="1296972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rot="3423538">
            <a:off x="3095884" y="1431778"/>
            <a:ext cx="2064471" cy="2948235"/>
            <a:chOff x="1706251" y="1282045"/>
            <a:chExt cx="2064471" cy="2948235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2394408" y="1282045"/>
              <a:ext cx="1376314" cy="377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06251" y="4207498"/>
              <a:ext cx="1376314" cy="785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706251" y="1282045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082565" y="1296972"/>
              <a:ext cx="688157" cy="293330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565275" y="5459773"/>
            <a:ext cx="6527596" cy="37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2060"/>
                </a:solidFill>
              </a:rPr>
              <a:t>Adapted from Shepard, Mindsights, 1990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0" y="237851"/>
            <a:ext cx="1208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Optical Illusions are Perceptual Errors</a:t>
            </a:r>
          </a:p>
        </p:txBody>
      </p:sp>
    </p:spTree>
    <p:extLst>
      <p:ext uri="{BB962C8B-B14F-4D97-AF65-F5344CB8AC3E}">
        <p14:creationId xmlns:p14="http://schemas.microsoft.com/office/powerpoint/2010/main" val="24470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860" y="694338"/>
            <a:ext cx="9680279" cy="700089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 Bias Stems from Associative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646" y="1670011"/>
            <a:ext cx="10748355" cy="4351338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3000" dirty="0">
                <a:solidFill>
                  <a:schemeClr val="tx1"/>
                </a:solidFill>
              </a:rPr>
              <a:t>Reflexive associative thinking that results from our cultural milieu</a:t>
            </a:r>
          </a:p>
          <a:p>
            <a:pPr marL="342900" indent="-342900"/>
            <a:r>
              <a:rPr lang="en-US" sz="3000" dirty="0">
                <a:solidFill>
                  <a:schemeClr val="tx1"/>
                </a:solidFill>
              </a:rPr>
              <a:t>May be counter to what we believe about ourselves</a:t>
            </a:r>
          </a:p>
          <a:p>
            <a:pPr marL="342900" indent="-342900"/>
            <a:r>
              <a:rPr lang="en-US" sz="3000" dirty="0">
                <a:solidFill>
                  <a:schemeClr val="tx1"/>
                </a:solidFill>
              </a:rPr>
              <a:t>Mental content of which we are unaware</a:t>
            </a:r>
          </a:p>
          <a:p>
            <a:pPr marL="342900" indent="-342900"/>
            <a:r>
              <a:rPr lang="en-US" sz="3000" b="1" dirty="0">
                <a:solidFill>
                  <a:schemeClr val="tx1"/>
                </a:solidFill>
              </a:rPr>
              <a:t>Shared by all members of the culture</a:t>
            </a:r>
          </a:p>
          <a:p>
            <a:pPr marL="342900" indent="-342900"/>
            <a:r>
              <a:rPr lang="en-US" sz="3000" dirty="0">
                <a:solidFill>
                  <a:schemeClr val="tx1"/>
                </a:solidFill>
              </a:rPr>
              <a:t>Hidden (implicit) biases can guide behavior without our awareness</a:t>
            </a:r>
          </a:p>
          <a:p>
            <a:pPr marL="342900" indent="-342900">
              <a:spcAft>
                <a:spcPts val="1000"/>
              </a:spcAft>
            </a:pPr>
            <a:r>
              <a:rPr lang="en-US" sz="3000" dirty="0">
                <a:solidFill>
                  <a:schemeClr val="tx1"/>
                </a:solidFill>
              </a:rPr>
              <a:t>Good people well intentioned, strive to align behavior with intentions, but often fail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sz="2600" b="1" dirty="0">
                <a:solidFill>
                  <a:schemeClr val="tx1"/>
                </a:solidFill>
              </a:rPr>
              <a:t>https://implicit.harvard.edu/implicit/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chemeClr val="tx1"/>
                </a:solidFill>
                <a:effectLst/>
              </a:rPr>
              <a:t>NASEM Webinar: The Science of Implicit Bias: Implications for Law and Policy </a:t>
            </a:r>
            <a:r>
              <a:rPr lang="en-US" sz="2600" b="1" dirty="0">
                <a:effectLst/>
              </a:rPr>
              <a:t>https://vimeo.com/showcase/8500358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3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DB57-6582-43E6-8F26-F1B0789B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Bias: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0C266-56DE-46A4-9217-A32BBC49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78" y="1807734"/>
            <a:ext cx="10515600" cy="283308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800" dirty="0">
                <a:effectLst/>
                <a:ea typeface="Times New Roman" panose="02020603050405020304" pitchFamily="18" charset="0"/>
              </a:rPr>
              <a:t>“We put down briefly in Khartoum, where we changed to an Ethiopian Airways flight to Addis.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800" dirty="0">
                <a:effectLst/>
                <a:ea typeface="Times New Roman" panose="02020603050405020304" pitchFamily="18" charset="0"/>
              </a:rPr>
              <a:t>Here I experienced a rather strange sensation.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800" dirty="0">
                <a:effectLst/>
                <a:ea typeface="Times New Roman" panose="02020603050405020304" pitchFamily="18" charset="0"/>
              </a:rPr>
              <a:t>As I was boarding the plane, I saw that the pilot was black.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800" dirty="0">
                <a:effectLst/>
                <a:ea typeface="Times New Roman" panose="02020603050405020304" pitchFamily="18" charset="0"/>
              </a:rPr>
              <a:t>I had never seen a black pilot before,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800" dirty="0">
                <a:effectLst/>
                <a:ea typeface="Times New Roman" panose="02020603050405020304" pitchFamily="18" charset="0"/>
              </a:rPr>
              <a:t>and the instant I did, I had to quell my panic.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800" dirty="0">
                <a:effectLst/>
                <a:ea typeface="Times New Roman" panose="02020603050405020304" pitchFamily="18" charset="0"/>
              </a:rPr>
              <a:t>How could a black man fly an airplane?”</a:t>
            </a:r>
            <a:endParaRPr lang="en-US" sz="3800" dirty="0">
              <a:effectLst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8C6046-DC48-42CF-A05E-9CAC231B9130}"/>
              </a:ext>
            </a:extLst>
          </p:cNvPr>
          <p:cNvGrpSpPr/>
          <p:nvPr/>
        </p:nvGrpSpPr>
        <p:grpSpPr>
          <a:xfrm>
            <a:off x="1140518" y="4871015"/>
            <a:ext cx="9330520" cy="1071153"/>
            <a:chOff x="1140518" y="4871015"/>
            <a:chExt cx="9330520" cy="10711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315EA2-4682-4E2E-879F-D4C8630A075B}"/>
                </a:ext>
              </a:extLst>
            </p:cNvPr>
            <p:cNvSpPr txBox="1"/>
            <p:nvPr/>
          </p:nvSpPr>
          <p:spPr>
            <a:xfrm>
              <a:off x="4148919" y="4871015"/>
              <a:ext cx="37303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</a:rPr>
                <a:t>Nelson Mandela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E57606-C054-415C-BEEC-D1A6DD2C6045}"/>
                </a:ext>
              </a:extLst>
            </p:cNvPr>
            <p:cNvSpPr txBox="1"/>
            <p:nvPr/>
          </p:nvSpPr>
          <p:spPr>
            <a:xfrm>
              <a:off x="1140518" y="5572836"/>
              <a:ext cx="933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From: Long Walk to Freedom: The Autobiography of Nelson Mandela. Little, Brown and Company.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581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1565"/>
            <a:ext cx="9144000" cy="744071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Systems of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007" y="1169078"/>
            <a:ext cx="7732712" cy="51468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tx1"/>
                </a:solidFill>
              </a:rPr>
              <a:t>Fast, Automatic, Intuitive, or System One</a:t>
            </a:r>
          </a:p>
          <a:p>
            <a:pPr marL="457200" indent="-227013"/>
            <a:r>
              <a:rPr lang="en-US" dirty="0">
                <a:solidFill>
                  <a:schemeClr val="tx1"/>
                </a:solidFill>
              </a:rPr>
              <a:t>Operates automatically, unconsciously, rapidly</a:t>
            </a:r>
          </a:p>
          <a:p>
            <a:pPr marL="457200" indent="-227013"/>
            <a:r>
              <a:rPr lang="en-US" dirty="0">
                <a:solidFill>
                  <a:schemeClr val="tx1"/>
                </a:solidFill>
              </a:rPr>
              <a:t>Requires little or no effort</a:t>
            </a:r>
          </a:p>
          <a:p>
            <a:pPr marL="457200" indent="-227013"/>
            <a:r>
              <a:rPr lang="en-US" dirty="0">
                <a:solidFill>
                  <a:schemeClr val="tx1"/>
                </a:solidFill>
              </a:rPr>
              <a:t>No voluntary control, freewheeling</a:t>
            </a:r>
          </a:p>
          <a:p>
            <a:pPr marL="457200" indent="-227013"/>
            <a:r>
              <a:rPr lang="en-US" dirty="0">
                <a:solidFill>
                  <a:schemeClr val="tx1"/>
                </a:solidFill>
              </a:rPr>
              <a:t>Active all the time</a:t>
            </a:r>
          </a:p>
          <a:p>
            <a:pPr marL="457200" indent="-227013"/>
            <a:r>
              <a:rPr lang="en-US" dirty="0">
                <a:solidFill>
                  <a:schemeClr val="tx1"/>
                </a:solidFill>
              </a:rPr>
              <a:t>Any information automatically triggers related information</a:t>
            </a:r>
          </a:p>
          <a:p>
            <a:pPr marL="341313" indent="0">
              <a:buNone/>
            </a:pPr>
            <a:endParaRPr lang="en-US" sz="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dirty="0">
                <a:solidFill>
                  <a:schemeClr val="tx1"/>
                </a:solidFill>
              </a:rPr>
              <a:t>Slow, Deliberate, Controlled, or System Two</a:t>
            </a:r>
          </a:p>
          <a:p>
            <a:pPr marL="457200" indent="-227013"/>
            <a:r>
              <a:rPr lang="en-US" dirty="0">
                <a:solidFill>
                  <a:schemeClr val="tx1"/>
                </a:solidFill>
              </a:rPr>
              <a:t>Allocates attention to effortful mental activities</a:t>
            </a:r>
          </a:p>
          <a:p>
            <a:pPr marL="457200" indent="-227013"/>
            <a:r>
              <a:rPr lang="en-US" dirty="0">
                <a:solidFill>
                  <a:schemeClr val="tx1"/>
                </a:solidFill>
              </a:rPr>
              <a:t>Requires energy</a:t>
            </a:r>
          </a:p>
          <a:p>
            <a:pPr marL="457200" indent="-227013"/>
            <a:r>
              <a:rPr lang="en-US" dirty="0">
                <a:solidFill>
                  <a:schemeClr val="tx1"/>
                </a:solidFill>
              </a:rPr>
              <a:t>Orderly, deliberative </a:t>
            </a:r>
          </a:p>
          <a:p>
            <a:pPr marL="457200" indent="-227013"/>
            <a:r>
              <a:rPr lang="en-US" dirty="0">
                <a:solidFill>
                  <a:schemeClr val="tx1"/>
                </a:solidFill>
              </a:rPr>
              <a:t>Normally operates in comfortable, low effort mode</a:t>
            </a:r>
          </a:p>
          <a:p>
            <a:pPr marL="457200" indent="-227013"/>
            <a:r>
              <a:rPr lang="en-US" dirty="0">
                <a:solidFill>
                  <a:schemeClr val="tx1"/>
                </a:solidFill>
              </a:rPr>
              <a:t>Generally accepts System 1 suggestions</a:t>
            </a:r>
            <a:endParaRPr lang="en-US" sz="3600" b="1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420" y="1116827"/>
            <a:ext cx="2146764" cy="4535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0648" y="1116827"/>
            <a:ext cx="1948440" cy="45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3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F6F48E7-10A3-4095-B3BD-52D481AAF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833" y="4328390"/>
            <a:ext cx="3655902" cy="14859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1ED49D2-7C24-4846-BC23-15A013BAC7EC}"/>
              </a:ext>
            </a:extLst>
          </p:cNvPr>
          <p:cNvSpPr txBox="1"/>
          <p:nvPr/>
        </p:nvSpPr>
        <p:spPr>
          <a:xfrm>
            <a:off x="5451038" y="1686337"/>
            <a:ext cx="5359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Treatment of Native Americans by Spanish, English, French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Enslavement of African peoples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Chinese laborers on Transcontinental railroad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Internment of Japanese during WWII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0994FE5-C563-45D5-BF5F-EDEDFB5BC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001" y="1567820"/>
            <a:ext cx="2324100" cy="2781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775CDF-904E-422E-A92D-C049AAA34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86" y="1735278"/>
            <a:ext cx="2019300" cy="26765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FC89A8-2985-4905-ABE6-1A274FB97F3A}"/>
              </a:ext>
            </a:extLst>
          </p:cNvPr>
          <p:cNvSpPr txBox="1"/>
          <p:nvPr/>
        </p:nvSpPr>
        <p:spPr>
          <a:xfrm>
            <a:off x="6286278" y="3953003"/>
            <a:ext cx="5597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Residential Segregation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Unequal access to education, jobs, medical care,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Disproportionate arrest and incarceration of Black and Brown people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3C7DEC8-8163-4755-A165-3BBF53C26227}"/>
              </a:ext>
            </a:extLst>
          </p:cNvPr>
          <p:cNvSpPr txBox="1">
            <a:spLocks/>
          </p:cNvSpPr>
          <p:nvPr/>
        </p:nvSpPr>
        <p:spPr>
          <a:xfrm>
            <a:off x="838200" y="277440"/>
            <a:ext cx="10515600" cy="6917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Relationship between Structural Racism</a:t>
            </a:r>
          </a:p>
          <a:p>
            <a:r>
              <a:rPr lang="en-US" dirty="0"/>
              <a:t>and Implicit Biases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627C2-0AEE-4560-920E-177FB9048AC3}"/>
              </a:ext>
            </a:extLst>
          </p:cNvPr>
          <p:cNvSpPr txBox="1"/>
          <p:nvPr/>
        </p:nvSpPr>
        <p:spPr>
          <a:xfrm>
            <a:off x="558660" y="5948526"/>
            <a:ext cx="1004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Osta</a:t>
            </a:r>
            <a:r>
              <a:rPr lang="en-US" dirty="0"/>
              <a:t> &amp; Vasquez, 2019 www.NationalEquityProject.org        Icons from TheNounProject.com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5B5F53-836C-4491-A4D4-39CE478CB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134" y="3110894"/>
            <a:ext cx="2797721" cy="14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6769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sectionsSB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sectionsSBD" id="{977569C7-959E-485D-896A-507C8C2462C0}" vid="{3A5B90EE-1B62-4D83-B70A-3664612BC2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IntersectionsSBD</Template>
  <TotalTime>665</TotalTime>
  <Words>953</Words>
  <Application>Microsoft Office PowerPoint</Application>
  <PresentationFormat>Widescreen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Schoolbook</vt:lpstr>
      <vt:lpstr>Poppins</vt:lpstr>
      <vt:lpstr>IntersectionsSBD</vt:lpstr>
      <vt:lpstr>PowerPoint Presentation</vt:lpstr>
      <vt:lpstr>The Current Reality</vt:lpstr>
      <vt:lpstr>PowerPoint Presentation</vt:lpstr>
      <vt:lpstr>Implicit Gender Biases Favor Male Students</vt:lpstr>
      <vt:lpstr>PowerPoint Presentation</vt:lpstr>
      <vt:lpstr>Implicit Bias Stems from Associative Errors</vt:lpstr>
      <vt:lpstr>Implicit Bias: an Example</vt:lpstr>
      <vt:lpstr>Two Systems of Thinking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Villa-Komaroff</dc:creator>
  <cp:lastModifiedBy>Lydia Villa-Komaroff</cp:lastModifiedBy>
  <cp:revision>10</cp:revision>
  <dcterms:created xsi:type="dcterms:W3CDTF">2021-08-21T15:10:08Z</dcterms:created>
  <dcterms:modified xsi:type="dcterms:W3CDTF">2021-08-23T21:24:45Z</dcterms:modified>
</cp:coreProperties>
</file>