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0" r:id="rId3"/>
    <p:sldId id="323" r:id="rId4"/>
    <p:sldId id="332" r:id="rId5"/>
    <p:sldId id="328" r:id="rId6"/>
    <p:sldId id="324" r:id="rId7"/>
    <p:sldId id="319" r:id="rId8"/>
    <p:sldId id="276" r:id="rId9"/>
    <p:sldId id="326" r:id="rId10"/>
    <p:sldId id="334" r:id="rId11"/>
    <p:sldId id="335" r:id="rId12"/>
    <p:sldId id="336" r:id="rId13"/>
    <p:sldId id="333" r:id="rId14"/>
    <p:sldId id="329" r:id="rId15"/>
    <p:sldId id="301" r:id="rId16"/>
    <p:sldId id="302" r:id="rId17"/>
    <p:sldId id="300" r:id="rId18"/>
    <p:sldId id="337" r:id="rId19"/>
    <p:sldId id="280" r:id="rId20"/>
    <p:sldId id="348" r:id="rId21"/>
    <p:sldId id="257" r:id="rId22"/>
    <p:sldId id="340" r:id="rId23"/>
    <p:sldId id="318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39" r:id="rId3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rtl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1D08B8"/>
    <a:srgbClr val="04EE20"/>
    <a:srgbClr val="99FF33"/>
    <a:srgbClr val="CCFF66"/>
    <a:srgbClr val="6699FF"/>
    <a:srgbClr val="FCFCA2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2953" autoAdjust="0"/>
  </p:normalViewPr>
  <p:slideViewPr>
    <p:cSldViewPr>
      <p:cViewPr>
        <p:scale>
          <a:sx n="66" d="100"/>
          <a:sy n="66" d="100"/>
        </p:scale>
        <p:origin x="-122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641" cy="462937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541" y="0"/>
            <a:ext cx="3032641" cy="462937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r">
              <a:defRPr sz="1200"/>
            </a:lvl1pPr>
          </a:lstStyle>
          <a:p>
            <a:fld id="{9071D4A5-8F93-43EF-A7CF-6FC76522272C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6531"/>
            <a:ext cx="3032641" cy="462937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541" y="8806531"/>
            <a:ext cx="3032641" cy="462937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r">
              <a:defRPr sz="1200"/>
            </a:lvl1pPr>
          </a:lstStyle>
          <a:p>
            <a:fld id="{AA67F9BE-D8E7-473A-9161-E9684699C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641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defTabSz="91449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541" y="0"/>
            <a:ext cx="3032641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defTabSz="91449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74" y="4404032"/>
            <a:ext cx="5597553" cy="41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6531"/>
            <a:ext cx="3032641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defTabSz="91449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541" y="8806531"/>
            <a:ext cx="3032641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defTabSz="91449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CB7E4D5-4185-4963-AA78-5AB169FDF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65D6B-3A11-4204-BAB9-7FA5FCACABB9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3350E-427D-4D7A-9CAB-7B01EA0024AD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E212FC9-2D58-42B9-BD6D-C2DA078BE427}" type="slidenum">
              <a:rPr lang="en-US"/>
              <a:pPr/>
              <a:t>22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63541" y="8806531"/>
            <a:ext cx="3032641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defTabSz="914493"/>
            <a:fld id="{D4D7A3DB-57B7-4339-A2E1-84C55E63A27E}" type="slidenum">
              <a:rPr lang="en-US" sz="1200">
                <a:latin typeface="Arial" pitchFamily="34" charset="0"/>
              </a:rPr>
              <a:pPr algn="r" defTabSz="914493"/>
              <a:t>23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7AAD704-20D5-4B17-80F9-2E3C96904C1D}" type="slidenum">
              <a:rPr lang="en-US"/>
              <a:pPr/>
              <a:t>24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21D3E5D-4695-46CB-A857-E0AE11AE081E}" type="slidenum">
              <a:rPr lang="en-US"/>
              <a:pPr/>
              <a:t>26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1F54255-16B6-4545-B571-398B78390062}" type="slidenum">
              <a:rPr lang="en-US"/>
              <a:pPr/>
              <a:t>27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99235A5-A2A5-4915-A2B2-3113B7B734AE}" type="slidenum">
              <a:rPr lang="en-US"/>
              <a:pPr/>
              <a:t>28</a:t>
            </a:fld>
            <a:endParaRPr lang="en-US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xfrm>
            <a:off x="701593" y="4405565"/>
            <a:ext cx="5594515" cy="4169497"/>
          </a:xfrm>
        </p:spPr>
        <p:txBody>
          <a:bodyPr lIns="92939" tIns="46471" rIns="92939" bIns="46471"/>
          <a:lstStyle/>
          <a:p>
            <a:pPr eaLnBrk="1" hangingPunct="1"/>
            <a:endParaRPr lang="en-US" dirty="0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963541" y="8806531"/>
            <a:ext cx="3032641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9" tIns="46471" rIns="92939" bIns="46471" anchor="b"/>
          <a:lstStyle/>
          <a:p>
            <a:pPr algn="r" defTabSz="929760"/>
            <a:fld id="{81804FF6-B85F-4443-AF5C-84B40E5634E9}" type="slidenum">
              <a:rPr lang="en-US" sz="1200">
                <a:latin typeface="Arial" charset="0"/>
                <a:ea typeface="ＭＳ Ｐゴシック" pitchFamily="34" charset="-128"/>
              </a:rPr>
              <a:pPr algn="r" defTabSz="929760"/>
              <a:t>28</a:t>
            </a:fld>
            <a:endParaRPr lang="en-US" sz="1200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963541" y="8806531"/>
            <a:ext cx="3032641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defTabSz="914493"/>
            <a:fld id="{C4367DAA-2355-4B64-BFC3-5256E39F6F09}" type="slidenum">
              <a:rPr lang="en-US" sz="1200">
                <a:latin typeface="Arial" pitchFamily="34" charset="0"/>
              </a:rPr>
              <a:pPr algn="r" defTabSz="914493"/>
              <a:t>6</a:t>
            </a:fld>
            <a:endParaRPr lang="en-US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963541" y="8806531"/>
            <a:ext cx="3032641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 defTabSz="914493"/>
            <a:fld id="{1A6C975D-64C8-4BBB-BB60-77C1B502644B}" type="slidenum">
              <a:rPr lang="en-US" sz="1200">
                <a:latin typeface="Arial" pitchFamily="34" charset="0"/>
              </a:rPr>
              <a:pPr algn="r" defTabSz="914493"/>
              <a:t>7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BEE72-EFCA-42E5-B844-38E39E33A9B4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7E4D5-4185-4963-AA78-5AB169FDF7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7E4D5-4185-4963-AA78-5AB169FDF7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72FD7-7BA3-42EB-B817-7CC80F764AE2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5F33-E612-46A4-AC6A-EE39EF0FC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52E60-695A-4EB7-9E0E-79473E884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1925"/>
            <a:ext cx="2171700" cy="6332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362700" cy="6332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0577-FEA8-47CC-811E-4FB892FB2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61925"/>
            <a:ext cx="5638800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52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70338"/>
            <a:ext cx="4038600" cy="25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FD51-3EC1-44D5-AF10-C148ADDD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C9108-DFF9-4C0B-9EBF-FEA4A60E1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83698-0F66-499F-A166-AD9107624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773A-CD63-4339-B871-7A687C661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6DE96-3EA4-4683-9231-87CC7EA5A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51B91-EAD6-484C-A01F-267BF3964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11811-AC55-4E91-91AA-1BFFFC928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8F87-D00D-4F0C-B022-588010F8A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B742-F92F-4A85-BD52-A75976A7D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5200" y="161925"/>
            <a:ext cx="5638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pPr>
              <a:defRPr/>
            </a:pPr>
            <a:fld id="{DEF83407-226C-4027-82B1-A5906A110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987425"/>
            <a:ext cx="9144000" cy="428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558" tIns="42028" rIns="85558" bIns="42028"/>
          <a:lstStyle/>
          <a:p>
            <a:pPr algn="ctr" defTabSz="866775" eaLnBrk="0" hangingPunct="0">
              <a:lnSpc>
                <a:spcPct val="85000"/>
              </a:lnSpc>
              <a:defRPr/>
            </a:pPr>
            <a:endParaRPr lang="en-US" sz="22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30" name="Picture 6" descr="646425415@06072009-06A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228600"/>
            <a:ext cx="3352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arbonic_anhydrase.png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4/40/Carbonic_anhydrase.pn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en.wikipedia.org/wiki/File:Carboxysome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ments.geoscienceworld.org/content/vol4/issue5/cover.dt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rpa-e.energy.gov/projects/cc.html#Energy" TargetMode="External"/><Relationship Id="rId2" Type="http://schemas.openxmlformats.org/officeDocument/2006/relationships/hyperlink" Target="http://arpa-e.energy.gov/projects/cc.html#Electr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pa-e.energy.gov/projects/cc.html#CO2" TargetMode="External"/><Relationship Id="rId5" Type="http://schemas.openxmlformats.org/officeDocument/2006/relationships/hyperlink" Target="http://arpa-e.energy.gov/projects/cc.html#Carbon" TargetMode="External"/><Relationship Id="rId4" Type="http://schemas.openxmlformats.org/officeDocument/2006/relationships/hyperlink" Target="http://arpa-e.energy.gov/projects/cc.html#Pilo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tl.doe.gov/publications/proceedings/09/cc202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2514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Post-Combustion CO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Capture:</a:t>
            </a:r>
            <a:br>
              <a:rPr lang="en-US" sz="3600" dirty="0" smtClean="0"/>
            </a:br>
            <a:r>
              <a:rPr lang="en-US" sz="3600" dirty="0" smtClean="0"/>
              <a:t>Beyond 2020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Basic Energy Sciences Advisory Committee</a:t>
            </a:r>
            <a:br>
              <a:rPr lang="en-US" dirty="0" smtClean="0"/>
            </a:br>
            <a:r>
              <a:rPr lang="en-US" dirty="0" smtClean="0"/>
              <a:t>November 5, 2009</a:t>
            </a:r>
            <a:endParaRPr lang="en-US" sz="3600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371600"/>
          </a:xfrm>
        </p:spPr>
        <p:txBody>
          <a:bodyPr/>
          <a:lstStyle/>
          <a:p>
            <a:r>
              <a:rPr lang="en-US" dirty="0" smtClean="0"/>
              <a:t>Mary Galvin</a:t>
            </a:r>
          </a:p>
          <a:p>
            <a:r>
              <a:rPr lang="en-US" sz="2000" dirty="0" smtClean="0"/>
              <a:t>Division of Materials Sciences and Engineering</a:t>
            </a:r>
          </a:p>
          <a:p>
            <a:r>
              <a:rPr lang="en-US" sz="2000" dirty="0" smtClean="0"/>
              <a:t>Office of Basic Energy Sciences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638800" cy="723900"/>
          </a:xfrm>
        </p:spPr>
        <p:txBody>
          <a:bodyPr/>
          <a:lstStyle/>
          <a:p>
            <a:r>
              <a:rPr lang="en-US" dirty="0" smtClean="0"/>
              <a:t>Carbon Capture 2020: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99063"/>
          </a:xfrm>
        </p:spPr>
        <p:txBody>
          <a:bodyPr/>
          <a:lstStyle/>
          <a:p>
            <a:r>
              <a:rPr lang="en-US" dirty="0" smtClean="0"/>
              <a:t>Welcome</a:t>
            </a:r>
          </a:p>
          <a:p>
            <a:pPr lvl="1"/>
            <a:r>
              <a:rPr lang="en-US" i="1" dirty="0" smtClean="0"/>
              <a:t>Dr. James J. </a:t>
            </a:r>
            <a:r>
              <a:rPr lang="en-US" i="1" dirty="0" err="1" smtClean="0"/>
              <a:t>Markowsky</a:t>
            </a:r>
            <a:r>
              <a:rPr lang="en-US" i="1" dirty="0" smtClean="0"/>
              <a:t> – Assistant Secretary, Office Fossil Energy</a:t>
            </a:r>
            <a:br>
              <a:rPr lang="en-US" i="1" dirty="0" smtClean="0"/>
            </a:br>
            <a:r>
              <a:rPr lang="en-US" i="1" dirty="0" smtClean="0"/>
              <a:t>Dr. William F. Brinkman – Director, Office of Science</a:t>
            </a:r>
            <a:endParaRPr lang="en-US" dirty="0" smtClean="0"/>
          </a:p>
          <a:p>
            <a:r>
              <a:rPr lang="en-US" dirty="0" smtClean="0"/>
              <a:t>Background talks</a:t>
            </a:r>
          </a:p>
          <a:p>
            <a:pPr lvl="1"/>
            <a:r>
              <a:rPr lang="en-US" dirty="0" smtClean="0"/>
              <a:t>FE, NETL and BES</a:t>
            </a:r>
          </a:p>
          <a:p>
            <a:pPr lvl="1"/>
            <a:r>
              <a:rPr lang="en-US" dirty="0" smtClean="0"/>
              <a:t>Overview of EFRCs</a:t>
            </a:r>
            <a:r>
              <a:rPr lang="en-US" sz="1600" dirty="0" smtClean="0"/>
              <a:t> </a:t>
            </a:r>
            <a:r>
              <a:rPr lang="en-US" sz="1800" dirty="0" smtClean="0"/>
              <a:t>– Berend Smit, Director: </a:t>
            </a:r>
            <a:r>
              <a:rPr lang="en-US" sz="1800" i="1" dirty="0" smtClean="0"/>
              <a:t>Center for Gas Separations Relevant to Clean Energy Technologies, UC-Berkeley</a:t>
            </a:r>
            <a:endParaRPr lang="en-US" sz="1600" i="1" u="sng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Background talks </a:t>
            </a:r>
            <a:r>
              <a:rPr lang="en-US" sz="1800" dirty="0" smtClean="0"/>
              <a:t>– Oxy-fuel combustion, Power Plant Configurations and Models for CC Scale-up</a:t>
            </a:r>
          </a:p>
          <a:p>
            <a:r>
              <a:rPr lang="en-US" dirty="0" smtClean="0"/>
              <a:t>Breakout Sessions &amp; Poster Session</a:t>
            </a:r>
          </a:p>
          <a:p>
            <a:pPr lvl="1"/>
            <a:r>
              <a:rPr lang="en-US" dirty="0" smtClean="0"/>
              <a:t>Solid sorbents – MOFs, ZIFs</a:t>
            </a:r>
          </a:p>
          <a:p>
            <a:pPr lvl="1"/>
            <a:r>
              <a:rPr lang="en-US" dirty="0" smtClean="0"/>
              <a:t>Liquid adsorbents/solvents</a:t>
            </a:r>
          </a:p>
          <a:p>
            <a:pPr lvl="1"/>
            <a:r>
              <a:rPr lang="en-US" dirty="0" smtClean="0"/>
              <a:t>Membrane Concepts</a:t>
            </a:r>
          </a:p>
          <a:p>
            <a:pPr lvl="1"/>
            <a:r>
              <a:rPr lang="en-US" dirty="0" smtClean="0"/>
              <a:t>Cross-cutting</a:t>
            </a:r>
          </a:p>
          <a:p>
            <a:pPr lvl="1"/>
            <a:r>
              <a:rPr lang="en-US" dirty="0" smtClean="0"/>
              <a:t>Chemical and Biological analogues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from Breakout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Sorbents</a:t>
            </a:r>
          </a:p>
          <a:p>
            <a:pPr lvl="1"/>
            <a:r>
              <a:rPr lang="en-US" dirty="0" smtClean="0"/>
              <a:t>Further development of Carbon Capture technologies needs industry wide communication and collaboration on projects (Academia, DOE, Industry).</a:t>
            </a:r>
          </a:p>
          <a:p>
            <a:pPr lvl="1"/>
            <a:r>
              <a:rPr lang="en-US" dirty="0" smtClean="0"/>
              <a:t>Determine materials performance targets: Thermodynamics, kinetics, capacity, requirements, cost, etc.</a:t>
            </a:r>
          </a:p>
          <a:p>
            <a:r>
              <a:rPr lang="en-US" dirty="0" smtClean="0"/>
              <a:t>Liquid Solvents</a:t>
            </a:r>
          </a:p>
          <a:p>
            <a:pPr lvl="1"/>
            <a:r>
              <a:rPr lang="en-US" dirty="0" smtClean="0"/>
              <a:t>Specific details and challenges for several types</a:t>
            </a:r>
          </a:p>
          <a:p>
            <a:pPr lvl="1"/>
            <a:r>
              <a:rPr lang="en-US" dirty="0" smtClean="0"/>
              <a:t>For BES/FE collaboration : Going from atoms and molecules to thermodynamic design and functions</a:t>
            </a:r>
          </a:p>
          <a:p>
            <a:r>
              <a:rPr lang="en-US" dirty="0" smtClean="0"/>
              <a:t>Membranes – identified technical barriers for different classes</a:t>
            </a:r>
          </a:p>
          <a:p>
            <a:pPr lvl="1"/>
            <a:r>
              <a:rPr lang="en-US" dirty="0" smtClean="0"/>
              <a:t>Work presently constrained by existing materials</a:t>
            </a:r>
          </a:p>
          <a:p>
            <a:pPr lvl="1"/>
            <a:r>
              <a:rPr lang="en-US" dirty="0" smtClean="0"/>
              <a:t>Lack of common measure to rank or to identify how far new materials are from optimum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from Breakout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Cross-cutting</a:t>
            </a:r>
          </a:p>
          <a:p>
            <a:pPr lvl="1"/>
            <a:r>
              <a:rPr lang="en-US" dirty="0" smtClean="0"/>
              <a:t>Good assessment of different areas – chemical looping, computation and modeling, oxy-fuels etc.</a:t>
            </a:r>
          </a:p>
          <a:p>
            <a:pPr lvl="1"/>
            <a:r>
              <a:rPr lang="en-US" dirty="0" smtClean="0"/>
              <a:t>Communication:  Find ways to build a broader and more cohesive carbon capture community, including sub-communities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Chemical and Biological Analogues</a:t>
            </a:r>
          </a:p>
          <a:p>
            <a:pPr lvl="1"/>
            <a:r>
              <a:rPr lang="en-US" dirty="0" smtClean="0"/>
              <a:t>Considered challenges for algae, carbonic </a:t>
            </a:r>
            <a:r>
              <a:rPr lang="en-US" dirty="0" err="1" smtClean="0"/>
              <a:t>anhydrase</a:t>
            </a:r>
            <a:r>
              <a:rPr lang="en-US" dirty="0" smtClean="0"/>
              <a:t> </a:t>
            </a:r>
            <a:r>
              <a:rPr lang="en-US" dirty="0" err="1" smtClean="0"/>
              <a:t>mimetics</a:t>
            </a:r>
            <a:r>
              <a:rPr lang="en-US" dirty="0" smtClean="0"/>
              <a:t>, biological analogue for oxygen production</a:t>
            </a:r>
          </a:p>
          <a:p>
            <a:pPr lvl="1"/>
            <a:r>
              <a:rPr lang="en-US" dirty="0" smtClean="0"/>
              <a:t>Falls into BES domain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- Carbon Capture: Beyond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99063"/>
          </a:xfrm>
        </p:spPr>
        <p:txBody>
          <a:bodyPr/>
          <a:lstStyle/>
          <a:p>
            <a:r>
              <a:rPr lang="en-US" dirty="0" smtClean="0"/>
              <a:t>Joint by BES (Lead) and FE</a:t>
            </a:r>
          </a:p>
          <a:p>
            <a:r>
              <a:rPr lang="en-US" dirty="0" smtClean="0"/>
              <a:t>Goal - Identify priority research directions for the challenges beyond 2020</a:t>
            </a:r>
          </a:p>
          <a:p>
            <a:r>
              <a:rPr lang="en-US" dirty="0" smtClean="0"/>
              <a:t>Run like a Basic Research Needs Workshop</a:t>
            </a:r>
          </a:p>
          <a:p>
            <a:pPr lvl="1" eaLnBrk="1" hangingPunct="1">
              <a:defRPr/>
            </a:pPr>
            <a:r>
              <a:rPr lang="en-US" dirty="0" smtClean="0"/>
              <a:t>Plenary talks on technical and scientific challenges</a:t>
            </a:r>
          </a:p>
          <a:p>
            <a:pPr lvl="1" eaLnBrk="1" hangingPunct="1">
              <a:defRPr/>
            </a:pPr>
            <a:r>
              <a:rPr lang="en-US" dirty="0" smtClean="0"/>
              <a:t>Breakout panels focused on development of priority research directions</a:t>
            </a:r>
          </a:p>
          <a:p>
            <a:pPr lvl="1" eaLnBrk="1" hangingPunct="1">
              <a:defRPr/>
            </a:pPr>
            <a:r>
              <a:rPr lang="en-US" dirty="0" smtClean="0"/>
              <a:t>Crosscutting panel focused on identification of grand challenge science themes</a:t>
            </a:r>
          </a:p>
          <a:p>
            <a:pPr lvl="1" eaLnBrk="1" hangingPunct="1">
              <a:defRPr/>
            </a:pPr>
            <a:r>
              <a:rPr lang="en-US" dirty="0" smtClean="0"/>
              <a:t>Dedicated report writers to ensure rapid progress on written report</a:t>
            </a:r>
          </a:p>
          <a:p>
            <a:r>
              <a:rPr lang="en-US" b="1" dirty="0" smtClean="0"/>
              <a:t>Co-Chairs</a:t>
            </a:r>
          </a:p>
          <a:p>
            <a:pPr lvl="1"/>
            <a:r>
              <a:rPr lang="en-US" sz="2400" b="1" dirty="0" smtClean="0"/>
              <a:t>Paul Alivisatos – Lawrence Berkeley National Lab, UC-Berkeley</a:t>
            </a:r>
          </a:p>
          <a:p>
            <a:pPr lvl="1"/>
            <a:r>
              <a:rPr lang="en-US" sz="2400" b="1" dirty="0" smtClean="0"/>
              <a:t>Michelle Buchanan – Oak Ridge National Laboratory</a:t>
            </a:r>
          </a:p>
          <a:p>
            <a:pPr lvl="1"/>
            <a:endParaRPr lang="en-US" sz="1400" b="1" dirty="0" smtClean="0"/>
          </a:p>
          <a:p>
            <a:pPr marL="341313" indent="-225425" eaLnBrk="1" hangingPunct="1">
              <a:lnSpc>
                <a:spcPct val="80000"/>
              </a:lnSpc>
              <a:defRPr/>
            </a:pPr>
            <a:r>
              <a:rPr lang="en-US" dirty="0" smtClean="0"/>
              <a:t>Venue in the DC area</a:t>
            </a:r>
          </a:p>
          <a:p>
            <a:pPr marL="341313" indent="-225425" eaLnBrk="1" hangingPunct="1">
              <a:lnSpc>
                <a:spcPct val="80000"/>
              </a:lnSpc>
              <a:defRPr/>
            </a:pPr>
            <a:r>
              <a:rPr lang="en-US" dirty="0" smtClean="0"/>
              <a:t>Held February or early March</a:t>
            </a:r>
          </a:p>
          <a:p>
            <a:pPr marL="341313" indent="-225425"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to Commercialization: </a:t>
            </a:r>
            <a:br>
              <a:rPr lang="en-US" dirty="0" smtClean="0"/>
            </a:br>
            <a:r>
              <a:rPr lang="en-US" dirty="0" smtClean="0"/>
              <a:t>CCS Pipeline</a:t>
            </a:r>
            <a:endParaRPr lang="en-US" dirty="0"/>
          </a:p>
        </p:txBody>
      </p:sp>
      <p:pic>
        <p:nvPicPr>
          <p:cNvPr id="614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94000"/>
            <a:ext cx="7239000" cy="543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6488668"/>
            <a:ext cx="815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McKinsey &amp; Company (2008), Carbon Capture and Storage: Assessing the Economics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200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038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029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0"/>
            <a:ext cx="362600" cy="3693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b="1" dirty="0" smtClean="0"/>
              <a:t>E</a:t>
            </a:r>
          </a:p>
          <a:p>
            <a:r>
              <a:rPr lang="en-US" b="1" dirty="0" smtClean="0"/>
              <a:t>S</a:t>
            </a:r>
          </a:p>
          <a:p>
            <a:endParaRPr lang="en-US" b="1" dirty="0" smtClean="0"/>
          </a:p>
          <a:p>
            <a:r>
              <a:rPr lang="en-US" b="1" dirty="0" smtClean="0"/>
              <a:t>W</a:t>
            </a:r>
          </a:p>
          <a:p>
            <a:r>
              <a:rPr lang="en-US" b="1" dirty="0" smtClean="0"/>
              <a:t>O</a:t>
            </a:r>
          </a:p>
          <a:p>
            <a:r>
              <a:rPr lang="en-US" b="1" dirty="0" smtClean="0"/>
              <a:t>R</a:t>
            </a:r>
          </a:p>
          <a:p>
            <a:r>
              <a:rPr lang="en-US" b="1" dirty="0" smtClean="0"/>
              <a:t>K</a:t>
            </a:r>
          </a:p>
          <a:p>
            <a:r>
              <a:rPr lang="en-US" b="1" dirty="0" smtClean="0"/>
              <a:t>S</a:t>
            </a:r>
          </a:p>
          <a:p>
            <a:r>
              <a:rPr lang="en-US" b="1" dirty="0" smtClean="0"/>
              <a:t>H</a:t>
            </a:r>
          </a:p>
          <a:p>
            <a:r>
              <a:rPr lang="en-US" b="1" dirty="0" smtClean="0"/>
              <a:t>O</a:t>
            </a:r>
          </a:p>
          <a:p>
            <a:r>
              <a:rPr lang="en-US" b="1" dirty="0" smtClean="0"/>
              <a:t>P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62000" y="2743200"/>
            <a:ext cx="7620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3"/>
          </p:cNvCxnSpPr>
          <p:nvPr/>
        </p:nvCxnSpPr>
        <p:spPr bwMode="auto">
          <a:xfrm>
            <a:off x="743600" y="4132660"/>
            <a:ext cx="628000" cy="1345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685800" y="5257800"/>
            <a:ext cx="1219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Biology and CO</a:t>
            </a:r>
            <a:r>
              <a:rPr lang="en-US" baseline="-25000" smtClean="0"/>
              <a:t>2</a:t>
            </a:r>
            <a:endParaRPr lang="en-US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1981200"/>
          </a:xfrm>
        </p:spPr>
        <p:txBody>
          <a:bodyPr/>
          <a:lstStyle/>
          <a:p>
            <a:r>
              <a:rPr lang="en-US" smtClean="0"/>
              <a:t>Nature and CO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</a:p>
          <a:p>
            <a:r>
              <a:rPr lang="en-US" smtClean="0"/>
              <a:t>Plants</a:t>
            </a:r>
          </a:p>
          <a:p>
            <a:pPr lvl="1"/>
            <a:r>
              <a:rPr lang="en-US" smtClean="0"/>
              <a:t>Deal with dilute CO</a:t>
            </a:r>
            <a:r>
              <a:rPr lang="en-US" baseline="-25000" smtClean="0"/>
              <a:t>2 </a:t>
            </a:r>
            <a:r>
              <a:rPr lang="en-US" smtClean="0"/>
              <a:t>(not efficiently)</a:t>
            </a:r>
          </a:p>
          <a:p>
            <a:pPr lvl="1"/>
            <a:r>
              <a:rPr lang="en-US" smtClean="0"/>
              <a:t>Carbonic Anhydrase - in plants – increases CO</a:t>
            </a:r>
            <a:r>
              <a:rPr lang="en-US" baseline="-25000" smtClean="0"/>
              <a:t>2 </a:t>
            </a:r>
            <a:r>
              <a:rPr lang="en-US" smtClean="0"/>
              <a:t>concentration</a:t>
            </a:r>
          </a:p>
          <a:p>
            <a:pPr lvl="1"/>
            <a:r>
              <a:rPr lang="en-US" smtClean="0"/>
              <a:t>RuBisCO – plant enzyme converts CO</a:t>
            </a:r>
            <a:r>
              <a:rPr lang="en-US" baseline="-25000" smtClean="0"/>
              <a:t>2</a:t>
            </a:r>
            <a:r>
              <a:rPr lang="en-US" smtClean="0"/>
              <a:t> to sugar – 3 CO</a:t>
            </a:r>
            <a:r>
              <a:rPr lang="en-US" baseline="-25000" smtClean="0"/>
              <a:t>2</a:t>
            </a:r>
            <a:r>
              <a:rPr lang="en-US" smtClean="0"/>
              <a:t>/sec</a:t>
            </a:r>
          </a:p>
          <a:p>
            <a:endParaRPr lang="en-US" smtClean="0"/>
          </a:p>
          <a:p>
            <a:r>
              <a:rPr lang="en-US" smtClean="0"/>
              <a:t>Bacteria </a:t>
            </a:r>
          </a:p>
          <a:p>
            <a:pPr lvl="1"/>
            <a:r>
              <a:rPr lang="en-US" smtClean="0"/>
              <a:t>Carboxysome - concentrates CO</a:t>
            </a:r>
            <a:r>
              <a:rPr lang="en-US" baseline="-25000" smtClean="0"/>
              <a:t>2</a:t>
            </a:r>
            <a:r>
              <a:rPr lang="en-US" smtClean="0"/>
              <a:t>  levels to increase chemical transformation</a:t>
            </a:r>
          </a:p>
          <a:p>
            <a:pPr lvl="1"/>
            <a:r>
              <a:rPr lang="en-US" smtClean="0"/>
              <a:t>Strategy: Concentrate, isolate and transform</a:t>
            </a:r>
          </a:p>
          <a:p>
            <a:pPr lvl="1"/>
            <a:endParaRPr lang="en-US" smtClean="0"/>
          </a:p>
          <a:p>
            <a:pPr lvl="2"/>
            <a:endParaRPr lang="en-US" smtClean="0"/>
          </a:p>
        </p:txBody>
      </p:sp>
      <p:sp>
        <p:nvSpPr>
          <p:cNvPr id="23555" name="TextBox 13"/>
          <p:cNvSpPr txBox="1">
            <a:spLocks noChangeArrowheads="1"/>
          </p:cNvSpPr>
          <p:nvPr/>
        </p:nvSpPr>
        <p:spPr bwMode="auto">
          <a:xfrm>
            <a:off x="3505200" y="6400800"/>
            <a:ext cx="5638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Source: </a:t>
            </a:r>
            <a:r>
              <a:rPr lang="en-US" sz="1400">
                <a:hlinkClick r:id="rId3"/>
              </a:rPr>
              <a:t>http://en.wikipedia.org/wiki/File:Carbonic_anhydrase.png</a:t>
            </a:r>
            <a:r>
              <a:rPr lang="en-US" sz="1400"/>
              <a:t> and http://en.wikipedia.org/wiki/Carboxysome</a:t>
            </a:r>
          </a:p>
          <a:p>
            <a:pPr eaLnBrk="0" hangingPunct="0"/>
            <a:endParaRPr lang="en-US"/>
          </a:p>
        </p:txBody>
      </p:sp>
      <p:pic>
        <p:nvPicPr>
          <p:cNvPr id="23556" name="Picture 4" descr="http://upload.wikimedia.org/wikipedia/commons/thumb/0/08/Carboxysome.png/420px-Carboxysome.png">
            <a:hlinkClick r:id="rId4" tooltip="Carboxysomes are protein-enclosed bacterial organelles. On the left is an electron microscope image of carboxysomes, and on the right a model of their structure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724400"/>
            <a:ext cx="442912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18"/>
          <p:cNvGrpSpPr>
            <a:grpSpLocks/>
          </p:cNvGrpSpPr>
          <p:nvPr/>
        </p:nvGrpSpPr>
        <p:grpSpPr bwMode="auto">
          <a:xfrm>
            <a:off x="6553200" y="1143000"/>
            <a:ext cx="2454275" cy="2654300"/>
            <a:chOff x="4128" y="720"/>
            <a:chExt cx="1546" cy="1672"/>
          </a:xfrm>
        </p:grpSpPr>
        <p:pic>
          <p:nvPicPr>
            <p:cNvPr id="23559" name="Picture 2" descr="File:Carbonic anhydrase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76" y="720"/>
              <a:ext cx="1296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Text Box 17"/>
            <p:cNvSpPr txBox="1">
              <a:spLocks noChangeArrowheads="1"/>
            </p:cNvSpPr>
            <p:nvPr/>
          </p:nvSpPr>
          <p:spPr bwMode="auto">
            <a:xfrm>
              <a:off x="4128" y="1872"/>
              <a:ext cx="154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/>
                <a:t>Ribbon diagram of human carbonic anhydrase with Zn atom in center</a:t>
              </a:r>
            </a:p>
          </p:txBody>
        </p:sp>
      </p:grpSp>
      <p:sp>
        <p:nvSpPr>
          <p:cNvPr id="23558" name="Text Box 19"/>
          <p:cNvSpPr txBox="1">
            <a:spLocks noChangeArrowheads="1"/>
          </p:cNvSpPr>
          <p:nvPr/>
        </p:nvSpPr>
        <p:spPr bwMode="auto">
          <a:xfrm>
            <a:off x="4876800" y="5029200"/>
            <a:ext cx="4038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Carboxysomes – protein bacterial organelles</a:t>
            </a:r>
          </a:p>
          <a:p>
            <a:pPr eaLnBrk="0" hangingPunct="0"/>
            <a:r>
              <a:rPr lang="en-US" sz="1600"/>
              <a:t>on left is electron microscope image, </a:t>
            </a:r>
          </a:p>
          <a:p>
            <a:pPr eaLnBrk="0" hangingPunct="0"/>
            <a:r>
              <a:rPr lang="en-US" sz="1600"/>
              <a:t>on right is model of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Nature’s Triggers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2133600"/>
          </a:xfrm>
        </p:spPr>
        <p:txBody>
          <a:bodyPr/>
          <a:lstStyle/>
          <a:p>
            <a:r>
              <a:rPr lang="en-US" smtClean="0"/>
              <a:t>While nature does not deal with CO</a:t>
            </a:r>
            <a:r>
              <a:rPr lang="en-US" baseline="-25000" smtClean="0"/>
              <a:t>2 </a:t>
            </a:r>
            <a:r>
              <a:rPr lang="en-US" smtClean="0"/>
              <a:t> ideally for post-combustion capture – can provide hints for non-thermal triggers</a:t>
            </a:r>
          </a:p>
          <a:p>
            <a:pPr lvl="1"/>
            <a:r>
              <a:rPr lang="en-US" smtClean="0"/>
              <a:t>Ecoli have a channel protein that opens and shuts with pressure – </a:t>
            </a:r>
          </a:p>
          <a:p>
            <a:pPr lvl="2"/>
            <a:r>
              <a:rPr lang="en-US" smtClean="0"/>
              <a:t>Has been modified to open and shut with light</a:t>
            </a:r>
            <a:r>
              <a:rPr lang="en-US" baseline="30000" smtClean="0"/>
              <a:t>1</a:t>
            </a:r>
          </a:p>
          <a:p>
            <a:pPr lvl="2"/>
            <a:endParaRPr lang="en-US" baseline="30000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r>
              <a:rPr lang="en-US" smtClean="0"/>
              <a:t>Synapses electrical field triggers release of neurotransmitter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</p:txBody>
      </p:sp>
      <p:pic>
        <p:nvPicPr>
          <p:cNvPr id="25603" name="Picture 1" descr="LIGHT SWITCH When illuminated with long-wavelength UV light, the small-molecule substituent undergoes an electrocyclic ring opening to produce a charged merocyanine state. Visible light regenerates the neutral spiropyra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981200"/>
            <a:ext cx="14303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OPEN AND SHUT UV light prompts a modified MscL channel protein to switch from its closed form (left) to its open form (right). Visible light closes the channel back up. The channel is a pentamer made up of five identical helices (each shown in a different color)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895600"/>
            <a:ext cx="3838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0" y="62118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baseline="30000"/>
              <a:t>1</a:t>
            </a:r>
            <a:r>
              <a:rPr lang="en-US"/>
              <a:t>Source – </a:t>
            </a:r>
            <a:r>
              <a:rPr lang="en-US" i="1"/>
              <a:t>Science, </a:t>
            </a:r>
            <a:r>
              <a:rPr lang="en-US" b="1"/>
              <a:t>2005</a:t>
            </a:r>
            <a:r>
              <a:rPr lang="en-US"/>
              <a:t>, </a:t>
            </a:r>
            <a:r>
              <a:rPr lang="en-US" i="1"/>
              <a:t>309</a:t>
            </a:r>
            <a:r>
              <a:rPr lang="en-US"/>
              <a:t>,755, Copied from C&amp;E News report http://pubs.acs.org/cen/news/83/i31/8331notw1.html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6994525" y="5334000"/>
            <a:ext cx="214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Reversible spiropyran photo-switch.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5181600" y="3124200"/>
            <a:ext cx="16922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Channel proteins modified with spiropyran</a:t>
            </a:r>
          </a:p>
          <a:p>
            <a:pPr eaLnBrk="0" hangingPunct="0"/>
            <a:r>
              <a:rPr lang="en-US"/>
              <a:t>opens or closes</a:t>
            </a:r>
          </a:p>
          <a:p>
            <a:pPr eaLnBrk="0" hangingPunct="0"/>
            <a:r>
              <a:rPr lang="en-US"/>
              <a:t>channel with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572000"/>
            <a:ext cx="3343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Novel Approaches: Base + Alcohol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1990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Alternate science approach may offer a better pathway in the future  -  Heldebrant, PNNL</a:t>
            </a:r>
            <a:r>
              <a:rPr lang="en-US" sz="2000" dirty="0" smtClean="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Eliminate water and H bonding – reduces energy of stripping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Lower specific heat of organic liquids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Same strip temperature, considerable energy savings</a:t>
            </a:r>
          </a:p>
          <a:p>
            <a:pPr lvl="2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Organic </a:t>
            </a:r>
            <a:r>
              <a:rPr lang="en-US" dirty="0" err="1" smtClean="0"/>
              <a:t>amidine</a:t>
            </a:r>
            <a:r>
              <a:rPr lang="en-US" dirty="0" smtClean="0"/>
              <a:t> or biological guanidine base plus alcohol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Binds CO</a:t>
            </a:r>
            <a:r>
              <a:rPr lang="en-US" baseline="-25000" dirty="0" smtClean="0"/>
              <a:t>2</a:t>
            </a:r>
            <a:r>
              <a:rPr lang="en-US" dirty="0" smtClean="0"/>
              <a:t> – reversed with heat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Higher binding capacity for CO</a:t>
            </a:r>
            <a:r>
              <a:rPr lang="en-US" baseline="-25000" dirty="0" smtClean="0"/>
              <a:t>2</a:t>
            </a:r>
            <a:r>
              <a:rPr lang="en-US" dirty="0" smtClean="0"/>
              <a:t> than commercial MEA (monoethanolamine)</a:t>
            </a:r>
          </a:p>
          <a:p>
            <a:pPr lvl="1">
              <a:lnSpc>
                <a:spcPct val="80000"/>
              </a:lnSpc>
            </a:pPr>
            <a:endParaRPr lang="en-US" sz="900" dirty="0" smtClean="0"/>
          </a:p>
          <a:p>
            <a:pPr lvl="2">
              <a:lnSpc>
                <a:spcPct val="80000"/>
              </a:lnSpc>
            </a:pPr>
            <a:r>
              <a:rPr lang="en-US" dirty="0" smtClean="0"/>
              <a:t>Design base to minimize hydrogen bonding – more energy savings</a:t>
            </a:r>
          </a:p>
          <a:p>
            <a:pPr lvl="2">
              <a:lnSpc>
                <a:spcPct val="80000"/>
              </a:lnSpc>
            </a:pPr>
            <a:endParaRPr lang="en-US" sz="1800" dirty="0" smtClean="0"/>
          </a:p>
          <a:p>
            <a:pPr lvl="2">
              <a:lnSpc>
                <a:spcPct val="80000"/>
              </a:lnSpc>
              <a:buNone/>
            </a:pPr>
            <a:endParaRPr lang="en-US" sz="1800" dirty="0" smtClean="0"/>
          </a:p>
          <a:p>
            <a:pPr lvl="2">
              <a:lnSpc>
                <a:spcPct val="80000"/>
              </a:lnSpc>
            </a:pPr>
            <a:endParaRPr lang="en-US" sz="1800" dirty="0" smtClean="0"/>
          </a:p>
          <a:p>
            <a:pPr lvl="2">
              <a:lnSpc>
                <a:spcPct val="80000"/>
              </a:lnSpc>
            </a:pPr>
            <a:r>
              <a:rPr lang="en-US" dirty="0" smtClean="0"/>
              <a:t>Demonstrated uptake in 50% CO</a:t>
            </a:r>
            <a:r>
              <a:rPr lang="en-US" baseline="-25000" dirty="0" smtClean="0"/>
              <a:t>2</a:t>
            </a:r>
            <a:r>
              <a:rPr lang="en-US" dirty="0" smtClean="0"/>
              <a:t>/ 50% N</a:t>
            </a:r>
            <a:r>
              <a:rPr lang="en-US" baseline="-25000" dirty="0" smtClean="0"/>
              <a:t>2 </a:t>
            </a:r>
            <a:r>
              <a:rPr lang="en-US" dirty="0" smtClean="0"/>
              <a:t>, strip  90 to 130 C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Issue - water form bicarbonate salt of base – strips MEA temperature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04800" y="6488113"/>
            <a:ext cx="4284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Source: Heldebrant et al. </a:t>
            </a:r>
            <a:r>
              <a:rPr lang="en-US" sz="1400" i="1"/>
              <a:t>Energy Procedia, </a:t>
            </a:r>
            <a:r>
              <a:rPr lang="en-US" sz="1400"/>
              <a:t>1 (2009) 1187-1195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Carbon Capture: Beyond 2020 </a:t>
            </a:r>
          </a:p>
          <a:p>
            <a:pPr lvl="1"/>
            <a:r>
              <a:rPr lang="en-US" sz="2800" b="1" dirty="0" smtClean="0"/>
              <a:t>Goal: Identify priority research directions for the challenges beyond 2020</a:t>
            </a:r>
          </a:p>
          <a:p>
            <a:pPr lvl="1"/>
            <a:endParaRPr lang="en-US" sz="2400" b="1" dirty="0" smtClean="0"/>
          </a:p>
          <a:p>
            <a:r>
              <a:rPr lang="en-US" sz="2800" b="1" dirty="0" smtClean="0"/>
              <a:t>Fundamental science needs to advance existing approaches more rapidly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Need for new approaches and materials that would require significantly less parasitic energy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2300" y="2133600"/>
            <a:ext cx="2819400" cy="43608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Thank you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5715000" cy="7239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58938"/>
            <a:ext cx="7086600" cy="5199062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en-US" sz="1800" dirty="0" smtClean="0"/>
          </a:p>
          <a:p>
            <a:pPr eaLnBrk="1" hangingPunct="1"/>
            <a:r>
              <a:rPr lang="en-US" b="1" dirty="0" smtClean="0"/>
              <a:t>Post-combustion Capture:  Background and Challenges</a:t>
            </a:r>
          </a:p>
          <a:p>
            <a:pPr eaLnBrk="1" hangingPunct="1">
              <a:buNone/>
            </a:pPr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 smtClean="0"/>
              <a:t>Carbon Capture 2020 Workshop </a:t>
            </a:r>
          </a:p>
          <a:p>
            <a:pPr lvl="1" eaLnBrk="1" hangingPunct="1"/>
            <a:r>
              <a:rPr lang="en-US" b="1" dirty="0" smtClean="0"/>
              <a:t>held Oct 5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6</a:t>
            </a:r>
            <a:r>
              <a:rPr lang="en-US" b="1" baseline="30000" dirty="0" smtClean="0"/>
              <a:t>th</a:t>
            </a:r>
            <a:r>
              <a:rPr lang="en-US" b="1" dirty="0" smtClean="0"/>
              <a:t>, University of Maryland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Carbon Capture Beyond 2020</a:t>
            </a:r>
          </a:p>
          <a:p>
            <a:pPr lvl="1" eaLnBrk="1" hangingPunct="1">
              <a:buFontTx/>
              <a:buNone/>
            </a:pPr>
            <a:endParaRPr lang="en-US" sz="2400" b="1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9906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Backup Information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Key Characteristics for CO</a:t>
            </a:r>
            <a:r>
              <a:rPr lang="en-US" sz="2400" baseline="-25000" smtClean="0"/>
              <a:t>2</a:t>
            </a:r>
            <a:r>
              <a:rPr lang="en-US" sz="2400" smtClean="0"/>
              <a:t> Capture </a:t>
            </a:r>
            <a:br>
              <a:rPr lang="en-US" sz="2400" smtClean="0"/>
            </a:br>
            <a:r>
              <a:rPr lang="en-US" sz="2400" smtClean="0"/>
              <a:t>(Post-Combustion)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038600" cy="5199063"/>
          </a:xfrm>
        </p:spPr>
        <p:txBody>
          <a:bodyPr/>
          <a:lstStyle/>
          <a:p>
            <a:pPr marL="342900" indent="-342900" eaLnBrk="1" hangingPunct="1">
              <a:buFontTx/>
              <a:buChar char="•"/>
            </a:pPr>
            <a:r>
              <a:rPr lang="en-US" sz="2000" b="1" smtClean="0"/>
              <a:t>Perform in presence of water (steam) and trace contaminants including SO</a:t>
            </a:r>
            <a:r>
              <a:rPr lang="en-US" sz="2000" b="1" baseline="-25000" smtClean="0"/>
              <a:t>x</a:t>
            </a:r>
            <a:r>
              <a:rPr lang="en-US" sz="2000" b="1" smtClean="0"/>
              <a:t> and NO</a:t>
            </a:r>
            <a:r>
              <a:rPr lang="en-US" sz="2000" b="1" baseline="-25000" smtClean="0"/>
              <a:t>x</a:t>
            </a:r>
            <a:r>
              <a:rPr lang="en-US" sz="2000" b="1" smtClean="0"/>
              <a:t>, etc.</a:t>
            </a:r>
          </a:p>
          <a:p>
            <a:pPr marL="342900" indent="-342900" eaLnBrk="1" hangingPunct="1">
              <a:buFontTx/>
              <a:buChar char="•"/>
            </a:pPr>
            <a:endParaRPr lang="en-US" sz="2000" smtClean="0"/>
          </a:p>
          <a:p>
            <a:pPr marL="342900" indent="-342900" eaLnBrk="1" hangingPunct="1">
              <a:buFontTx/>
              <a:buChar char="•"/>
            </a:pPr>
            <a:r>
              <a:rPr lang="en-US" sz="2000" b="1" smtClean="0"/>
              <a:t>Temperature stability over a wide temperature range</a:t>
            </a:r>
          </a:p>
          <a:p>
            <a:pPr marL="342900" indent="-342900" eaLnBrk="1" hangingPunct="1">
              <a:buFontTx/>
              <a:buChar char="•"/>
            </a:pPr>
            <a:endParaRPr lang="en-US" sz="2000" b="1" smtClean="0"/>
          </a:p>
          <a:p>
            <a:pPr marL="342900" indent="-342900" eaLnBrk="1" hangingPunct="1">
              <a:buFontTx/>
              <a:buChar char="•"/>
            </a:pPr>
            <a:r>
              <a:rPr lang="en-US" sz="2000" b="1" smtClean="0"/>
              <a:t>If Solid sorbent – mechanical stability, If liquid – no viscosity change</a:t>
            </a:r>
          </a:p>
          <a:p>
            <a:pPr marL="342900" indent="-342900" eaLnBrk="1" hangingPunct="1">
              <a:buFontTx/>
              <a:buChar char="•"/>
            </a:pPr>
            <a:endParaRPr lang="en-US" sz="2000" b="1" smtClean="0"/>
          </a:p>
          <a:p>
            <a:pPr marL="342900" indent="-342900" eaLnBrk="1" hangingPunct="1">
              <a:buFontTx/>
              <a:buChar char="•"/>
            </a:pPr>
            <a:r>
              <a:rPr lang="en-US" sz="2000" b="1" smtClean="0"/>
              <a:t>Sustainable</a:t>
            </a:r>
          </a:p>
          <a:p>
            <a:pPr marL="342900" indent="-342900" eaLnBrk="1" hangingPunct="1">
              <a:buFontTx/>
              <a:buChar char="•"/>
            </a:pPr>
            <a:endParaRPr lang="en-US" sz="2000" b="1" smtClean="0">
              <a:solidFill>
                <a:srgbClr val="0000FF"/>
              </a:solidFill>
            </a:endParaRPr>
          </a:p>
          <a:p>
            <a:pPr marL="342900" indent="-342900" eaLnBrk="1" hangingPunct="1">
              <a:buFontTx/>
              <a:buChar char="•"/>
            </a:pPr>
            <a:r>
              <a:rPr lang="en-US" sz="2000" b="1" smtClean="0"/>
              <a:t>High selectivity for CO</a:t>
            </a:r>
            <a:r>
              <a:rPr lang="en-US" sz="2000" b="1" baseline="-25000" smtClean="0"/>
              <a:t>2</a:t>
            </a:r>
            <a:r>
              <a:rPr lang="en-US" sz="2000" b="1" smtClean="0"/>
              <a:t> over N</a:t>
            </a:r>
            <a:r>
              <a:rPr lang="en-US" sz="2000" b="1" baseline="-25000" smtClean="0"/>
              <a:t>2</a:t>
            </a:r>
          </a:p>
          <a:p>
            <a:pPr marL="342900" indent="-342900" eaLnBrk="1" hangingPunct="1">
              <a:buFontTx/>
              <a:buChar char="•"/>
            </a:pPr>
            <a:endParaRPr lang="en-US" sz="2000" b="1" baseline="-25000" smtClean="0"/>
          </a:p>
          <a:p>
            <a:pPr marL="342900" indent="-342900" eaLnBrk="1" hangingPunct="1">
              <a:buFontTx/>
              <a:buChar char="•"/>
            </a:pPr>
            <a:r>
              <a:rPr lang="en-US" sz="2000" b="1" smtClean="0"/>
              <a:t>Work in dilute streams (10% CO</a:t>
            </a:r>
            <a:r>
              <a:rPr lang="en-US" sz="2000" b="1" baseline="-25000" smtClean="0"/>
              <a:t>2</a:t>
            </a:r>
            <a:r>
              <a:rPr lang="en-US" sz="2000" b="1" smtClean="0"/>
              <a:t>) </a:t>
            </a:r>
          </a:p>
          <a:p>
            <a:pPr marL="342900" indent="-342900" eaLnBrk="1" hangingPunct="1">
              <a:buFontTx/>
              <a:buChar char="•"/>
            </a:pPr>
            <a:endParaRPr lang="en-US" sz="2000" b="1" baseline="-25000" smtClean="0"/>
          </a:p>
          <a:p>
            <a:pPr marL="342900" indent="-342900" eaLnBrk="1" hangingPunct="1">
              <a:buFontTx/>
              <a:buChar char="•"/>
            </a:pPr>
            <a:endParaRPr lang="en-US" sz="2000" b="1" smtClean="0"/>
          </a:p>
          <a:p>
            <a:pPr lvl="1" eaLnBrk="1" hangingPunct="1">
              <a:buFontTx/>
              <a:buChar char="•"/>
            </a:pPr>
            <a:endParaRPr lang="en-US" sz="2000" smtClean="0"/>
          </a:p>
          <a:p>
            <a:pPr lvl="1" eaLnBrk="1" hangingPunct="1">
              <a:buFontTx/>
              <a:buChar char="•"/>
            </a:pPr>
            <a:endParaRPr lang="en-US" sz="1800" smtClean="0"/>
          </a:p>
          <a:p>
            <a:pPr lvl="1" eaLnBrk="1" hangingPunct="1">
              <a:buFontTx/>
              <a:buChar char="•"/>
            </a:pPr>
            <a:endParaRPr lang="en-US" sz="1800" b="1" smtClean="0"/>
          </a:p>
          <a:p>
            <a:pPr lvl="1" eaLnBrk="1" hangingPunct="1"/>
            <a:endParaRPr lang="en-US" sz="900" b="1" baseline="-25000" smtClean="0"/>
          </a:p>
          <a:p>
            <a:pPr lvl="1" eaLnBrk="1" hangingPunct="1"/>
            <a:endParaRPr lang="en-US" sz="900" b="1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038600" cy="55626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000" b="1" smtClean="0"/>
              <a:t>Rapid kinetics for capture (scrubbing) and regeneration (stripping)</a:t>
            </a:r>
          </a:p>
          <a:p>
            <a:pPr eaLnBrk="1" hangingPunct="1">
              <a:buFontTx/>
              <a:buChar char="•"/>
            </a:pPr>
            <a:endParaRPr lang="en-US" sz="2000" b="1" smtClean="0"/>
          </a:p>
          <a:p>
            <a:pPr eaLnBrk="1" hangingPunct="1">
              <a:buFontTx/>
              <a:buChar char="•"/>
            </a:pPr>
            <a:r>
              <a:rPr lang="en-US" sz="2000" b="1" smtClean="0"/>
              <a:t>Non-corrosive</a:t>
            </a:r>
          </a:p>
          <a:p>
            <a:pPr eaLnBrk="1" hangingPunct="1">
              <a:buFontTx/>
              <a:buChar char="•"/>
            </a:pPr>
            <a:endParaRPr lang="en-US" sz="2000" b="1" smtClean="0"/>
          </a:p>
          <a:p>
            <a:pPr eaLnBrk="1" hangingPunct="1">
              <a:buFontTx/>
              <a:buChar char="•"/>
            </a:pPr>
            <a:r>
              <a:rPr lang="en-US" sz="2000" b="1" smtClean="0"/>
              <a:t>High cycle life</a:t>
            </a:r>
          </a:p>
          <a:p>
            <a:pPr eaLnBrk="1" hangingPunct="1">
              <a:buFontTx/>
              <a:buChar char="•"/>
            </a:pPr>
            <a:endParaRPr lang="en-US" sz="2000" b="1" smtClean="0"/>
          </a:p>
          <a:p>
            <a:pPr eaLnBrk="1" hangingPunct="1">
              <a:buFontTx/>
              <a:buChar char="•"/>
            </a:pPr>
            <a:r>
              <a:rPr lang="en-US" sz="2400" b="1" smtClean="0"/>
              <a:t>Low energy regeneration (stripping)</a:t>
            </a:r>
          </a:p>
          <a:p>
            <a:pPr eaLnBrk="1" hangingPunct="1">
              <a:buFontTx/>
              <a:buChar char="•"/>
            </a:pPr>
            <a:endParaRPr lang="en-US" sz="2000" b="1" smtClean="0"/>
          </a:p>
          <a:p>
            <a:pPr eaLnBrk="1" hangingPunct="1">
              <a:buFontTx/>
              <a:buChar char="•"/>
            </a:pPr>
            <a:r>
              <a:rPr lang="en-US" sz="2400" b="1" smtClean="0"/>
              <a:t>Be utilized at unprecedented scale - Cheap</a:t>
            </a:r>
            <a:endParaRPr lang="en-US" sz="2400" b="1" baseline="-25000" smtClean="0"/>
          </a:p>
          <a:p>
            <a:pPr eaLnBrk="1" hangingPunct="1">
              <a:buFontTx/>
              <a:buChar char="•"/>
            </a:pPr>
            <a:endParaRPr lang="en-US" sz="2400" b="1" smtClean="0"/>
          </a:p>
          <a:p>
            <a:pPr eaLnBrk="1" hangingPunct="1">
              <a:buFontTx/>
              <a:buChar char="•"/>
            </a:pPr>
            <a:endParaRPr lang="en-US" sz="2000" b="1" smtClean="0"/>
          </a:p>
          <a:p>
            <a:pPr eaLnBrk="1" hangingPunct="1">
              <a:buFontTx/>
              <a:buChar char="•"/>
            </a:pPr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Science – Beyond 2020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199063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</a:pPr>
            <a:endParaRPr lang="en-US" sz="2000" dirty="0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sorbent that can be stripped with minimal energy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en-US" sz="1800" dirty="0" smtClean="0"/>
              <a:t>Look to Nature for ideas on triggers but unlikely to be a biological solution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en-US" sz="1800" dirty="0" smtClean="0"/>
              <a:t>Electrical, electrochemical, pressure, light, pH, phase change (liquid crystal)</a:t>
            </a:r>
            <a:r>
              <a:rPr lang="en-US" sz="1800" baseline="30000" dirty="0" smtClean="0"/>
              <a:t>*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en-US" sz="1800" dirty="0" err="1" smtClean="0"/>
              <a:t>Nanoscale</a:t>
            </a:r>
            <a:r>
              <a:rPr lang="en-US" sz="1800" dirty="0" smtClean="0"/>
              <a:t> approaches</a:t>
            </a:r>
            <a:r>
              <a:rPr lang="en-US" dirty="0" smtClean="0"/>
              <a:t>	</a:t>
            </a:r>
          </a:p>
          <a:p>
            <a:pPr marL="1714500" lvl="3" indent="-342900" eaLnBrk="1" hangingPunct="1">
              <a:lnSpc>
                <a:spcPct val="80000"/>
              </a:lnSpc>
            </a:pPr>
            <a:endParaRPr lang="en-US" dirty="0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2000" dirty="0" smtClean="0"/>
              <a:t>Build the knowledge base to facilitate a rationale design of sorbents from first principles</a:t>
            </a:r>
          </a:p>
          <a:p>
            <a:pPr marL="342900" indent="-342900" eaLnBrk="1" hangingPunct="1">
              <a:lnSpc>
                <a:spcPct val="80000"/>
              </a:lnSpc>
            </a:pPr>
            <a:endParaRPr lang="en-US" sz="1000" dirty="0" smtClean="0"/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dirty="0" smtClean="0"/>
              <a:t>Advanced computational modeling and theory - First-principles methods for capture and release of </a:t>
            </a:r>
            <a:r>
              <a:rPr lang="en-US" dirty="0" err="1" smtClean="0"/>
              <a:t>nonpolar</a:t>
            </a:r>
            <a:r>
              <a:rPr lang="en-US" dirty="0" smtClean="0"/>
              <a:t> molecules</a:t>
            </a:r>
          </a:p>
          <a:p>
            <a:pPr marL="800100" lvl="1" indent="-342900" eaLnBrk="1" hangingPunct="1">
              <a:lnSpc>
                <a:spcPct val="80000"/>
              </a:lnSpc>
            </a:pPr>
            <a:endParaRPr lang="en-US" sz="1000" dirty="0" smtClean="0"/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dirty="0" smtClean="0"/>
              <a:t>Advanced characterization tools, including those supported by BES, to 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en-US" dirty="0" smtClean="0"/>
              <a:t>Identify structure of binding sites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en-US" dirty="0" smtClean="0"/>
              <a:t>Understand kinetics and thermodynamics of sorption/desorption in realistic conditions</a:t>
            </a:r>
          </a:p>
          <a:p>
            <a:pPr marL="1257300" lvl="2" indent="-342900" eaLnBrk="1" hangingPunct="1">
              <a:lnSpc>
                <a:spcPct val="80000"/>
              </a:lnSpc>
            </a:pPr>
            <a:endParaRPr lang="en-US" dirty="0" smtClean="0"/>
          </a:p>
          <a:p>
            <a:pPr marL="800100" lvl="1" indent="-342900" eaLnBrk="1" hangingPunct="1">
              <a:lnSpc>
                <a:spcPct val="80000"/>
              </a:lnSpc>
            </a:pPr>
            <a:r>
              <a:rPr lang="en-US" dirty="0" smtClean="0"/>
              <a:t>New chemistries for advanced sorbents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en-US" dirty="0" smtClean="0"/>
              <a:t>New sorbents</a:t>
            </a:r>
          </a:p>
          <a:p>
            <a:pPr marL="1257300" lvl="2" indent="-342900" eaLnBrk="1" hangingPunct="1">
              <a:lnSpc>
                <a:spcPct val="80000"/>
              </a:lnSpc>
            </a:pPr>
            <a:r>
              <a:rPr lang="en-US" dirty="0" smtClean="0"/>
              <a:t>Synthesis</a:t>
            </a:r>
          </a:p>
          <a:p>
            <a:pPr marL="1257300" lvl="2" indent="-342900" eaLnBrk="1" hangingPunct="1">
              <a:lnSpc>
                <a:spcPct val="80000"/>
              </a:lnSpc>
            </a:pPr>
            <a:endParaRPr lang="en-US" dirty="0" smtClean="0"/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		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Char char="–"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1257300" lvl="2" indent="-342900" eaLnBrk="1" hangingPunct="1">
              <a:lnSpc>
                <a:spcPct val="80000"/>
              </a:lnSpc>
              <a:buFontTx/>
              <a:buChar char="–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6248400"/>
            <a:ext cx="86264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</a:rPr>
              <a:t>*Source: </a:t>
            </a:r>
            <a:r>
              <a:rPr lang="en-US" sz="1400" i="1">
                <a:latin typeface="Times New Roman" pitchFamily="18" charset="0"/>
              </a:rPr>
              <a:t>Advanced Post-Combustion CO</a:t>
            </a:r>
            <a:r>
              <a:rPr lang="en-US" sz="1400" i="1" baseline="-25000">
                <a:latin typeface="Times New Roman" pitchFamily="18" charset="0"/>
              </a:rPr>
              <a:t>2</a:t>
            </a:r>
            <a:r>
              <a:rPr lang="en-US" sz="1400" i="1">
                <a:latin typeface="Times New Roman" pitchFamily="18" charset="0"/>
              </a:rPr>
              <a:t> Capture</a:t>
            </a:r>
            <a:r>
              <a:rPr lang="en-US" sz="1400">
                <a:latin typeface="Times New Roman" pitchFamily="18" charset="0"/>
              </a:rPr>
              <a:t>, prepared for Clean Air Task Force, Howard</a:t>
            </a:r>
            <a:r>
              <a:rPr lang="en-US">
                <a:latin typeface="Arial" charset="0"/>
              </a:rPr>
              <a:t> </a:t>
            </a:r>
            <a:r>
              <a:rPr lang="en-US" sz="1400">
                <a:latin typeface="Times New Roman" pitchFamily="18" charset="0"/>
              </a:rPr>
              <a:t>Herzog, Jerry Meldon and Alan Hatton</a:t>
            </a:r>
          </a:p>
          <a:p>
            <a:endParaRPr lang="en-US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4800" y="152400"/>
            <a:ext cx="4702175" cy="723900"/>
          </a:xfrm>
        </p:spPr>
        <p:txBody>
          <a:bodyPr/>
          <a:lstStyle/>
          <a:p>
            <a:pPr eaLnBrk="1" hangingPunct="1"/>
            <a:r>
              <a:rPr lang="en-US" smtClean="0"/>
              <a:t>Approaches Under Development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199063"/>
          </a:xfrm>
        </p:spPr>
        <p:txBody>
          <a:bodyPr/>
          <a:lstStyle/>
          <a:p>
            <a:pPr eaLnBrk="1" hangingPunct="1"/>
            <a:r>
              <a:rPr lang="en-US" sz="2000" smtClean="0"/>
              <a:t>Newer Materials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</a:rPr>
              <a:t>ZIFs – zeolite imidazole frameworks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smtClean="0"/>
              <a:t>Imidazoles increase selectivity</a:t>
            </a:r>
          </a:p>
          <a:p>
            <a:pPr lvl="2" eaLnBrk="1" hangingPunct="1"/>
            <a:r>
              <a:rPr lang="en-US" smtClean="0"/>
              <a:t>Non silicates – resistant to degradation from steam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</a:rPr>
              <a:t>Membranes – functionalized with amines</a:t>
            </a:r>
            <a:r>
              <a:rPr lang="en-US" smtClean="0"/>
              <a:t> or other groups to enhance selectivity (&gt;200), increase cycle life</a:t>
            </a:r>
          </a:p>
          <a:p>
            <a:pPr lvl="2" eaLnBrk="1" hangingPunct="1"/>
            <a:r>
              <a:rPr lang="en-US" smtClean="0"/>
              <a:t>Chemical functionalization of polymer can increase selectivity beyond what is achieved with size separation</a:t>
            </a:r>
          </a:p>
          <a:p>
            <a:pPr lvl="2" eaLnBrk="1" hangingPunct="1"/>
            <a:r>
              <a:rPr lang="en-US" smtClean="0"/>
              <a:t>Fibrous membranes coated with amines (glass or carbon fiber mesh)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</a:rPr>
              <a:t>Poly (ionic liquids)</a:t>
            </a:r>
            <a:r>
              <a:rPr lang="en-US" smtClean="0"/>
              <a:t>  </a:t>
            </a:r>
          </a:p>
          <a:p>
            <a:pPr lvl="2" eaLnBrk="1" hangingPunct="1"/>
            <a:r>
              <a:rPr lang="en-US" smtClean="0"/>
              <a:t>Some have higher sorption than ionic liquids</a:t>
            </a:r>
          </a:p>
          <a:p>
            <a:pPr lvl="2" eaLnBrk="1" hangingPunct="1"/>
            <a:r>
              <a:rPr lang="en-US" smtClean="0"/>
              <a:t>Avoid viscosity increases seen with some ionic liquids 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</a:rPr>
              <a:t>Ion Engineering</a:t>
            </a:r>
            <a:r>
              <a:rPr lang="en-US" smtClean="0"/>
              <a:t> – amines in ionic liquids (65% cost savings over water)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04800" y="6248400"/>
            <a:ext cx="82454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Source:  </a:t>
            </a:r>
            <a:r>
              <a:rPr lang="en-US" sz="1400" i="1"/>
              <a:t>Advanced Post-Combustion CO</a:t>
            </a:r>
            <a:r>
              <a:rPr lang="en-US" sz="1400" i="1" baseline="-25000"/>
              <a:t>2 </a:t>
            </a:r>
            <a:r>
              <a:rPr lang="en-US" sz="1400" i="1"/>
              <a:t>Capture</a:t>
            </a:r>
            <a:r>
              <a:rPr lang="en-US" sz="1400"/>
              <a:t>, prepared for Clean Air Task Force, Howard Herzog, Jerry Meldon and Alan Hatton</a:t>
            </a:r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title"/>
          </p:nvPr>
        </p:nvSpPr>
        <p:spPr>
          <a:xfrm>
            <a:off x="3505200" y="228600"/>
            <a:ext cx="5486400" cy="723900"/>
          </a:xfrm>
        </p:spPr>
        <p:txBody>
          <a:bodyPr/>
          <a:lstStyle/>
          <a:p>
            <a:pPr eaLnBrk="1" hangingPunct="1"/>
            <a:r>
              <a:rPr lang="en-US" smtClean="0"/>
              <a:t>Current BES Related Research </a:t>
            </a:r>
            <a:br>
              <a:rPr lang="en-US" smtClean="0"/>
            </a:b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5199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Directly related (EFRC funding) – 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from N</a:t>
            </a:r>
            <a:r>
              <a:rPr lang="en-US" sz="2000" b="1" baseline="-25000" dirty="0" smtClean="0"/>
              <a:t>2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Zeolitic</a:t>
            </a:r>
            <a:r>
              <a:rPr lang="en-US" dirty="0" smtClean="0"/>
              <a:t> </a:t>
            </a:r>
            <a:r>
              <a:rPr lang="en-US" dirty="0" err="1" smtClean="0"/>
              <a:t>imidazolate</a:t>
            </a:r>
            <a:r>
              <a:rPr lang="en-US" dirty="0" smtClean="0"/>
              <a:t> framework (ZIFs) , metal organic frameworks (MOFs), membranes for separation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Synthesis, characterization, computation/modeling</a:t>
            </a:r>
          </a:p>
          <a:p>
            <a:pPr lvl="1" eaLnBrk="1" hangingPunct="1">
              <a:lnSpc>
                <a:spcPct val="80000"/>
              </a:lnSpc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Binding/Separation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Often from CH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MOFs, ZIFs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Polymer membranes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Computation, theory, modeling</a:t>
            </a:r>
          </a:p>
          <a:p>
            <a:pPr lvl="1" eaLnBrk="1" hangingPunct="1">
              <a:lnSpc>
                <a:spcPct val="80000"/>
              </a:lnSpc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Hydrogen – Binding and Separation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sorbents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Inorganic </a:t>
            </a:r>
            <a:r>
              <a:rPr lang="en-US" dirty="0" err="1" smtClean="0"/>
              <a:t>clathrates</a:t>
            </a:r>
            <a:r>
              <a:rPr lang="en-US" dirty="0" smtClean="0"/>
              <a:t>, MOFs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Membranes</a:t>
            </a:r>
          </a:p>
          <a:p>
            <a:pPr lvl="1" eaLnBrk="1" hangingPunct="1">
              <a:lnSpc>
                <a:spcPct val="80000"/>
              </a:lnSpc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Separation Sciences, Materials, Theory &amp; Computation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Membrane synthesis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Transport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Theory and Computation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12292" name="AutoShape 18"/>
          <p:cNvSpPr>
            <a:spLocks noChangeAspect="1" noChangeArrowheads="1" noTextEdit="1"/>
          </p:cNvSpPr>
          <p:nvPr/>
        </p:nvSpPr>
        <p:spPr bwMode="auto">
          <a:xfrm>
            <a:off x="5181600" y="1981200"/>
            <a:ext cx="37719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Rectangle 35"/>
          <p:cNvSpPr>
            <a:spLocks noChangeArrowheads="1"/>
          </p:cNvSpPr>
          <p:nvPr/>
        </p:nvSpPr>
        <p:spPr bwMode="auto">
          <a:xfrm>
            <a:off x="5141913" y="2093913"/>
            <a:ext cx="3690937" cy="27813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161925"/>
            <a:ext cx="5257800" cy="723900"/>
          </a:xfrm>
        </p:spPr>
        <p:txBody>
          <a:bodyPr/>
          <a:lstStyle/>
          <a:p>
            <a:pPr eaLnBrk="1" hangingPunct="1"/>
            <a:r>
              <a:rPr lang="en-US" sz="2400" smtClean="0"/>
              <a:t>EFRC: Gas Separations for Clean Energy Technologies: (Smit, Berkeley)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4191000" cy="92551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Synthesis</a:t>
            </a:r>
            <a:r>
              <a:rPr lang="en-US"/>
              <a:t>:  Generate high surface area MOFs &amp; self-assembled synthetic biomimetic polymer films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3505200" cy="20240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Characterization</a:t>
            </a:r>
            <a:r>
              <a:rPr lang="en-US"/>
              <a:t>:  Atomic-level structural characterization -  before and after exposure to gas, accurate means of assessing the selectivity, kinetics, and thermodynamics of gas adsorbate binding – use to test computational models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5181600"/>
            <a:ext cx="3505200" cy="12001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Computational Separations</a:t>
            </a:r>
            <a:r>
              <a:rPr lang="en-US"/>
              <a:t>:  Strong computational component - understand chemical interactions at a molecular level, guide synthetic efforts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724400" y="5410200"/>
            <a:ext cx="4114800" cy="1200150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Goal: </a:t>
            </a:r>
            <a:r>
              <a:rPr lang="en-US">
                <a:solidFill>
                  <a:schemeClr val="bg1"/>
                </a:solidFill>
              </a:rPr>
              <a:t>New strategies and materials for </a:t>
            </a:r>
            <a:r>
              <a:rPr lang="en-US" i="1">
                <a:solidFill>
                  <a:schemeClr val="bg1"/>
                </a:solidFill>
              </a:rPr>
              <a:t>energy efficient</a:t>
            </a:r>
            <a:r>
              <a:rPr lang="en-US">
                <a:solidFill>
                  <a:schemeClr val="bg1"/>
                </a:solidFill>
              </a:rPr>
              <a:t> selective </a:t>
            </a:r>
            <a:r>
              <a:rPr lang="en-US" i="1">
                <a:solidFill>
                  <a:schemeClr val="bg1"/>
                </a:solidFill>
              </a:rPr>
              <a:t>capture</a:t>
            </a:r>
            <a:r>
              <a:rPr lang="en-US">
                <a:solidFill>
                  <a:schemeClr val="bg1"/>
                </a:solidFill>
              </a:rPr>
              <a:t> or </a:t>
            </a:r>
            <a:r>
              <a:rPr lang="en-US" i="1">
                <a:solidFill>
                  <a:schemeClr val="bg1"/>
                </a:solidFill>
              </a:rPr>
              <a:t>separation</a:t>
            </a:r>
            <a:r>
              <a:rPr lang="en-US">
                <a:solidFill>
                  <a:schemeClr val="bg1"/>
                </a:solidFill>
              </a:rPr>
              <a:t> of </a:t>
            </a:r>
            <a:r>
              <a:rPr lang="en-US" i="1">
                <a:solidFill>
                  <a:schemeClr val="bg1"/>
                </a:solidFill>
              </a:rPr>
              <a:t>CO</a:t>
            </a:r>
            <a:r>
              <a:rPr lang="en-US" i="1" baseline="-25000">
                <a:solidFill>
                  <a:schemeClr val="bg1"/>
                </a:solidFill>
              </a:rPr>
              <a:t>2</a:t>
            </a:r>
            <a:r>
              <a:rPr lang="en-US" baseline="-2500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from gas mixtures based on molecule-specific chemical interactions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3962400" y="4495800"/>
            <a:ext cx="990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3962400" y="35814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495800" y="22098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6629400" y="46482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27" name="Picture 15" descr="MOFCO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3505200" cy="348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52400"/>
            <a:ext cx="5486400" cy="723900"/>
          </a:xfrm>
        </p:spPr>
        <p:txBody>
          <a:bodyPr/>
          <a:lstStyle/>
          <a:p>
            <a:pPr eaLnBrk="1" hangingPunct="1"/>
            <a:r>
              <a:rPr lang="en-US" smtClean="0"/>
              <a:t>EFRC: Molecularly Engineered Energy Materials (Ozolins, UCLA)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5029200" cy="194945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Capture is 1/3 of this EFRC: Novel ZIFs for gas separation including CO</a:t>
            </a:r>
            <a:r>
              <a:rPr lang="en-US" sz="2000" b="1" baseline="-25000"/>
              <a:t>2</a:t>
            </a:r>
            <a:r>
              <a:rPr lang="en-US" sz="2000" b="1"/>
              <a:t> capture</a:t>
            </a:r>
          </a:p>
          <a:p>
            <a:pPr>
              <a:spcBef>
                <a:spcPct val="50000"/>
              </a:spcBef>
            </a:pPr>
            <a:r>
              <a:rPr lang="en-US" b="1"/>
              <a:t>Yaghi</a:t>
            </a:r>
            <a:r>
              <a:rPr lang="en-US"/>
              <a:t> – Synthesis, characterization </a:t>
            </a:r>
          </a:p>
          <a:p>
            <a:pPr>
              <a:spcBef>
                <a:spcPct val="50000"/>
              </a:spcBef>
            </a:pPr>
            <a:r>
              <a:rPr lang="en-US" b="1"/>
              <a:t>Asta</a:t>
            </a:r>
            <a:r>
              <a:rPr lang="en-US"/>
              <a:t> – Electronic structure calculations </a:t>
            </a:r>
          </a:p>
          <a:p>
            <a:pPr>
              <a:spcBef>
                <a:spcPct val="50000"/>
              </a:spcBef>
            </a:pPr>
            <a:r>
              <a:rPr lang="en-US" b="1"/>
              <a:t>Laird &amp; Houndonougbo</a:t>
            </a:r>
            <a:r>
              <a:rPr lang="en-US"/>
              <a:t> – Monte Carlo Simulations</a:t>
            </a: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447800"/>
            <a:ext cx="37338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09600" y="4495800"/>
            <a:ext cx="4114800" cy="1524000"/>
            <a:chOff x="288" y="2112"/>
            <a:chExt cx="2592" cy="960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2112"/>
              <a:ext cx="2592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343" name="TextBox 6"/>
            <p:cNvSpPr txBox="1">
              <a:spLocks noChangeArrowheads="1"/>
            </p:cNvSpPr>
            <p:nvPr/>
          </p:nvSpPr>
          <p:spPr bwMode="auto">
            <a:xfrm>
              <a:off x="432" y="2112"/>
              <a:ext cx="3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ZnN</a:t>
              </a:r>
              <a:r>
                <a:rPr lang="en-US" baseline="-25000"/>
                <a:t>4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Uptake in ZIF-69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828800"/>
            <a:ext cx="52578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8153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Gas adsorption isotherms of CO (red) and CO</a:t>
            </a:r>
            <a:r>
              <a:rPr lang="en-US" i="1" baseline="-25000"/>
              <a:t>2</a:t>
            </a:r>
            <a:r>
              <a:rPr lang="en-US" i="1"/>
              <a:t> (blue) into ZIF-69 at 273 K. Uptake and release are represented by solid and open symbols, respectively. ZIF-69 has been shown to have substantially greater uptake capacity for CO</a:t>
            </a:r>
            <a:r>
              <a:rPr lang="en-US" i="1" baseline="-25000"/>
              <a:t>2</a:t>
            </a:r>
            <a:r>
              <a:rPr lang="en-US" i="1"/>
              <a:t> </a:t>
            </a:r>
            <a:r>
              <a:rPr lang="en-US"/>
              <a:t>over CO.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800600" y="6553200"/>
            <a:ext cx="43062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/>
              <a:t>Yaghi’s</a:t>
            </a:r>
            <a:r>
              <a:rPr lang="en-US" sz="1400" dirty="0"/>
              <a:t> </a:t>
            </a:r>
            <a:r>
              <a:rPr lang="en-US" sz="1400" dirty="0" smtClean="0"/>
              <a:t>group, UCLA, </a:t>
            </a:r>
            <a:r>
              <a:rPr lang="en-US" sz="1400" i="1" dirty="0"/>
              <a:t>SCIENCE</a:t>
            </a:r>
            <a:r>
              <a:rPr lang="en-US" sz="1400" dirty="0"/>
              <a:t> VOL 319 15 FEBRUARY 2008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5638800" y="2286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304800" y="1066800"/>
            <a:ext cx="5943600" cy="9159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Separate CO</a:t>
            </a:r>
            <a:r>
              <a:rPr lang="en-US" baseline="-25000"/>
              <a:t>2</a:t>
            </a:r>
            <a:r>
              <a:rPr lang="en-US"/>
              <a:t> from CO </a:t>
            </a:r>
          </a:p>
          <a:p>
            <a:r>
              <a:rPr lang="en-US"/>
              <a:t>      Surface areas to 1970 m</a:t>
            </a:r>
            <a:r>
              <a:rPr lang="en-US" baseline="30000"/>
              <a:t>2</a:t>
            </a:r>
            <a:r>
              <a:rPr lang="en-US"/>
              <a:t>/g </a:t>
            </a:r>
          </a:p>
          <a:p>
            <a:r>
              <a:rPr lang="en-US"/>
              <a:t>      Stable to 390 °C, 1 liter ZIF-69 holds ~83 liters of CO</a:t>
            </a:r>
            <a:r>
              <a:rPr lang="en-US" baseline="-25000"/>
              <a:t>2</a:t>
            </a:r>
            <a:r>
              <a:rPr lang="en-US"/>
              <a:t> at 273 K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324600" y="1143000"/>
            <a:ext cx="2593975" cy="4191000"/>
            <a:chOff x="4032" y="672"/>
            <a:chExt cx="1634" cy="2640"/>
          </a:xfrm>
        </p:grpSpPr>
        <p:pic>
          <p:nvPicPr>
            <p:cNvPr id="23564" name="Picture 12" descr="ZIF69gmeC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672"/>
              <a:ext cx="1634" cy="1986"/>
            </a:xfrm>
            <a:prstGeom prst="rect">
              <a:avLst/>
            </a:prstGeom>
            <a:noFill/>
          </p:spPr>
        </p:pic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080" y="2256"/>
              <a:ext cx="1341" cy="1056"/>
              <a:chOff x="4032" y="2304"/>
              <a:chExt cx="1341" cy="1056"/>
            </a:xfrm>
          </p:grpSpPr>
          <p:sp>
            <p:nvSpPr>
              <p:cNvPr id="23565" name="Rectangle 13"/>
              <p:cNvSpPr>
                <a:spLocks noChangeArrowheads="1"/>
              </p:cNvSpPr>
              <p:nvPr/>
            </p:nvSpPr>
            <p:spPr bwMode="auto">
              <a:xfrm>
                <a:off x="4032" y="2400"/>
                <a:ext cx="24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60" name="Picture 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68" y="2304"/>
                <a:ext cx="1005" cy="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1219200"/>
            <a:ext cx="3505200" cy="3505200"/>
            <a:chOff x="13758" y="16162"/>
            <a:chExt cx="1876" cy="1813"/>
          </a:xfrm>
        </p:grpSpPr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/>
            <a:srcRect l="14899" r="14899"/>
            <a:stretch>
              <a:fillRect/>
            </a:stretch>
          </p:blipFill>
          <p:spPr bwMode="auto">
            <a:xfrm>
              <a:off x="13778" y="16173"/>
              <a:ext cx="1848" cy="1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AutoShape 4"/>
            <p:cNvSpPr>
              <a:spLocks noChangeAspect="1" noChangeArrowheads="1"/>
            </p:cNvSpPr>
            <p:nvPr/>
          </p:nvSpPr>
          <p:spPr bwMode="auto">
            <a:xfrm>
              <a:off x="13758" y="17530"/>
              <a:ext cx="472" cy="445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5370" name="AutoShape 5"/>
            <p:cNvSpPr>
              <a:spLocks noChangeAspect="1" noChangeArrowheads="1"/>
            </p:cNvSpPr>
            <p:nvPr/>
          </p:nvSpPr>
          <p:spPr bwMode="auto">
            <a:xfrm flipH="1">
              <a:off x="15184" y="17522"/>
              <a:ext cx="443" cy="442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5371" name="AutoShape 6"/>
            <p:cNvSpPr>
              <a:spLocks noChangeAspect="1" noChangeArrowheads="1"/>
            </p:cNvSpPr>
            <p:nvPr/>
          </p:nvSpPr>
          <p:spPr bwMode="auto">
            <a:xfrm flipH="1" flipV="1">
              <a:off x="15168" y="16162"/>
              <a:ext cx="466" cy="445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5372" name="AutoShape 7"/>
            <p:cNvSpPr>
              <a:spLocks noChangeAspect="1" noChangeArrowheads="1"/>
            </p:cNvSpPr>
            <p:nvPr/>
          </p:nvSpPr>
          <p:spPr bwMode="auto">
            <a:xfrm flipV="1">
              <a:off x="13758" y="16170"/>
              <a:ext cx="426" cy="441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4724400" y="4876800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ea typeface="ＭＳ Ｐゴシック" pitchFamily="34" charset="-128"/>
              </a:rPr>
              <a:t>Difference Fourier analysis, showing the main-H</a:t>
            </a:r>
            <a:r>
              <a:rPr lang="en-US" b="1" baseline="-25000">
                <a:ea typeface="ＭＳ Ｐゴシック" pitchFamily="34" charset="-128"/>
              </a:rPr>
              <a:t>2</a:t>
            </a:r>
            <a:r>
              <a:rPr lang="en-US" b="1">
                <a:ea typeface="ＭＳ Ｐゴシック" pitchFamily="34" charset="-128"/>
              </a:rPr>
              <a:t> absorption sites in ZIF-8 are near the top of C-C bond of the linker and NOT the metal center</a:t>
            </a:r>
            <a:endParaRPr lang="en-US" b="1" baseline="30000">
              <a:ea typeface="ＭＳ Ｐゴシック" pitchFamily="34" charset="-128"/>
            </a:endParaRP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86" r="10686"/>
          <a:stretch>
            <a:fillRect/>
          </a:stretch>
        </p:blipFill>
        <p:spPr bwMode="auto">
          <a:xfrm>
            <a:off x="304800" y="10668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228600" y="4921250"/>
            <a:ext cx="403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31775" indent="-231775"/>
            <a:r>
              <a:rPr lang="en-US" b="1">
                <a:ea typeface="ＭＳ Ｐゴシック" pitchFamily="34" charset="-128"/>
              </a:rPr>
              <a:t>Calculated isosurface in ZIF-8 </a:t>
            </a:r>
          </a:p>
          <a:p>
            <a:pPr marL="231775" indent="-231775"/>
            <a:r>
              <a:rPr lang="en-US" b="1" i="1">
                <a:ea typeface="ＭＳ Ｐゴシック" pitchFamily="34" charset="-128"/>
              </a:rPr>
              <a:t>-  	</a:t>
            </a:r>
            <a:r>
              <a:rPr lang="en-US" b="1">
                <a:ea typeface="ＭＳ Ｐゴシック" pitchFamily="34" charset="-128"/>
              </a:rPr>
              <a:t>Available nanopore volumes are connected by narrow channels</a:t>
            </a:r>
            <a:r>
              <a:rPr lang="en-US" b="1" i="1">
                <a:ea typeface="ＭＳ Ｐゴシック" pitchFamily="34" charset="-128"/>
              </a:rPr>
              <a:t> </a:t>
            </a:r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3505200" y="1524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Where Does Hydrogen Go in ZIFs?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800" b="1" dirty="0">
                <a:ea typeface="ＭＳ Ｐゴシック" pitchFamily="34" charset="-128"/>
              </a:rPr>
              <a:t>Apply Technique to CO</a:t>
            </a:r>
            <a:r>
              <a:rPr lang="en-US" sz="2800" b="1" baseline="-25000" dirty="0">
                <a:ea typeface="ＭＳ Ｐゴシック" pitchFamily="34" charset="-128"/>
              </a:rPr>
              <a:t>2</a:t>
            </a:r>
            <a:endParaRPr lang="en-US" sz="2800" b="1" dirty="0">
              <a:ea typeface="ＭＳ Ｐゴシック" pitchFamily="34" charset="-128"/>
            </a:endParaRPr>
          </a:p>
        </p:txBody>
      </p:sp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457200" y="6272213"/>
            <a:ext cx="3078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 err="1"/>
              <a:t>Taner</a:t>
            </a:r>
            <a:r>
              <a:rPr lang="en-US" sz="1600" dirty="0"/>
              <a:t> </a:t>
            </a:r>
            <a:r>
              <a:rPr lang="en-US" sz="1600" dirty="0" err="1" smtClean="0"/>
              <a:t>Yildirim</a:t>
            </a:r>
            <a:r>
              <a:rPr lang="en-US" sz="1600" dirty="0" smtClean="0"/>
              <a:t>, U Penn and NIST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152400"/>
            <a:ext cx="5257800" cy="723900"/>
          </a:xfrm>
        </p:spPr>
        <p:txBody>
          <a:bodyPr/>
          <a:lstStyle/>
          <a:p>
            <a:pPr eaLnBrk="1" hangingPunct="1"/>
            <a:r>
              <a:rPr lang="en-US" sz="2400" b="0" smtClean="0"/>
              <a:t> </a:t>
            </a:r>
            <a:r>
              <a:rPr lang="en-US" sz="2400" smtClean="0"/>
              <a:t>Examples of BES-Supported Projects in Theoretical and Computational Modeling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438400" y="1219200"/>
            <a:ext cx="6477000" cy="22018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One interpretation: </a:t>
            </a:r>
            <a:r>
              <a:rPr lang="en-US">
                <a:solidFill>
                  <a:schemeClr val="accent2"/>
                </a:solidFill>
              </a:rPr>
              <a:t>Computer simulations show that at ambient temperatures, CO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molecules require ~ 4 times more energy than average to desorb. </a:t>
            </a:r>
            <a:r>
              <a:rPr lang="en-US" i="1">
                <a:solidFill>
                  <a:schemeClr val="accent2"/>
                </a:solidFill>
              </a:rPr>
              <a:t>Novel Strategies for selective heating may be necessary</a:t>
            </a:r>
            <a:r>
              <a:rPr lang="en-US">
                <a:solidFill>
                  <a:schemeClr val="accent2"/>
                </a:solidFill>
              </a:rPr>
              <a:t>.</a:t>
            </a:r>
            <a:r>
              <a:rPr lang="en-US" b="1">
                <a:solidFill>
                  <a:srgbClr val="FF0000"/>
                </a:solidFill>
              </a:rPr>
              <a:t> </a:t>
            </a:r>
          </a:p>
          <a:p>
            <a:endParaRPr lang="en-US" sz="1400" b="1">
              <a:solidFill>
                <a:srgbClr val="FF0000"/>
              </a:solidFill>
            </a:endParaRPr>
          </a:p>
          <a:p>
            <a:r>
              <a:rPr lang="en-US" sz="1400" b="1"/>
              <a:t>Computational studies of load dependent guest dynamics and free energies of inclusion for CO</a:t>
            </a:r>
            <a:r>
              <a:rPr lang="en-US" sz="1400" b="1" baseline="-25000"/>
              <a:t>2 </a:t>
            </a:r>
            <a:r>
              <a:rPr lang="en-US" sz="1400" b="1"/>
              <a:t>in low density p-</a:t>
            </a:r>
            <a:r>
              <a:rPr lang="en-US" sz="1400" b="1" i="1"/>
              <a:t>tert</a:t>
            </a:r>
            <a:r>
              <a:rPr lang="en-US" sz="1400" b="1"/>
              <a:t>-butylcalix[4]arene at loadings up to 2:1.</a:t>
            </a:r>
            <a:br>
              <a:rPr lang="en-US" sz="1400" b="1"/>
            </a:br>
            <a:r>
              <a:rPr lang="en-US" sz="1400" b="1"/>
              <a:t> </a:t>
            </a:r>
          </a:p>
          <a:p>
            <a:r>
              <a:rPr lang="en-US" sz="1400"/>
              <a:t>John L. Daschbach, Xiuquan Sun, Tsun-Mei Chang, Praveen. K. Thallapally, B. Peter McGrail, and Liem X. Dang.   </a:t>
            </a:r>
            <a:r>
              <a:rPr lang="en-US" sz="1400" i="1"/>
              <a:t>J. Phys. Chem. A, Vol. 113, No. 14, 2009</a:t>
            </a:r>
            <a:endParaRPr lang="en-US" sz="1400" b="1"/>
          </a:p>
        </p:txBody>
      </p:sp>
      <p:sp>
        <p:nvSpPr>
          <p:cNvPr id="16388" name="Rectangle 21"/>
          <p:cNvSpPr>
            <a:spLocks noChangeArrowheads="1"/>
          </p:cNvSpPr>
          <p:nvPr/>
        </p:nvSpPr>
        <p:spPr bwMode="auto">
          <a:xfrm>
            <a:off x="771525" y="3052763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389" name="Rectangle 22"/>
          <p:cNvSpPr>
            <a:spLocks noChangeArrowheads="1"/>
          </p:cNvSpPr>
          <p:nvPr/>
        </p:nvSpPr>
        <p:spPr bwMode="auto">
          <a:xfrm>
            <a:off x="415925" y="2963863"/>
            <a:ext cx="243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6390" name="Picture 4" descr="picturec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PNNL: Dang et al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04800" y="4038600"/>
            <a:ext cx="8610600" cy="23018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Theoretical and Computational Chemistry (Start</a:t>
            </a:r>
            <a:r>
              <a:rPr lang="en-US"/>
              <a:t>  FY09)</a:t>
            </a:r>
            <a:r>
              <a:rPr lang="en-US" b="1"/>
              <a:t>:</a:t>
            </a:r>
            <a:r>
              <a:rPr lang="en-US"/>
              <a:t> Modeling CO</a:t>
            </a:r>
            <a:r>
              <a:rPr lang="en-US" baseline="-25000"/>
              <a:t>2</a:t>
            </a:r>
            <a:r>
              <a:rPr lang="en-US"/>
              <a:t> capture and separation in zeolitic imidazolate frameworks (Wisconsin, Schmidt)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/>
              <a:t>Molecular Level Mechanism of CO</a:t>
            </a:r>
            <a:r>
              <a:rPr lang="en-US" baseline="-25000"/>
              <a:t>2</a:t>
            </a:r>
            <a:r>
              <a:rPr lang="en-US"/>
              <a:t> adsorption?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/>
              <a:t>Specificity of CO</a:t>
            </a:r>
            <a:r>
              <a:rPr lang="en-US" baseline="-25000"/>
              <a:t>2</a:t>
            </a:r>
            <a:r>
              <a:rPr lang="en-US"/>
              <a:t> over N</a:t>
            </a:r>
            <a:r>
              <a:rPr lang="en-US" baseline="-25000"/>
              <a:t>2</a:t>
            </a:r>
            <a:r>
              <a:rPr lang="en-US"/>
              <a:t> 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/>
              <a:t>Mechanism for CO</a:t>
            </a:r>
            <a:r>
              <a:rPr lang="en-US" baseline="-25000"/>
              <a:t>2</a:t>
            </a:r>
            <a:r>
              <a:rPr lang="en-US"/>
              <a:t>/N</a:t>
            </a:r>
            <a:r>
              <a:rPr lang="en-US" baseline="-25000"/>
              <a:t>2</a:t>
            </a:r>
            <a:r>
              <a:rPr lang="en-US"/>
              <a:t> Selectivity in ZIFs 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/>
              <a:t>Thermal and Solvent Stability?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5638800" cy="723900"/>
          </a:xfrm>
        </p:spPr>
        <p:txBody>
          <a:bodyPr/>
          <a:lstStyle/>
          <a:p>
            <a:r>
              <a:rPr lang="en-US" dirty="0" smtClean="0"/>
              <a:t>Carbon Capture and Sequestration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38200" y="5257800"/>
            <a:ext cx="5486400" cy="91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25 September 2009, Vol 325, Issue 5948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Perspective by Dr. Steven Chu, Secretary of Energy</a:t>
            </a:r>
          </a:p>
        </p:txBody>
      </p:sp>
      <p:pic>
        <p:nvPicPr>
          <p:cNvPr id="17411" name="Picture 2" descr="Cover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22098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743200" y="1752600"/>
            <a:ext cx="6208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Oct. 2008, Volume 4, Number 5  </a:t>
            </a:r>
          </a:p>
          <a:p>
            <a:pPr eaLnBrk="0" hangingPunct="0"/>
            <a:r>
              <a:rPr lang="en-US" sz="2000"/>
              <a:t>Perspective by Dr. Steven Koonin, Under Secretary For Science </a:t>
            </a:r>
          </a:p>
        </p:txBody>
      </p:sp>
      <p:pic>
        <p:nvPicPr>
          <p:cNvPr id="17413" name="Picture 6" descr="Current Iss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352800"/>
            <a:ext cx="22098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Neutron Diffraction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1828800"/>
            <a:ext cx="4191000" cy="2895600"/>
            <a:chOff x="864" y="720"/>
            <a:chExt cx="3343" cy="2016"/>
          </a:xfrm>
        </p:grpSpPr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912"/>
              <a:ext cx="1778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63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2" y="720"/>
              <a:ext cx="1135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864" y="816"/>
              <a:ext cx="48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2592" y="816"/>
              <a:ext cx="528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52400" y="6400800"/>
            <a:ext cx="4438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/>
              <a:t>Source: Yildirim - J. Phys. Chem. C, Vol. 113, No. 7, 2009</a:t>
            </a:r>
          </a:p>
          <a:p>
            <a:endParaRPr lang="en-US" sz="1600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990600" y="1195388"/>
            <a:ext cx="728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Studied CD</a:t>
            </a:r>
            <a:r>
              <a:rPr lang="en-US" sz="2000" baseline="-25000"/>
              <a:t>4</a:t>
            </a:r>
            <a:r>
              <a:rPr lang="en-US" sz="2000"/>
              <a:t> absorption in a ZIF with a deuterated methyl imidazolate linker.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5105400" y="2286000"/>
            <a:ext cx="3810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Structure of ZIF</a:t>
            </a:r>
          </a:p>
          <a:p>
            <a:pPr marL="465138" lvl="1" indent="-227013">
              <a:buFontTx/>
              <a:buChar char="•"/>
            </a:pPr>
            <a:r>
              <a:rPr lang="en-US" sz="2000"/>
              <a:t>Changes with sorption</a:t>
            </a:r>
          </a:p>
          <a:p>
            <a:pPr marL="465138" lvl="1" indent="-227013">
              <a:buFontTx/>
              <a:buChar char="•"/>
            </a:pPr>
            <a:r>
              <a:rPr lang="en-US" sz="2000"/>
              <a:t>Changes with temperature</a:t>
            </a:r>
          </a:p>
          <a:p>
            <a:pPr>
              <a:buFontTx/>
              <a:buChar char="•"/>
            </a:pPr>
            <a:endParaRPr lang="en-US" sz="2000"/>
          </a:p>
          <a:p>
            <a:pPr>
              <a:buFontTx/>
              <a:buChar char="•"/>
            </a:pPr>
            <a:r>
              <a:rPr lang="en-US" sz="2000"/>
              <a:t>  Identify binding sites</a:t>
            </a:r>
          </a:p>
          <a:p>
            <a:pPr marL="465138" lvl="1" indent="-227013">
              <a:buFontTx/>
              <a:buChar char="•"/>
            </a:pPr>
            <a:r>
              <a:rPr lang="en-US" sz="2000"/>
              <a:t>Primary and stronger binding site - imidazolate</a:t>
            </a:r>
          </a:p>
          <a:p>
            <a:pPr marL="465138" lvl="1" indent="-227013">
              <a:buFontTx/>
              <a:buChar char="•"/>
            </a:pPr>
            <a:r>
              <a:rPr lang="en-US" sz="2000"/>
              <a:t>Secondary and weaker site - center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09600" y="53340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Note: This can be used with CO</a:t>
            </a:r>
            <a:r>
              <a:rPr lang="en-US" sz="2000" baseline="-25000"/>
              <a:t>2 </a:t>
            </a:r>
            <a:r>
              <a:rPr lang="en-US" sz="2000"/>
              <a:t>since the organic linkers in the ZIF can be deuterated</a:t>
            </a:r>
          </a:p>
          <a:p>
            <a:r>
              <a:rPr lang="en-US" sz="2000"/>
              <a:t> 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5791200" y="6400800"/>
            <a:ext cx="307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NIST Center for Neutron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0" y="228600"/>
            <a:ext cx="4953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ARPA-E Projects for Carbon Capture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hlinkClick r:id="rId2"/>
              </a:rPr>
              <a:t>Lehigh University</a:t>
            </a:r>
            <a:r>
              <a:rPr lang="en-US" dirty="0" smtClean="0"/>
              <a:t> $566,641</a:t>
            </a:r>
          </a:p>
          <a:p>
            <a:pPr lvl="1"/>
            <a:r>
              <a:rPr lang="en-US" dirty="0" smtClean="0"/>
              <a:t>Bethlehem, PA </a:t>
            </a:r>
            <a:r>
              <a:rPr lang="en-US" b="1" i="1" dirty="0" smtClean="0"/>
              <a:t>Carbon Capture</a:t>
            </a:r>
            <a:r>
              <a:rPr lang="en-US" dirty="0" smtClean="0"/>
              <a:t> Electric field swing adsorption for carbon capture using high surface area conductive solid carbon sorbents. Uses electric fields to change the interaction of molecules on a surface, capturing and then releasing the CO2 using far less energy than current approaches</a:t>
            </a:r>
          </a:p>
          <a:p>
            <a:r>
              <a:rPr lang="en-US" b="1" dirty="0" smtClean="0">
                <a:hlinkClick r:id="rId3"/>
              </a:rPr>
              <a:t>Nalco Company</a:t>
            </a:r>
            <a:r>
              <a:rPr lang="en-US" dirty="0" smtClean="0"/>
              <a:t> (Argonne </a:t>
            </a:r>
            <a:r>
              <a:rPr lang="en-US" smtClean="0"/>
              <a:t>National Laboratory) </a:t>
            </a:r>
            <a:r>
              <a:rPr lang="en-US" dirty="0" smtClean="0"/>
              <a:t>$2,250,487</a:t>
            </a:r>
          </a:p>
          <a:p>
            <a:pPr lvl="1"/>
            <a:r>
              <a:rPr lang="en-US" dirty="0" smtClean="0"/>
              <a:t>Naperville, IL </a:t>
            </a:r>
            <a:r>
              <a:rPr lang="en-US" b="1" i="1" dirty="0" smtClean="0"/>
              <a:t>Carbon Capture</a:t>
            </a:r>
            <a:r>
              <a:rPr lang="en-US" dirty="0" smtClean="0"/>
              <a:t> An electrochemical process for CO2 capture using Resin-Wafer </a:t>
            </a:r>
            <a:r>
              <a:rPr lang="en-US" dirty="0" err="1" smtClean="0"/>
              <a:t>Electrodeionization</a:t>
            </a:r>
            <a:r>
              <a:rPr lang="en-US" dirty="0" smtClean="0"/>
              <a:t>. Uses pH changes to adsorb and </a:t>
            </a:r>
            <a:r>
              <a:rPr lang="en-US" dirty="0" err="1" smtClean="0"/>
              <a:t>desorb</a:t>
            </a:r>
            <a:r>
              <a:rPr lang="en-US" dirty="0" smtClean="0"/>
              <a:t> CO2 from flue gas without energy intensive, costly processes such as heating or a vacuum.</a:t>
            </a:r>
          </a:p>
          <a:p>
            <a:r>
              <a:rPr lang="en-US" b="1" dirty="0" smtClean="0">
                <a:hlinkClick r:id="rId4"/>
              </a:rPr>
              <a:t>Ohio State University</a:t>
            </a:r>
            <a:r>
              <a:rPr lang="en-US" dirty="0" smtClean="0"/>
              <a:t> (PSRI, CONSOL Energy, Inc., Shell/CRI, The Babcock and Wilcox Company) $5,000,000</a:t>
            </a:r>
          </a:p>
          <a:p>
            <a:pPr lvl="1"/>
            <a:r>
              <a:rPr lang="en-US" dirty="0" smtClean="0"/>
              <a:t>Columbus, OH </a:t>
            </a:r>
            <a:r>
              <a:rPr lang="en-US" b="1" i="1" dirty="0" smtClean="0"/>
              <a:t>Carbon Capture</a:t>
            </a:r>
            <a:r>
              <a:rPr lang="en-US" dirty="0" smtClean="0"/>
              <a:t> </a:t>
            </a:r>
            <a:r>
              <a:rPr lang="en-US" dirty="0" err="1" smtClean="0"/>
              <a:t>Syngas</a:t>
            </a:r>
            <a:r>
              <a:rPr lang="en-US" dirty="0" smtClean="0"/>
              <a:t> Chemical Looping (SCL) to convert coal or biomass into electricity while efficiently capturing the CO2. Has successfully been demonstrated at laboratory scale; this project will scale it up to a pilot plant at the National Carbon Capture Center.</a:t>
            </a:r>
          </a:p>
          <a:p>
            <a:r>
              <a:rPr lang="en-US" b="1" dirty="0" err="1" smtClean="0">
                <a:hlinkClick r:id="rId5"/>
              </a:rPr>
              <a:t>Porifera</a:t>
            </a:r>
            <a:r>
              <a:rPr lang="en-US" b="1" dirty="0" smtClean="0">
                <a:hlinkClick r:id="rId5"/>
              </a:rPr>
              <a:t> Inc. </a:t>
            </a:r>
            <a:r>
              <a:rPr lang="en-US" dirty="0" smtClean="0"/>
              <a:t>(University of California Berkeley, LLNL) $1,077,992</a:t>
            </a:r>
          </a:p>
          <a:p>
            <a:pPr lvl="1"/>
            <a:r>
              <a:rPr lang="en-US" dirty="0" smtClean="0"/>
              <a:t>Hayward, CA </a:t>
            </a:r>
            <a:r>
              <a:rPr lang="en-US" b="1" i="1" dirty="0" smtClean="0"/>
              <a:t>Carbon Capture</a:t>
            </a:r>
            <a:r>
              <a:rPr lang="en-US" dirty="0" smtClean="0"/>
              <a:t> Carbon </a:t>
            </a:r>
            <a:r>
              <a:rPr lang="en-US" dirty="0" err="1" smtClean="0"/>
              <a:t>nanotubes</a:t>
            </a:r>
            <a:r>
              <a:rPr lang="en-US" dirty="0" smtClean="0"/>
              <a:t> integrated into polymer membranes to increase the flux of CO2 capture membranes by two orders of magnitude. Could enable much less expensive carbon capture from coal plants.</a:t>
            </a:r>
          </a:p>
          <a:p>
            <a:r>
              <a:rPr lang="en-US" b="1" dirty="0" smtClean="0">
                <a:hlinkClick r:id="rId6"/>
              </a:rPr>
              <a:t>United Technologies Research Center</a:t>
            </a:r>
            <a:r>
              <a:rPr lang="en-US" dirty="0" smtClean="0"/>
              <a:t> (Hamilton Sundstrand, CM-Tech, Inc., Worley-Parsons, Columbia University) $2,251,183</a:t>
            </a:r>
          </a:p>
          <a:p>
            <a:pPr lvl="1"/>
            <a:r>
              <a:rPr lang="en-US" dirty="0" smtClean="0"/>
              <a:t>East Hartford, CT </a:t>
            </a:r>
            <a:r>
              <a:rPr lang="en-US" b="1" i="1" dirty="0" smtClean="0"/>
              <a:t>Carbon Capture</a:t>
            </a:r>
            <a:r>
              <a:rPr lang="en-US" dirty="0" smtClean="0"/>
              <a:t> Synthetic enzymes for capturing CO2 from coal plant flue gas streams. Uses a synthetic form of the enzyme carbonic </a:t>
            </a:r>
            <a:r>
              <a:rPr lang="en-US" dirty="0" err="1" smtClean="0"/>
              <a:t>anhydrase</a:t>
            </a:r>
            <a:r>
              <a:rPr lang="en-US" dirty="0" smtClean="0"/>
              <a:t>, which our bodies use to remove CO2. Could dramatically reduce the cost of carbon capture.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248400" y="1371600"/>
            <a:ext cx="2743200" cy="12192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Capture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4600" y="990600"/>
            <a:ext cx="2819400" cy="54276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Challenges</a:t>
            </a:r>
          </a:p>
          <a:p>
            <a:r>
              <a:rPr lang="en-US" sz="2000" dirty="0" smtClean="0"/>
              <a:t>Low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concentration</a:t>
            </a:r>
          </a:p>
          <a:p>
            <a:r>
              <a:rPr lang="en-US" sz="2000" dirty="0" smtClean="0"/>
              <a:t>High energy for regeneration</a:t>
            </a:r>
          </a:p>
          <a:p>
            <a:endParaRPr lang="en-US" dirty="0" smtClean="0"/>
          </a:p>
          <a:p>
            <a:r>
              <a:rPr lang="en-US" sz="2000" dirty="0" smtClean="0"/>
              <a:t>Build new plants</a:t>
            </a:r>
          </a:p>
          <a:p>
            <a:r>
              <a:rPr lang="en-US" sz="2000" dirty="0" smtClean="0"/>
              <a:t>Oxygen production – expensive (chemical looping and ion transport membranes)</a:t>
            </a:r>
          </a:p>
          <a:p>
            <a:endParaRPr lang="en-US" sz="2000" dirty="0" smtClean="0"/>
          </a:p>
          <a:p>
            <a:r>
              <a:rPr lang="en-US" sz="2000" dirty="0" smtClean="0"/>
              <a:t>Air Separation Units consume considerable energy</a:t>
            </a:r>
          </a:p>
          <a:p>
            <a:r>
              <a:rPr lang="en-US" sz="2000" dirty="0" smtClean="0"/>
              <a:t>Expense - corrosion resistant materials</a:t>
            </a:r>
            <a:endParaRPr lang="en-US" sz="2000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45784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304800" y="2895600"/>
            <a:ext cx="8610600" cy="3771900"/>
            <a:chOff x="304800" y="2895600"/>
            <a:chExt cx="8610600" cy="3771900"/>
          </a:xfrm>
        </p:grpSpPr>
        <p:pic>
          <p:nvPicPr>
            <p:cNvPr id="8704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6477000"/>
              <a:ext cx="509587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304800" y="4191000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IGCC</a:t>
              </a:r>
              <a:endParaRPr lang="en-US" sz="1600" b="1" dirty="0">
                <a:latin typeface="+mn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5791200" y="2895600"/>
              <a:ext cx="3124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715000" y="4724400"/>
              <a:ext cx="3124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Capture Goals</a:t>
            </a:r>
            <a:br>
              <a:rPr lang="en-US" dirty="0" smtClean="0"/>
            </a:br>
            <a:r>
              <a:rPr lang="en-US" dirty="0" smtClean="0"/>
              <a:t> DOE Fossil Energy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2895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b="1" i="1" dirty="0" smtClean="0">
                <a:latin typeface="Arial Narrow" pitchFamily="34" charset="0"/>
              </a:rPr>
              <a:t>By 2020 </a:t>
            </a:r>
          </a:p>
          <a:p>
            <a:pPr lvl="1"/>
            <a:r>
              <a:rPr lang="en-US" sz="3200" b="1" i="1" dirty="0" smtClean="0">
                <a:latin typeface="Arial Narrow" pitchFamily="34" charset="0"/>
              </a:rPr>
              <a:t> have available for commercial deployment, technologies that achieve:</a:t>
            </a:r>
          </a:p>
          <a:p>
            <a:pPr lvl="2"/>
            <a:r>
              <a:rPr lang="en-US" sz="3200" b="1" i="1" dirty="0" smtClean="0">
                <a:latin typeface="Arial Narrow" pitchFamily="34" charset="0"/>
              </a:rPr>
              <a:t>90% CO</a:t>
            </a:r>
            <a:r>
              <a:rPr lang="en-US" sz="3200" b="1" i="1" baseline="-25000" dirty="0" smtClean="0">
                <a:latin typeface="Arial Narrow" pitchFamily="34" charset="0"/>
              </a:rPr>
              <a:t>2 </a:t>
            </a:r>
            <a:r>
              <a:rPr lang="en-US" sz="3200" b="1" i="1" dirty="0" smtClean="0">
                <a:latin typeface="Arial Narrow" pitchFamily="34" charset="0"/>
              </a:rPr>
              <a:t>capture</a:t>
            </a:r>
          </a:p>
          <a:p>
            <a:pPr lvl="2"/>
            <a:r>
              <a:rPr lang="en-US" sz="3200" b="1" i="1" dirty="0" smtClean="0">
                <a:latin typeface="Arial Narrow" pitchFamily="34" charset="0"/>
              </a:rPr>
              <a:t>&lt; 35% increase in COE (cost of electricity)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096000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DOE Fossil Energy (FE)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Challenge - Scale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85900" y="4038600"/>
            <a:ext cx="6172200" cy="2057400"/>
          </a:xfrm>
        </p:spPr>
        <p:txBody>
          <a:bodyPr/>
          <a:lstStyle/>
          <a:p>
            <a:r>
              <a:rPr lang="en-US" dirty="0" smtClean="0"/>
              <a:t>~30 Giga tons of Anthropogenic CO</a:t>
            </a:r>
            <a:r>
              <a:rPr lang="en-US" baseline="-25000" dirty="0" smtClean="0"/>
              <a:t>2</a:t>
            </a:r>
            <a:r>
              <a:rPr lang="en-US" dirty="0" smtClean="0"/>
              <a:t> produced globally in 2004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Requires 13.5 million Houston Astrodomes at atmospheric pressure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  </a:t>
            </a:r>
            <a:r>
              <a:rPr lang="en-US" dirty="0" smtClean="0"/>
              <a:t>from US electricity 2006  –  only 1.05 million Houston Astrodomes</a:t>
            </a:r>
          </a:p>
        </p:txBody>
      </p:sp>
      <p:pic>
        <p:nvPicPr>
          <p:cNvPr id="57348" name="Picture 5" descr="Houston, TX : Houston Astrod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41148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228600" y="6491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0" y="6491288"/>
            <a:ext cx="8007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Source: </a:t>
            </a:r>
            <a:r>
              <a:rPr lang="en-US" baseline="30000" dirty="0" smtClean="0"/>
              <a:t>1</a:t>
            </a:r>
            <a:r>
              <a:rPr lang="en-US" dirty="0" smtClean="0"/>
              <a:t>Technical Summary </a:t>
            </a:r>
            <a:r>
              <a:rPr lang="en-US" baseline="30000" dirty="0" smtClean="0"/>
              <a:t> </a:t>
            </a:r>
            <a:r>
              <a:rPr lang="en-US" dirty="0" smtClean="0"/>
              <a:t>IPCC, </a:t>
            </a:r>
            <a:r>
              <a:rPr lang="en-US" baseline="30000" dirty="0" smtClean="0"/>
              <a:t>2</a:t>
            </a:r>
            <a:r>
              <a:rPr lang="en-US" dirty="0" smtClean="0"/>
              <a:t>George </a:t>
            </a:r>
            <a:r>
              <a:rPr lang="en-US" dirty="0"/>
              <a:t>C. Marshall Institute Policy Outlook, June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Status of Current Technology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534400" cy="51990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Amines</a:t>
            </a:r>
          </a:p>
          <a:p>
            <a:pPr lvl="1" eaLnBrk="1" hangingPunct="1"/>
            <a:r>
              <a:rPr lang="en-US" dirty="0" err="1" smtClean="0"/>
              <a:t>Monoethanolamine</a:t>
            </a:r>
            <a:r>
              <a:rPr lang="en-US" dirty="0" smtClean="0"/>
              <a:t> (MEA) or amine blends - MEA with </a:t>
            </a:r>
            <a:r>
              <a:rPr lang="en-US" dirty="0" err="1" smtClean="0"/>
              <a:t>methyldiethanolamine</a:t>
            </a:r>
            <a:r>
              <a:rPr lang="en-US" dirty="0" smtClean="0"/>
              <a:t> (MEDA)  or </a:t>
            </a:r>
            <a:r>
              <a:rPr lang="en-US" dirty="0" err="1" smtClean="0"/>
              <a:t>sterically</a:t>
            </a:r>
            <a:r>
              <a:rPr lang="en-US" dirty="0" smtClean="0"/>
              <a:t> hindered amines</a:t>
            </a:r>
          </a:p>
          <a:p>
            <a:pPr lvl="1" eaLnBrk="1" hangingPunct="1"/>
            <a:r>
              <a:rPr lang="en-US" dirty="0" smtClean="0"/>
              <a:t>NH</a:t>
            </a:r>
            <a:r>
              <a:rPr lang="en-US" baseline="-25000" dirty="0" smtClean="0"/>
              <a:t>3</a:t>
            </a:r>
          </a:p>
          <a:p>
            <a:pPr lvl="1" eaLnBrk="1" hangingPunct="1"/>
            <a:r>
              <a:rPr lang="en-US" dirty="0" smtClean="0"/>
              <a:t>Can be aqueous solution in post-combustion</a:t>
            </a:r>
            <a:endParaRPr lang="en-US" baseline="-25000" dirty="0" smtClean="0"/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Chilled ammonia</a:t>
            </a:r>
            <a:r>
              <a:rPr lang="en-US" dirty="0" smtClean="0"/>
              <a:t> (35 F) </a:t>
            </a:r>
          </a:p>
          <a:p>
            <a:pPr lvl="1" eaLnBrk="1" hangingPunct="1"/>
            <a:r>
              <a:rPr lang="en-US" dirty="0" smtClean="0"/>
              <a:t>ammonium carbonate to ammonium bicarbonate  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dirty="0" smtClean="0"/>
              <a:t>Advantages - amines</a:t>
            </a:r>
          </a:p>
          <a:p>
            <a:pPr lvl="2" eaLnBrk="1" hangingPunct="1"/>
            <a:r>
              <a:rPr lang="en-US" dirty="0" smtClean="0"/>
              <a:t>Selective, reversible, nonvolatile and somewhat inexpensive </a:t>
            </a:r>
          </a:p>
          <a:p>
            <a:pPr eaLnBrk="1" hangingPunct="1"/>
            <a:r>
              <a:rPr lang="en-US" dirty="0" smtClean="0"/>
              <a:t>Disadvantages - amines</a:t>
            </a:r>
          </a:p>
          <a:p>
            <a:pPr lvl="2" eaLnBrk="1" hangingPunct="1"/>
            <a:r>
              <a:rPr lang="en-US" dirty="0" smtClean="0"/>
              <a:t>Corrosive, degrade esp. with O</a:t>
            </a:r>
            <a:r>
              <a:rPr lang="en-US" baseline="-25000" dirty="0" smtClean="0"/>
              <a:t>2</a:t>
            </a:r>
            <a:r>
              <a:rPr lang="en-US" dirty="0" smtClean="0"/>
              <a:t> or SO</a:t>
            </a:r>
            <a:r>
              <a:rPr lang="en-US" baseline="-25000" dirty="0" smtClean="0"/>
              <a:t>2 </a:t>
            </a:r>
            <a:r>
              <a:rPr lang="en-US" dirty="0" smtClean="0"/>
              <a:t>present, require large thermal energy for stripping</a:t>
            </a:r>
          </a:p>
          <a:p>
            <a:pPr lvl="2" eaLnBrk="1" hangingPunct="1"/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– less energy to strip but toxic vapor to deal with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152400"/>
            <a:ext cx="4702175" cy="7239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endParaRPr lang="en-US" b="0" smtClean="0"/>
          </a:p>
        </p:txBody>
      </p: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4648200" y="152400"/>
            <a:ext cx="3825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/>
              <a:t>Post-Combustion Capture</a:t>
            </a:r>
          </a:p>
          <a:p>
            <a:pPr algn="ctr" eaLnBrk="0" hangingPunct="0"/>
            <a:endParaRPr lang="en-US" sz="2800" b="1" dirty="0"/>
          </a:p>
        </p:txBody>
      </p:sp>
      <p:sp>
        <p:nvSpPr>
          <p:cNvPr id="19459" name="Text Box 59"/>
          <p:cNvSpPr txBox="1">
            <a:spLocks noChangeArrowheads="1"/>
          </p:cNvSpPr>
          <p:nvPr/>
        </p:nvSpPr>
        <p:spPr bwMode="auto">
          <a:xfrm>
            <a:off x="212725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19460" name="Group 31"/>
          <p:cNvGrpSpPr>
            <a:grpSpLocks/>
          </p:cNvGrpSpPr>
          <p:nvPr/>
        </p:nvGrpSpPr>
        <p:grpSpPr bwMode="auto">
          <a:xfrm>
            <a:off x="228600" y="1538288"/>
            <a:ext cx="8915400" cy="5364163"/>
            <a:chOff x="144" y="969"/>
            <a:chExt cx="5616" cy="3379"/>
          </a:xfrm>
        </p:grpSpPr>
        <p:sp>
          <p:nvSpPr>
            <p:cNvPr id="19461" name="Text Box 36"/>
            <p:cNvSpPr txBox="1">
              <a:spLocks noChangeArrowheads="1"/>
            </p:cNvSpPr>
            <p:nvPr/>
          </p:nvSpPr>
          <p:spPr bwMode="auto">
            <a:xfrm>
              <a:off x="2208" y="1104"/>
              <a:ext cx="1728" cy="3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/>
                <a:t>Materials Challenges</a:t>
              </a:r>
            </a:p>
            <a:p>
              <a:pPr algn="ctr" eaLnBrk="0" hangingPunct="0"/>
              <a:endParaRPr lang="en-US" dirty="0"/>
            </a:p>
            <a:p>
              <a:pPr algn="ctr" eaLnBrk="0" hangingPunct="0"/>
              <a:r>
                <a:rPr lang="en-US" sz="1600" dirty="0"/>
                <a:t>Absorb/adsorb fast</a:t>
              </a:r>
            </a:p>
            <a:p>
              <a:pPr algn="ctr" eaLnBrk="0" hangingPunct="0"/>
              <a:r>
                <a:rPr lang="en-US" sz="1600" dirty="0"/>
                <a:t>High selectivity vs. N</a:t>
              </a:r>
              <a:r>
                <a:rPr lang="en-US" sz="1600" baseline="-25000" dirty="0"/>
                <a:t>2</a:t>
              </a:r>
            </a:p>
            <a:p>
              <a:pPr algn="ctr" eaLnBrk="0" hangingPunct="0"/>
              <a:r>
                <a:rPr lang="en-US" sz="1600" dirty="0" err="1"/>
                <a:t>Desorb</a:t>
              </a:r>
              <a:r>
                <a:rPr lang="en-US" sz="1600" dirty="0"/>
                <a:t> fast</a:t>
              </a:r>
            </a:p>
            <a:p>
              <a:pPr algn="ctr" eaLnBrk="0" hangingPunct="0"/>
              <a:r>
                <a:rPr lang="en-US" sz="1600" dirty="0"/>
                <a:t>Chemically stable</a:t>
              </a:r>
            </a:p>
            <a:p>
              <a:pPr algn="ctr" eaLnBrk="0" hangingPunct="0"/>
              <a:r>
                <a:rPr lang="en-US" sz="1600" dirty="0"/>
                <a:t>Physical properties stable</a:t>
              </a:r>
            </a:p>
            <a:p>
              <a:pPr algn="ctr" eaLnBrk="0" hangingPunct="0"/>
              <a:r>
                <a:rPr lang="en-US" sz="1600" dirty="0"/>
                <a:t>(Viscosity, mechanical integrity)</a:t>
              </a:r>
            </a:p>
            <a:p>
              <a:pPr algn="ctr" eaLnBrk="0" hangingPunct="0"/>
              <a:r>
                <a:rPr lang="en-US" sz="1600" dirty="0"/>
                <a:t>Non-corrosive</a:t>
              </a:r>
            </a:p>
            <a:p>
              <a:pPr algn="ctr" eaLnBrk="0" hangingPunct="0"/>
              <a:r>
                <a:rPr lang="en-US" sz="1600" dirty="0"/>
                <a:t>CHEAP</a:t>
              </a:r>
            </a:p>
            <a:p>
              <a:pPr algn="ctr" eaLnBrk="0" hangingPunct="0"/>
              <a:endParaRPr lang="en-US" sz="1600" dirty="0"/>
            </a:p>
            <a:p>
              <a:pPr algn="ctr" eaLnBrk="0" hangingPunct="0"/>
              <a:r>
                <a:rPr lang="en-US" b="1" dirty="0"/>
                <a:t>Science</a:t>
              </a:r>
            </a:p>
            <a:p>
              <a:pPr algn="ctr" eaLnBrk="0" hangingPunct="0"/>
              <a:r>
                <a:rPr lang="en-US" dirty="0"/>
                <a:t>Build knowledge base that will provide guidance for </a:t>
              </a:r>
              <a:r>
                <a:rPr lang="en-US" dirty="0" smtClean="0"/>
                <a:t>rational </a:t>
              </a:r>
              <a:r>
                <a:rPr lang="en-US" dirty="0"/>
                <a:t>design of next generation sorbents</a:t>
              </a:r>
            </a:p>
            <a:p>
              <a:pPr algn="ctr" eaLnBrk="0" hangingPunct="0"/>
              <a:endParaRPr lang="en-US" sz="1600" dirty="0"/>
            </a:p>
            <a:p>
              <a:pPr algn="ctr" eaLnBrk="0" hangingPunct="0"/>
              <a:endParaRPr lang="en-US" sz="1600" dirty="0"/>
            </a:p>
            <a:p>
              <a:pPr algn="ctr" eaLnBrk="0" hangingPunct="0"/>
              <a:endParaRPr lang="en-US" sz="1600" baseline="-25000" dirty="0"/>
            </a:p>
            <a:p>
              <a:pPr algn="ctr" eaLnBrk="0" hangingPunct="0"/>
              <a:endParaRPr lang="en-US" sz="1600" dirty="0"/>
            </a:p>
          </p:txBody>
        </p:sp>
        <p:grpSp>
          <p:nvGrpSpPr>
            <p:cNvPr id="19462" name="Group 30"/>
            <p:cNvGrpSpPr>
              <a:grpSpLocks/>
            </p:cNvGrpSpPr>
            <p:nvPr/>
          </p:nvGrpSpPr>
          <p:grpSpPr bwMode="auto">
            <a:xfrm>
              <a:off x="288" y="969"/>
              <a:ext cx="5472" cy="2872"/>
              <a:chOff x="240" y="1160"/>
              <a:chExt cx="5472" cy="2872"/>
            </a:xfrm>
          </p:grpSpPr>
          <p:sp>
            <p:nvSpPr>
              <p:cNvPr id="19467" name="Rectangle 13"/>
              <p:cNvSpPr>
                <a:spLocks noChangeArrowheads="1"/>
              </p:cNvSpPr>
              <p:nvPr/>
            </p:nvSpPr>
            <p:spPr bwMode="auto">
              <a:xfrm>
                <a:off x="1622" y="1440"/>
                <a:ext cx="528" cy="2544"/>
              </a:xfrm>
              <a:prstGeom prst="rect">
                <a:avLst/>
              </a:prstGeom>
              <a:solidFill>
                <a:srgbClr val="FCFCA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68" name="Rectangle 14"/>
              <p:cNvSpPr>
                <a:spLocks noChangeArrowheads="1"/>
              </p:cNvSpPr>
              <p:nvPr/>
            </p:nvSpPr>
            <p:spPr bwMode="auto">
              <a:xfrm>
                <a:off x="3845" y="1440"/>
                <a:ext cx="528" cy="2544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69" name="Text Box 15"/>
              <p:cNvSpPr txBox="1">
                <a:spLocks noChangeArrowheads="1"/>
              </p:cNvSpPr>
              <p:nvPr/>
            </p:nvSpPr>
            <p:spPr bwMode="auto">
              <a:xfrm>
                <a:off x="1536" y="1160"/>
                <a:ext cx="70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/>
                  <a:t>Scrubbing</a:t>
                </a:r>
              </a:p>
            </p:txBody>
          </p:sp>
          <p:sp>
            <p:nvSpPr>
              <p:cNvPr id="19470" name="Text Box 16"/>
              <p:cNvSpPr txBox="1">
                <a:spLocks noChangeArrowheads="1"/>
              </p:cNvSpPr>
              <p:nvPr/>
            </p:nvSpPr>
            <p:spPr bwMode="auto">
              <a:xfrm>
                <a:off x="3792" y="1160"/>
                <a:ext cx="6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dirty="0"/>
                  <a:t>Stripping</a:t>
                </a:r>
              </a:p>
            </p:txBody>
          </p:sp>
          <p:sp>
            <p:nvSpPr>
              <p:cNvPr id="19471" name="AutoShape 20"/>
              <p:cNvSpPr>
                <a:spLocks noChangeArrowheads="1"/>
              </p:cNvSpPr>
              <p:nvPr/>
            </p:nvSpPr>
            <p:spPr bwMode="auto">
              <a:xfrm>
                <a:off x="4512" y="3696"/>
                <a:ext cx="1152" cy="336"/>
              </a:xfrm>
              <a:prstGeom prst="leftArrow">
                <a:avLst>
                  <a:gd name="adj1" fmla="val 50000"/>
                  <a:gd name="adj2" fmla="val 85714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solidFill>
                      <a:schemeClr val="bg1"/>
                    </a:solidFill>
                  </a:rPr>
                  <a:t> </a:t>
                </a:r>
                <a:r>
                  <a:rPr lang="el-GR">
                    <a:solidFill>
                      <a:schemeClr val="bg1"/>
                    </a:solidFill>
                    <a:cs typeface="Arial" pitchFamily="34" charset="0"/>
                  </a:rPr>
                  <a:t>Δ</a:t>
                </a:r>
                <a:r>
                  <a:rPr lang="en-US">
                    <a:solidFill>
                      <a:schemeClr val="bg1"/>
                    </a:solidFill>
                    <a:cs typeface="Arial" pitchFamily="34" charset="0"/>
                  </a:rPr>
                  <a:t>T (</a:t>
                </a:r>
                <a:r>
                  <a:rPr lang="en-US">
                    <a:solidFill>
                      <a:schemeClr val="bg1"/>
                    </a:solidFill>
                  </a:rPr>
                  <a:t>Steam)</a:t>
                </a:r>
              </a:p>
            </p:txBody>
          </p:sp>
          <p:grpSp>
            <p:nvGrpSpPr>
              <p:cNvPr id="19472" name="Group 23"/>
              <p:cNvGrpSpPr>
                <a:grpSpLocks/>
              </p:cNvGrpSpPr>
              <p:nvPr/>
            </p:nvGrpSpPr>
            <p:grpSpPr bwMode="auto">
              <a:xfrm>
                <a:off x="240" y="3600"/>
                <a:ext cx="1344" cy="336"/>
                <a:chOff x="192" y="3456"/>
                <a:chExt cx="1104" cy="336"/>
              </a:xfrm>
            </p:grpSpPr>
            <p:sp>
              <p:nvSpPr>
                <p:cNvPr id="19483" name="AutoShape 24"/>
                <p:cNvSpPr>
                  <a:spLocks noChangeArrowheads="1"/>
                </p:cNvSpPr>
                <p:nvPr/>
              </p:nvSpPr>
              <p:spPr bwMode="auto">
                <a:xfrm>
                  <a:off x="192" y="3456"/>
                  <a:ext cx="1104" cy="336"/>
                </a:xfrm>
                <a:prstGeom prst="rightArrow">
                  <a:avLst>
                    <a:gd name="adj1" fmla="val 50000"/>
                    <a:gd name="adj2" fmla="val 82143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48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40" y="3503"/>
                  <a:ext cx="46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</a:rPr>
                    <a:t>Flue gas</a:t>
                  </a:r>
                </a:p>
              </p:txBody>
            </p:sp>
          </p:grpSp>
          <p:sp>
            <p:nvSpPr>
              <p:cNvPr id="19473" name="Line 37"/>
              <p:cNvSpPr>
                <a:spLocks noChangeShapeType="1"/>
              </p:cNvSpPr>
              <p:nvPr/>
            </p:nvSpPr>
            <p:spPr bwMode="auto">
              <a:xfrm flipH="1">
                <a:off x="1968" y="17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Line 38"/>
              <p:cNvSpPr>
                <a:spLocks noChangeShapeType="1"/>
              </p:cNvSpPr>
              <p:nvPr/>
            </p:nvSpPr>
            <p:spPr bwMode="auto">
              <a:xfrm flipH="1">
                <a:off x="1968" y="192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Line 39"/>
              <p:cNvSpPr>
                <a:spLocks noChangeShapeType="1"/>
              </p:cNvSpPr>
              <p:nvPr/>
            </p:nvSpPr>
            <p:spPr bwMode="auto">
              <a:xfrm>
                <a:off x="3504" y="206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76" name="Group 56"/>
              <p:cNvGrpSpPr>
                <a:grpSpLocks/>
              </p:cNvGrpSpPr>
              <p:nvPr/>
            </p:nvGrpSpPr>
            <p:grpSpPr bwMode="auto">
              <a:xfrm>
                <a:off x="4464" y="1488"/>
                <a:ext cx="1248" cy="1536"/>
                <a:chOff x="4464" y="1488"/>
                <a:chExt cx="1248" cy="1536"/>
              </a:xfrm>
            </p:grpSpPr>
            <p:sp>
              <p:nvSpPr>
                <p:cNvPr id="19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5040" y="1488"/>
                  <a:ext cx="192" cy="1008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9479" name="AutoShape 47"/>
                <p:cNvSpPr>
                  <a:spLocks noChangeArrowheads="1"/>
                </p:cNvSpPr>
                <p:nvPr/>
              </p:nvSpPr>
              <p:spPr bwMode="auto">
                <a:xfrm>
                  <a:off x="5184" y="2448"/>
                  <a:ext cx="528" cy="288"/>
                </a:xfrm>
                <a:prstGeom prst="rightArrow">
                  <a:avLst>
                    <a:gd name="adj1" fmla="val 50000"/>
                    <a:gd name="adj2" fmla="val 45833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400">
                      <a:solidFill>
                        <a:schemeClr val="bg1"/>
                      </a:solidFill>
                    </a:rPr>
                    <a:t>CO</a:t>
                  </a:r>
                  <a:r>
                    <a:rPr lang="en-US" sz="1400" baseline="-25000">
                      <a:solidFill>
                        <a:schemeClr val="bg1"/>
                      </a:solidFill>
                    </a:rPr>
                    <a:t>2</a:t>
                  </a:r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480" name="AutoShape 49"/>
                <p:cNvSpPr>
                  <a:spLocks noChangeArrowheads="1"/>
                </p:cNvSpPr>
                <p:nvPr/>
              </p:nvSpPr>
              <p:spPr bwMode="auto">
                <a:xfrm>
                  <a:off x="4944" y="2400"/>
                  <a:ext cx="384" cy="624"/>
                </a:xfrm>
                <a:prstGeom prst="downArrow">
                  <a:avLst>
                    <a:gd name="adj1" fmla="val 50000"/>
                    <a:gd name="adj2" fmla="val 40625"/>
                  </a:avLst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1948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982" y="2694"/>
                  <a:ext cx="28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>
                      <a:solidFill>
                        <a:schemeClr val="bg1"/>
                      </a:solidFill>
                    </a:rPr>
                    <a:t>H</a:t>
                  </a:r>
                  <a:r>
                    <a:rPr lang="en-US" sz="14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sz="1400">
                      <a:solidFill>
                        <a:schemeClr val="bg1"/>
                      </a:solidFill>
                    </a:rPr>
                    <a:t>O</a:t>
                  </a:r>
                </a:p>
              </p:txBody>
            </p:sp>
            <p:sp>
              <p:nvSpPr>
                <p:cNvPr id="19482" name="Rectangle 45"/>
                <p:cNvSpPr>
                  <a:spLocks noChangeArrowheads="1"/>
                </p:cNvSpPr>
                <p:nvPr/>
              </p:nvSpPr>
              <p:spPr bwMode="auto">
                <a:xfrm>
                  <a:off x="4464" y="1488"/>
                  <a:ext cx="768" cy="144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400">
                      <a:solidFill>
                        <a:schemeClr val="bg1"/>
                      </a:solidFill>
                    </a:rPr>
                    <a:t>CO</a:t>
                  </a:r>
                  <a:r>
                    <a:rPr lang="en-US" sz="1400" baseline="-25000">
                      <a:solidFill>
                        <a:schemeClr val="bg1"/>
                      </a:solidFill>
                    </a:rPr>
                    <a:t>2 </a:t>
                  </a:r>
                  <a:r>
                    <a:rPr lang="en-US" sz="1400">
                      <a:solidFill>
                        <a:schemeClr val="bg1"/>
                      </a:solidFill>
                    </a:rPr>
                    <a:t>+ Steam</a:t>
                  </a:r>
                </a:p>
              </p:txBody>
            </p:sp>
          </p:grpSp>
          <p:sp>
            <p:nvSpPr>
              <p:cNvPr id="19477" name="Line 58"/>
              <p:cNvSpPr>
                <a:spLocks noChangeShapeType="1"/>
              </p:cNvSpPr>
              <p:nvPr/>
            </p:nvSpPr>
            <p:spPr bwMode="auto">
              <a:xfrm>
                <a:off x="3504" y="26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3" name="Text Box 12"/>
            <p:cNvSpPr txBox="1">
              <a:spLocks noChangeArrowheads="1"/>
            </p:cNvSpPr>
            <p:nvPr/>
          </p:nvSpPr>
          <p:spPr bwMode="auto">
            <a:xfrm>
              <a:off x="144" y="2736"/>
              <a:ext cx="144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dirty="0"/>
                <a:t>10 – 15 % CO</a:t>
              </a:r>
              <a:r>
                <a:rPr lang="en-US" sz="1400" baseline="-25000" dirty="0"/>
                <a:t>2</a:t>
              </a:r>
              <a:endParaRPr lang="en-US" sz="1400" dirty="0"/>
            </a:p>
            <a:p>
              <a:pPr eaLnBrk="0" hangingPunct="0"/>
              <a:r>
                <a:rPr lang="en-US" sz="1400" dirty="0"/>
                <a:t>Predominately N</a:t>
              </a:r>
              <a:r>
                <a:rPr lang="en-US" sz="1400" baseline="-25000" dirty="0"/>
                <a:t>2</a:t>
              </a:r>
              <a:endParaRPr lang="en-US" sz="1400" dirty="0"/>
            </a:p>
            <a:p>
              <a:pPr eaLnBrk="0" hangingPunct="0"/>
              <a:r>
                <a:rPr lang="en-US" sz="1400" dirty="0"/>
                <a:t>1 atm. </a:t>
              </a:r>
            </a:p>
            <a:p>
              <a:pPr eaLnBrk="0" hangingPunct="0"/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  <a:r>
                <a:rPr lang="en-US" sz="1400" dirty="0"/>
                <a:t>O</a:t>
              </a:r>
            </a:p>
            <a:p>
              <a:pPr eaLnBrk="0" hangingPunct="0"/>
              <a:r>
                <a:rPr lang="en-US" sz="1400" dirty="0"/>
                <a:t>Trace or more </a:t>
              </a:r>
              <a:r>
                <a:rPr lang="en-US" sz="1400" dirty="0" err="1"/>
                <a:t>SO</a:t>
              </a:r>
              <a:r>
                <a:rPr lang="en-US" sz="1400" baseline="-25000" dirty="0" err="1"/>
                <a:t>x</a:t>
              </a:r>
              <a:r>
                <a:rPr lang="en-US" sz="1400" dirty="0"/>
                <a:t>, </a:t>
              </a:r>
              <a:r>
                <a:rPr lang="en-US" sz="1400" dirty="0" err="1"/>
                <a:t>NO</a:t>
              </a:r>
              <a:r>
                <a:rPr lang="en-US" sz="1400" baseline="-25000" dirty="0" err="1"/>
                <a:t>x</a:t>
              </a:r>
              <a:endParaRPr lang="en-US" sz="1400" dirty="0"/>
            </a:p>
          </p:txBody>
        </p:sp>
        <p:sp>
          <p:nvSpPr>
            <p:cNvPr id="19464" name="Text Box 27"/>
            <p:cNvSpPr txBox="1">
              <a:spLocks noChangeArrowheads="1"/>
            </p:cNvSpPr>
            <p:nvPr/>
          </p:nvSpPr>
          <p:spPr bwMode="auto">
            <a:xfrm>
              <a:off x="144" y="3648"/>
              <a:ext cx="1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5% of efficiency loss</a:t>
              </a:r>
            </a:p>
          </p:txBody>
        </p:sp>
        <p:sp>
          <p:nvSpPr>
            <p:cNvPr id="19465" name="Text Box 28"/>
            <p:cNvSpPr txBox="1">
              <a:spLocks noChangeArrowheads="1"/>
            </p:cNvSpPr>
            <p:nvPr/>
          </p:nvSpPr>
          <p:spPr bwMode="auto">
            <a:xfrm>
              <a:off x="4506" y="3792"/>
              <a:ext cx="12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60% of efficiency loss</a:t>
              </a:r>
            </a:p>
          </p:txBody>
        </p:sp>
        <p:sp>
          <p:nvSpPr>
            <p:cNvPr id="19466" name="Text Box 29"/>
            <p:cNvSpPr txBox="1">
              <a:spLocks noChangeArrowheads="1"/>
            </p:cNvSpPr>
            <p:nvPr/>
          </p:nvSpPr>
          <p:spPr bwMode="auto">
            <a:xfrm>
              <a:off x="5270" y="1824"/>
              <a:ext cx="4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33% </a:t>
              </a:r>
            </a:p>
            <a:p>
              <a:pPr eaLnBrk="0" hangingPunct="0"/>
              <a:r>
                <a:rPr lang="en-US"/>
                <a:t>loss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1143000"/>
            <a:ext cx="1981200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latin typeface="Arial Narrow" pitchFamily="34" charset="0"/>
              </a:rPr>
              <a:t>Conundrum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To remove CO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r>
              <a:rPr lang="en-US" dirty="0" smtClean="0">
                <a:latin typeface="Arial Narrow" pitchFamily="34" charset="0"/>
              </a:rPr>
              <a:t> from flue gas selectively and rapidly </a:t>
            </a:r>
            <a:r>
              <a:rPr lang="en-US" b="1" dirty="0" smtClean="0">
                <a:latin typeface="Arial Narrow" pitchFamily="34" charset="0"/>
              </a:rPr>
              <a:t>→ </a:t>
            </a:r>
            <a:r>
              <a:rPr lang="en-US" dirty="0" smtClean="0">
                <a:latin typeface="Arial Narrow" pitchFamily="34" charset="0"/>
              </a:rPr>
              <a:t>strong chemical bond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To strip the CO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r>
              <a:rPr lang="en-US" dirty="0" smtClean="0">
                <a:latin typeface="Arial Narrow" pitchFamily="34" charset="0"/>
              </a:rPr>
              <a:t> from scrubber with little energy need </a:t>
            </a:r>
            <a:r>
              <a:rPr lang="en-US" b="1" dirty="0" smtClean="0">
                <a:latin typeface="Arial Narrow" pitchFamily="34" charset="0"/>
              </a:rPr>
              <a:t>→</a:t>
            </a:r>
            <a:r>
              <a:rPr lang="en-US" dirty="0" smtClean="0">
                <a:latin typeface="Arial Narrow" pitchFamily="34" charset="0"/>
              </a:rPr>
              <a:t> weak chemical bond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56388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Carbon Capture 2020 Workshop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562600"/>
          </a:xfrm>
        </p:spPr>
        <p:txBody>
          <a:bodyPr>
            <a:normAutofit fontScale="47500" lnSpcReduction="20000"/>
          </a:bodyPr>
          <a:lstStyle/>
          <a:p>
            <a:r>
              <a:rPr lang="en-US" sz="4200" b="1" dirty="0" smtClean="0"/>
              <a:t>Joint FE (lead) and BES October Workshop</a:t>
            </a:r>
          </a:p>
          <a:p>
            <a:endParaRPr lang="en-US" sz="4200" b="1" dirty="0" smtClean="0"/>
          </a:p>
          <a:p>
            <a:r>
              <a:rPr lang="en-US" sz="4200" b="1" dirty="0" smtClean="0"/>
              <a:t>Workshop Goals </a:t>
            </a:r>
          </a:p>
          <a:p>
            <a:pPr lvl="1"/>
            <a:r>
              <a:rPr lang="en-US" sz="4200" dirty="0" smtClean="0"/>
              <a:t>Communicate status so that the research community understands: </a:t>
            </a:r>
          </a:p>
          <a:p>
            <a:pPr lvl="2"/>
            <a:r>
              <a:rPr lang="en-US" sz="4200" dirty="0" smtClean="0"/>
              <a:t>The scale and nature of the problem that needs to be addressed </a:t>
            </a:r>
          </a:p>
          <a:p>
            <a:pPr lvl="2"/>
            <a:r>
              <a:rPr lang="en-US" sz="4200" dirty="0" smtClean="0"/>
              <a:t>What parameters need to be defined for research activities </a:t>
            </a:r>
          </a:p>
          <a:p>
            <a:pPr lvl="2"/>
            <a:r>
              <a:rPr lang="en-US" sz="4200" dirty="0" smtClean="0"/>
              <a:t>The potential of new ideas emerging from basic research </a:t>
            </a:r>
          </a:p>
          <a:p>
            <a:pPr lvl="2"/>
            <a:r>
              <a:rPr lang="en-US" sz="4200" dirty="0" smtClean="0"/>
              <a:t>The status of existing Fossil Energy capture research </a:t>
            </a:r>
          </a:p>
          <a:p>
            <a:pPr lvl="1"/>
            <a:r>
              <a:rPr lang="en-US" sz="4200" dirty="0" smtClean="0"/>
              <a:t>Produce a roadmap for a coordinated effort that will impact carbon capture by 2020 </a:t>
            </a:r>
          </a:p>
          <a:p>
            <a:pPr lvl="2"/>
            <a:r>
              <a:rPr lang="en-US" sz="4200" dirty="0" smtClean="0"/>
              <a:t>Identify ongoing research projects that could be connected to applied research goals </a:t>
            </a:r>
          </a:p>
          <a:p>
            <a:pPr lvl="2"/>
            <a:r>
              <a:rPr lang="en-US" sz="4200" dirty="0" smtClean="0"/>
              <a:t>Propose and critique a numeric modeling approach to quickly assess the full-scale performance of new concepts </a:t>
            </a:r>
          </a:p>
          <a:p>
            <a:pPr lvl="1"/>
            <a:endParaRPr lang="en-US" dirty="0"/>
          </a:p>
          <a:p>
            <a:r>
              <a:rPr lang="en-US" sz="4600" b="1" dirty="0" smtClean="0">
                <a:solidFill>
                  <a:srgbClr val="1D08B8"/>
                </a:solidFill>
                <a:hlinkClick r:id="rId2"/>
              </a:rPr>
              <a:t>http://www.netl.doe.gov/publications/proceedings/09/CC2020/index.html </a:t>
            </a:r>
            <a:endParaRPr lang="en-US" sz="4600" b="1" dirty="0" smtClean="0">
              <a:solidFill>
                <a:srgbClr val="1D08B8"/>
              </a:solidFill>
            </a:endParaRPr>
          </a:p>
          <a:p>
            <a:pPr lvl="1"/>
            <a:endParaRPr lang="en-US" sz="3300" dirty="0"/>
          </a:p>
          <a:p>
            <a:r>
              <a:rPr lang="en-US" sz="4200" dirty="0" smtClean="0"/>
              <a:t>Held  Oct 5</a:t>
            </a:r>
            <a:r>
              <a:rPr lang="en-US" sz="4200" baseline="30000" dirty="0" smtClean="0"/>
              <a:t>th</a:t>
            </a:r>
            <a:r>
              <a:rPr lang="en-US" sz="4200" dirty="0" smtClean="0"/>
              <a:t> and 6</a:t>
            </a:r>
            <a:r>
              <a:rPr lang="en-US" sz="4200" baseline="30000" dirty="0" smtClean="0"/>
              <a:t>th</a:t>
            </a:r>
            <a:r>
              <a:rPr lang="en-US" sz="4200" dirty="0" smtClean="0"/>
              <a:t>, University of Maryland</a:t>
            </a:r>
          </a:p>
          <a:p>
            <a:pPr lvl="1"/>
            <a:endParaRPr lang="en-US" sz="3300" dirty="0" smtClean="0"/>
          </a:p>
          <a:p>
            <a:pPr lvl="1"/>
            <a:endParaRPr lang="en-US" sz="33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FRC_8June09">
  <a:themeElements>
    <a:clrScheme name="EFRC_8June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FRC_8June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EFRC_8June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RC_8June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RC_8June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RC_8June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RC_8June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RC_8June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RC_8June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RC_8June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RC_8June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RC_8June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RC_8June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RC_8June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logo design</Template>
  <TotalTime>3854</TotalTime>
  <Words>2318</Words>
  <Application>Microsoft Office PowerPoint</Application>
  <PresentationFormat>On-screen Show (4:3)</PresentationFormat>
  <Paragraphs>394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EFRC_8June09</vt:lpstr>
      <vt:lpstr>Post-Combustion CO2 Capture: Beyond 2020  Basic Energy Sciences Advisory Committee November 5, 2009</vt:lpstr>
      <vt:lpstr>Outline</vt:lpstr>
      <vt:lpstr>Carbon Capture and Sequestration</vt:lpstr>
      <vt:lpstr>Carbon Capture</vt:lpstr>
      <vt:lpstr>Carbon Capture Goals  DOE Fossil Energy</vt:lpstr>
      <vt:lpstr>Challenge - Scale</vt:lpstr>
      <vt:lpstr>Status of Current Technology</vt:lpstr>
      <vt:lpstr> </vt:lpstr>
      <vt:lpstr>Carbon Capture 2020 Workshop</vt:lpstr>
      <vt:lpstr>Carbon Capture 2020: Overview</vt:lpstr>
      <vt:lpstr>Recommendations from Breakout Sessions</vt:lpstr>
      <vt:lpstr>Recommendations from Breakout Sessions</vt:lpstr>
      <vt:lpstr>Next - Carbon Capture: Beyond 2020</vt:lpstr>
      <vt:lpstr>Research to Commercialization:  CCS Pipeline</vt:lpstr>
      <vt:lpstr>Biology and CO2</vt:lpstr>
      <vt:lpstr>Nature’s Triggers</vt:lpstr>
      <vt:lpstr>Novel Approaches: Base + Alcohol</vt:lpstr>
      <vt:lpstr>Summary</vt:lpstr>
      <vt:lpstr>Slide 19</vt:lpstr>
      <vt:lpstr>Slide 20</vt:lpstr>
      <vt:lpstr>Key Characteristics for CO2 Capture  (Post-Combustion)</vt:lpstr>
      <vt:lpstr>Science – Beyond 2020</vt:lpstr>
      <vt:lpstr>Approaches Under Development</vt:lpstr>
      <vt:lpstr>Current BES Related Research  </vt:lpstr>
      <vt:lpstr>EFRC: Gas Separations for Clean Energy Technologies: (Smit, Berkeley)</vt:lpstr>
      <vt:lpstr>EFRC: Molecularly Engineered Energy Materials (Ozolins, UCLA)</vt:lpstr>
      <vt:lpstr>CO2 Uptake in ZIF-69</vt:lpstr>
      <vt:lpstr>Slide 28</vt:lpstr>
      <vt:lpstr> Examples of BES-Supported Projects in Theoretical and Computational Modeling</vt:lpstr>
      <vt:lpstr>Neutron Diffraction</vt:lpstr>
      <vt:lpstr>ARPA-E Projects for Carbon Capture</vt:lpstr>
    </vt:vector>
  </TitlesOfParts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Post-combustion CO2 Capture a BES Perspective</dc:title>
  <dc:creator>helpdesk</dc:creator>
  <cp:lastModifiedBy>galvmar</cp:lastModifiedBy>
  <cp:revision>296</cp:revision>
  <dcterms:created xsi:type="dcterms:W3CDTF">2009-07-28T19:30:39Z</dcterms:created>
  <dcterms:modified xsi:type="dcterms:W3CDTF">2009-11-03T18:43:29Z</dcterms:modified>
</cp:coreProperties>
</file>