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 id="2147483669" r:id="rId2"/>
  </p:sldMasterIdLst>
  <p:notesMasterIdLst>
    <p:notesMasterId r:id="rId39"/>
  </p:notesMasterIdLst>
  <p:handoutMasterIdLst>
    <p:handoutMasterId r:id="rId40"/>
  </p:handoutMasterIdLst>
  <p:sldIdLst>
    <p:sldId id="287" r:id="rId3"/>
    <p:sldId id="402" r:id="rId4"/>
    <p:sldId id="429" r:id="rId5"/>
    <p:sldId id="450" r:id="rId6"/>
    <p:sldId id="451" r:id="rId7"/>
    <p:sldId id="452" r:id="rId8"/>
    <p:sldId id="461" r:id="rId9"/>
    <p:sldId id="455" r:id="rId10"/>
    <p:sldId id="464" r:id="rId11"/>
    <p:sldId id="465" r:id="rId12"/>
    <p:sldId id="463" r:id="rId13"/>
    <p:sldId id="408" r:id="rId14"/>
    <p:sldId id="423" r:id="rId15"/>
    <p:sldId id="458" r:id="rId16"/>
    <p:sldId id="425" r:id="rId17"/>
    <p:sldId id="448" r:id="rId18"/>
    <p:sldId id="462" r:id="rId19"/>
    <p:sldId id="428" r:id="rId20"/>
    <p:sldId id="440" r:id="rId21"/>
    <p:sldId id="459" r:id="rId22"/>
    <p:sldId id="447" r:id="rId23"/>
    <p:sldId id="431" r:id="rId24"/>
    <p:sldId id="434" r:id="rId25"/>
    <p:sldId id="433" r:id="rId26"/>
    <p:sldId id="435" r:id="rId27"/>
    <p:sldId id="439" r:id="rId28"/>
    <p:sldId id="436" r:id="rId29"/>
    <p:sldId id="437" r:id="rId30"/>
    <p:sldId id="438" r:id="rId31"/>
    <p:sldId id="441" r:id="rId32"/>
    <p:sldId id="449" r:id="rId33"/>
    <p:sldId id="443" r:id="rId34"/>
    <p:sldId id="445" r:id="rId35"/>
    <p:sldId id="444" r:id="rId36"/>
    <p:sldId id="446" r:id="rId37"/>
    <p:sldId id="442"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Adin" initials="d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36"/>
    <a:srgbClr val="F6E1A4"/>
    <a:srgbClr val="F2D1B0"/>
    <a:srgbClr val="EEDAB2"/>
    <a:srgbClr val="FFFFB4"/>
    <a:srgbClr val="FFFF99"/>
    <a:srgbClr val="9FD517"/>
    <a:srgbClr val="B0C725"/>
    <a:srgbClr val="B2B537"/>
    <a:srgbClr val="E1E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6" autoAdjust="0"/>
    <p:restoredTop sz="91549" autoAdjust="0"/>
  </p:normalViewPr>
  <p:slideViewPr>
    <p:cSldViewPr>
      <p:cViewPr varScale="1">
        <p:scale>
          <a:sx n="84" d="100"/>
          <a:sy n="84" d="100"/>
        </p:scale>
        <p:origin x="16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44"/>
    </p:cViewPr>
  </p:sorterViewPr>
  <p:notesViewPr>
    <p:cSldViewPr>
      <p:cViewPr>
        <p:scale>
          <a:sx n="100" d="100"/>
          <a:sy n="100" d="100"/>
        </p:scale>
        <p:origin x="-1500"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nja.pietrass\AppData\Local\Microsoft\Windows\Temporary%20Internet%20Files\Content.Outlook\UY5QK9A4\Partially%20Updated%20CSGB_budget_%20data_for_201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kung\Desktop\Fully%20Funded%20Stats_CSGB_DMS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ung\Desktop\Fully%20Funded%20Stats_CSGB_DMS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anja.pietrass\AppData\Local\Microsoft\Windows\Temporary%20Internet%20Files\Content.Outlook\UY5QK9A4\Highlight%20Visibility%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67728667645671"/>
          <c:y val="5.0570937221587613E-2"/>
          <c:w val="0.50277469478357484"/>
          <c:h val="0.76019575856443855"/>
        </c:manualLayout>
      </c:layout>
      <c:barChart>
        <c:barDir val="col"/>
        <c:grouping val="stacked"/>
        <c:varyColors val="0"/>
        <c:ser>
          <c:idx val="0"/>
          <c:order val="0"/>
          <c:tx>
            <c:strRef>
              <c:f>'CSGB Funding by Program'!$A$3</c:f>
              <c:strCache>
                <c:ptCount val="1"/>
                <c:pt idx="0">
                  <c:v>AMO Science</c:v>
                </c:pt>
              </c:strCache>
            </c:strRef>
          </c:tx>
          <c:spPr>
            <a:solidFill>
              <a:srgbClr val="FFFF00"/>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Program'!$B$3:$Q$3</c:f>
              <c:numCache>
                <c:formatCode>General</c:formatCode>
                <c:ptCount val="16"/>
                <c:pt idx="0">
                  <c:v>10765</c:v>
                </c:pt>
                <c:pt idx="1">
                  <c:v>11428</c:v>
                </c:pt>
                <c:pt idx="2">
                  <c:v>11815</c:v>
                </c:pt>
                <c:pt idx="3">
                  <c:v>13379</c:v>
                </c:pt>
                <c:pt idx="4">
                  <c:v>13875</c:v>
                </c:pt>
                <c:pt idx="5">
                  <c:v>16627</c:v>
                </c:pt>
                <c:pt idx="6">
                  <c:v>15685</c:v>
                </c:pt>
                <c:pt idx="7">
                  <c:v>18112</c:v>
                </c:pt>
                <c:pt idx="8">
                  <c:v>18353</c:v>
                </c:pt>
                <c:pt idx="9">
                  <c:v>25129</c:v>
                </c:pt>
                <c:pt idx="10">
                  <c:v>22578</c:v>
                </c:pt>
                <c:pt idx="11">
                  <c:v>23130</c:v>
                </c:pt>
                <c:pt idx="12">
                  <c:v>21057</c:v>
                </c:pt>
                <c:pt idx="13">
                  <c:v>20960</c:v>
                </c:pt>
                <c:pt idx="14">
                  <c:v>23358</c:v>
                </c:pt>
                <c:pt idx="15">
                  <c:v>23358</c:v>
                </c:pt>
              </c:numCache>
            </c:numRef>
          </c:val>
        </c:ser>
        <c:ser>
          <c:idx val="1"/>
          <c:order val="1"/>
          <c:tx>
            <c:strRef>
              <c:f>'CSGB Funding by Program'!$A$4</c:f>
              <c:strCache>
                <c:ptCount val="1"/>
                <c:pt idx="0">
                  <c:v>Chemical Physics</c:v>
                </c:pt>
              </c:strCache>
            </c:strRef>
          </c:tx>
          <c:spPr>
            <a:solidFill>
              <a:srgbClr val="FF9900"/>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Program'!$B$4:$Q$4</c:f>
              <c:numCache>
                <c:formatCode>General</c:formatCode>
                <c:ptCount val="16"/>
                <c:pt idx="0">
                  <c:v>25019</c:v>
                </c:pt>
                <c:pt idx="1">
                  <c:v>27875</c:v>
                </c:pt>
                <c:pt idx="2">
                  <c:v>33285</c:v>
                </c:pt>
                <c:pt idx="3">
                  <c:v>32097</c:v>
                </c:pt>
                <c:pt idx="4">
                  <c:v>31311</c:v>
                </c:pt>
                <c:pt idx="5">
                  <c:v>32946</c:v>
                </c:pt>
                <c:pt idx="6">
                  <c:v>30863</c:v>
                </c:pt>
                <c:pt idx="7">
                  <c:v>33877</c:v>
                </c:pt>
                <c:pt idx="8">
                  <c:v>40761</c:v>
                </c:pt>
                <c:pt idx="9">
                  <c:v>47658</c:v>
                </c:pt>
                <c:pt idx="10">
                  <c:v>53184</c:v>
                </c:pt>
                <c:pt idx="11">
                  <c:v>48264</c:v>
                </c:pt>
                <c:pt idx="12">
                  <c:v>54453</c:v>
                </c:pt>
                <c:pt idx="13">
                  <c:v>51797</c:v>
                </c:pt>
                <c:pt idx="14">
                  <c:v>53438</c:v>
                </c:pt>
                <c:pt idx="15">
                  <c:v>53438</c:v>
                </c:pt>
              </c:numCache>
            </c:numRef>
          </c:val>
        </c:ser>
        <c:ser>
          <c:idx val="2"/>
          <c:order val="2"/>
          <c:tx>
            <c:strRef>
              <c:f>'CSGB Funding by Program'!$A$5</c:f>
              <c:strCache>
                <c:ptCount val="1"/>
                <c:pt idx="0">
                  <c:v>CRF</c:v>
                </c:pt>
              </c:strCache>
            </c:strRef>
          </c:tx>
          <c:spPr>
            <a:solidFill>
              <a:srgbClr val="A50021"/>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Program'!$B$5:$Q$5</c:f>
              <c:numCache>
                <c:formatCode>General</c:formatCode>
                <c:ptCount val="16"/>
                <c:pt idx="0">
                  <c:v>4736</c:v>
                </c:pt>
                <c:pt idx="1">
                  <c:v>5463</c:v>
                </c:pt>
                <c:pt idx="2">
                  <c:v>5377</c:v>
                </c:pt>
                <c:pt idx="3">
                  <c:v>5935</c:v>
                </c:pt>
                <c:pt idx="4">
                  <c:v>5892</c:v>
                </c:pt>
                <c:pt idx="5">
                  <c:v>6437</c:v>
                </c:pt>
                <c:pt idx="6">
                  <c:v>6251</c:v>
                </c:pt>
                <c:pt idx="7">
                  <c:v>7648</c:v>
                </c:pt>
                <c:pt idx="8">
                  <c:v>8304</c:v>
                </c:pt>
                <c:pt idx="9">
                  <c:v>0</c:v>
                </c:pt>
                <c:pt idx="10">
                  <c:v>0</c:v>
                </c:pt>
                <c:pt idx="11">
                  <c:v>0</c:v>
                </c:pt>
                <c:pt idx="12">
                  <c:v>0</c:v>
                </c:pt>
                <c:pt idx="13">
                  <c:v>0</c:v>
                </c:pt>
                <c:pt idx="14">
                  <c:v>0</c:v>
                </c:pt>
                <c:pt idx="15">
                  <c:v>0</c:v>
                </c:pt>
              </c:numCache>
            </c:numRef>
          </c:val>
        </c:ser>
        <c:ser>
          <c:idx val="3"/>
          <c:order val="3"/>
          <c:tx>
            <c:strRef>
              <c:f>'CSGB Funding by Program'!$A$6</c:f>
              <c:strCache>
                <c:ptCount val="1"/>
                <c:pt idx="0">
                  <c:v>Catalysis Science</c:v>
                </c:pt>
              </c:strCache>
            </c:strRef>
          </c:tx>
          <c:spPr>
            <a:solidFill>
              <a:srgbClr val="FF0000"/>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Program'!$B$6:$Q$6</c:f>
              <c:numCache>
                <c:formatCode>General</c:formatCode>
                <c:ptCount val="16"/>
                <c:pt idx="0">
                  <c:v>23125</c:v>
                </c:pt>
                <c:pt idx="1">
                  <c:v>25464</c:v>
                </c:pt>
                <c:pt idx="2">
                  <c:v>24779</c:v>
                </c:pt>
                <c:pt idx="3">
                  <c:v>33854</c:v>
                </c:pt>
                <c:pt idx="4">
                  <c:v>34756</c:v>
                </c:pt>
                <c:pt idx="5">
                  <c:v>37871</c:v>
                </c:pt>
                <c:pt idx="6">
                  <c:v>37225</c:v>
                </c:pt>
                <c:pt idx="7">
                  <c:v>39711</c:v>
                </c:pt>
                <c:pt idx="8">
                  <c:v>40412</c:v>
                </c:pt>
                <c:pt idx="9">
                  <c:v>42401</c:v>
                </c:pt>
                <c:pt idx="10">
                  <c:v>46318</c:v>
                </c:pt>
                <c:pt idx="11">
                  <c:v>49656</c:v>
                </c:pt>
                <c:pt idx="12">
                  <c:v>46110</c:v>
                </c:pt>
                <c:pt idx="13">
                  <c:v>45243</c:v>
                </c:pt>
                <c:pt idx="14">
                  <c:v>45243</c:v>
                </c:pt>
                <c:pt idx="15">
                  <c:v>45243</c:v>
                </c:pt>
              </c:numCache>
            </c:numRef>
          </c:val>
        </c:ser>
        <c:ser>
          <c:idx val="4"/>
          <c:order val="4"/>
          <c:tx>
            <c:strRef>
              <c:f>'CSGB Funding by Program'!$A$7</c:f>
              <c:strCache>
                <c:ptCount val="1"/>
                <c:pt idx="0">
                  <c:v>Separations and Analysis</c:v>
                </c:pt>
              </c:strCache>
            </c:strRef>
          </c:tx>
          <c:spPr>
            <a:solidFill>
              <a:srgbClr val="CC0099"/>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Program'!$B$7:$Q$7</c:f>
              <c:numCache>
                <c:formatCode>General</c:formatCode>
                <c:ptCount val="16"/>
                <c:pt idx="0">
                  <c:v>12255</c:v>
                </c:pt>
                <c:pt idx="1">
                  <c:v>14393</c:v>
                </c:pt>
                <c:pt idx="2">
                  <c:v>12967</c:v>
                </c:pt>
                <c:pt idx="3">
                  <c:v>14547</c:v>
                </c:pt>
                <c:pt idx="4">
                  <c:v>14029</c:v>
                </c:pt>
                <c:pt idx="5">
                  <c:v>15490</c:v>
                </c:pt>
                <c:pt idx="6">
                  <c:v>16388</c:v>
                </c:pt>
                <c:pt idx="7">
                  <c:v>15860</c:v>
                </c:pt>
                <c:pt idx="8">
                  <c:v>15359</c:v>
                </c:pt>
                <c:pt idx="9">
                  <c:v>17150</c:v>
                </c:pt>
                <c:pt idx="10">
                  <c:v>15785</c:v>
                </c:pt>
                <c:pt idx="11">
                  <c:v>15415</c:v>
                </c:pt>
                <c:pt idx="12">
                  <c:v>12664</c:v>
                </c:pt>
                <c:pt idx="13">
                  <c:v>12631</c:v>
                </c:pt>
                <c:pt idx="14">
                  <c:v>12430</c:v>
                </c:pt>
                <c:pt idx="15">
                  <c:v>12430</c:v>
                </c:pt>
              </c:numCache>
            </c:numRef>
          </c:val>
        </c:ser>
        <c:ser>
          <c:idx val="5"/>
          <c:order val="5"/>
          <c:tx>
            <c:strRef>
              <c:f>'CSGB Funding by Program'!$A$8</c:f>
              <c:strCache>
                <c:ptCount val="1"/>
                <c:pt idx="0">
                  <c:v>Heavy Element Chemistry</c:v>
                </c:pt>
              </c:strCache>
            </c:strRef>
          </c:tx>
          <c:spPr>
            <a:solidFill>
              <a:srgbClr val="6600CC"/>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Program'!$B$8:$Q$8</c:f>
              <c:numCache>
                <c:formatCode>General</c:formatCode>
                <c:ptCount val="16"/>
                <c:pt idx="0">
                  <c:v>6753</c:v>
                </c:pt>
                <c:pt idx="1">
                  <c:v>8154</c:v>
                </c:pt>
                <c:pt idx="2">
                  <c:v>7637</c:v>
                </c:pt>
                <c:pt idx="3">
                  <c:v>9974</c:v>
                </c:pt>
                <c:pt idx="4">
                  <c:v>10359</c:v>
                </c:pt>
                <c:pt idx="5">
                  <c:v>10506</c:v>
                </c:pt>
                <c:pt idx="6">
                  <c:v>9421</c:v>
                </c:pt>
                <c:pt idx="7">
                  <c:v>9427</c:v>
                </c:pt>
                <c:pt idx="8">
                  <c:v>9002</c:v>
                </c:pt>
                <c:pt idx="9">
                  <c:v>11033</c:v>
                </c:pt>
                <c:pt idx="10">
                  <c:v>11658</c:v>
                </c:pt>
                <c:pt idx="11">
                  <c:v>15108</c:v>
                </c:pt>
                <c:pt idx="12">
                  <c:v>15042</c:v>
                </c:pt>
                <c:pt idx="13">
                  <c:v>14468</c:v>
                </c:pt>
                <c:pt idx="14">
                  <c:v>14328</c:v>
                </c:pt>
                <c:pt idx="15">
                  <c:v>14328</c:v>
                </c:pt>
              </c:numCache>
            </c:numRef>
          </c:val>
        </c:ser>
        <c:ser>
          <c:idx val="6"/>
          <c:order val="6"/>
          <c:tx>
            <c:strRef>
              <c:f>'CSGB Funding by Program'!$A$9</c:f>
              <c:strCache>
                <c:ptCount val="1"/>
                <c:pt idx="0">
                  <c:v>Chem. Energy and Chem. Eng.</c:v>
                </c:pt>
              </c:strCache>
            </c:strRef>
          </c:tx>
          <c:spPr>
            <a:solidFill>
              <a:schemeClr val="tx1"/>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Program'!$B$9:$Q$9</c:f>
              <c:numCache>
                <c:formatCode>General</c:formatCode>
                <c:ptCount val="16"/>
                <c:pt idx="0">
                  <c:v>9891</c:v>
                </c:pt>
                <c:pt idx="1">
                  <c:v>12679</c:v>
                </c:pt>
                <c:pt idx="2">
                  <c:v>10953</c:v>
                </c:pt>
                <c:pt idx="3">
                  <c:v>9779</c:v>
                </c:pt>
                <c:pt idx="4">
                  <c:v>10837</c:v>
                </c:pt>
                <c:pt idx="5">
                  <c:v>11938</c:v>
                </c:pt>
                <c:pt idx="6">
                  <c:v>3958</c:v>
                </c:pt>
                <c:pt idx="7">
                  <c:v>375</c:v>
                </c:pt>
                <c:pt idx="8">
                  <c:v>0</c:v>
                </c:pt>
                <c:pt idx="9">
                  <c:v>0</c:v>
                </c:pt>
                <c:pt idx="10">
                  <c:v>0</c:v>
                </c:pt>
                <c:pt idx="11">
                  <c:v>0</c:v>
                </c:pt>
                <c:pt idx="12">
                  <c:v>0</c:v>
                </c:pt>
                <c:pt idx="13">
                  <c:v>0</c:v>
                </c:pt>
                <c:pt idx="14">
                  <c:v>0</c:v>
                </c:pt>
                <c:pt idx="15">
                  <c:v>0</c:v>
                </c:pt>
              </c:numCache>
            </c:numRef>
          </c:val>
        </c:ser>
        <c:ser>
          <c:idx val="7"/>
          <c:order val="7"/>
          <c:tx>
            <c:strRef>
              <c:f>'CSGB Funding by Program'!$A$10</c:f>
              <c:strCache>
                <c:ptCount val="1"/>
                <c:pt idx="0">
                  <c:v>Geosciences</c:v>
                </c:pt>
              </c:strCache>
            </c:strRef>
          </c:tx>
          <c:spPr>
            <a:solidFill>
              <a:srgbClr val="0000FF"/>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Program'!$B$10:$Q$10</c:f>
              <c:numCache>
                <c:formatCode>General</c:formatCode>
                <c:ptCount val="16"/>
                <c:pt idx="0">
                  <c:v>21615</c:v>
                </c:pt>
                <c:pt idx="1">
                  <c:v>21419</c:v>
                </c:pt>
                <c:pt idx="2">
                  <c:v>21252</c:v>
                </c:pt>
                <c:pt idx="3">
                  <c:v>20322</c:v>
                </c:pt>
                <c:pt idx="4">
                  <c:v>21356</c:v>
                </c:pt>
                <c:pt idx="5">
                  <c:v>22212</c:v>
                </c:pt>
                <c:pt idx="6">
                  <c:v>19897</c:v>
                </c:pt>
                <c:pt idx="7">
                  <c:v>21392</c:v>
                </c:pt>
                <c:pt idx="8">
                  <c:v>20463</c:v>
                </c:pt>
                <c:pt idx="9">
                  <c:v>22028</c:v>
                </c:pt>
                <c:pt idx="10">
                  <c:v>22296</c:v>
                </c:pt>
                <c:pt idx="11">
                  <c:v>28333</c:v>
                </c:pt>
                <c:pt idx="12">
                  <c:v>20515</c:v>
                </c:pt>
                <c:pt idx="13">
                  <c:v>21189</c:v>
                </c:pt>
                <c:pt idx="14">
                  <c:v>20524</c:v>
                </c:pt>
                <c:pt idx="15">
                  <c:v>20524</c:v>
                </c:pt>
              </c:numCache>
            </c:numRef>
          </c:val>
        </c:ser>
        <c:ser>
          <c:idx val="8"/>
          <c:order val="8"/>
          <c:tx>
            <c:strRef>
              <c:f>'CSGB Funding by Program'!$A$11</c:f>
              <c:strCache>
                <c:ptCount val="1"/>
                <c:pt idx="0">
                  <c:v>Solar Photochemistry</c:v>
                </c:pt>
              </c:strCache>
            </c:strRef>
          </c:tx>
          <c:spPr>
            <a:solidFill>
              <a:srgbClr val="66FFFF"/>
            </a:solidFill>
            <a:ln w="12700">
              <a:solidFill>
                <a:srgbClr val="000000"/>
              </a:solidFill>
              <a:prstDash val="solid"/>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Program'!$B$11:$Q$11</c:f>
              <c:numCache>
                <c:formatCode>General</c:formatCode>
                <c:ptCount val="16"/>
                <c:pt idx="0">
                  <c:v>23731</c:v>
                </c:pt>
                <c:pt idx="1">
                  <c:v>26298</c:v>
                </c:pt>
                <c:pt idx="2">
                  <c:v>26096</c:v>
                </c:pt>
                <c:pt idx="3">
                  <c:v>25853</c:v>
                </c:pt>
                <c:pt idx="4">
                  <c:v>23849</c:v>
                </c:pt>
                <c:pt idx="5">
                  <c:v>30446</c:v>
                </c:pt>
                <c:pt idx="6">
                  <c:v>28591</c:v>
                </c:pt>
                <c:pt idx="7">
                  <c:v>30603</c:v>
                </c:pt>
                <c:pt idx="8">
                  <c:v>30749</c:v>
                </c:pt>
                <c:pt idx="9">
                  <c:v>38385</c:v>
                </c:pt>
                <c:pt idx="10">
                  <c:v>36759</c:v>
                </c:pt>
                <c:pt idx="11">
                  <c:v>40067</c:v>
                </c:pt>
                <c:pt idx="12">
                  <c:v>35920</c:v>
                </c:pt>
                <c:pt idx="13">
                  <c:v>36763</c:v>
                </c:pt>
                <c:pt idx="14">
                  <c:v>36950</c:v>
                </c:pt>
                <c:pt idx="15">
                  <c:v>36950</c:v>
                </c:pt>
              </c:numCache>
            </c:numRef>
          </c:val>
        </c:ser>
        <c:ser>
          <c:idx val="9"/>
          <c:order val="9"/>
          <c:tx>
            <c:strRef>
              <c:f>'CSGB Funding by Program'!$A$12</c:f>
              <c:strCache>
                <c:ptCount val="1"/>
                <c:pt idx="0">
                  <c:v>Biosciences</c:v>
                </c:pt>
              </c:strCache>
            </c:strRef>
          </c:tx>
          <c:spPr>
            <a:solidFill>
              <a:srgbClr val="106636"/>
            </a:solidFill>
            <a:ln>
              <a:solidFill>
                <a:sysClr val="windowText" lastClr="000000"/>
              </a:solidFill>
            </a:ln>
          </c:spPr>
          <c:invertIfNegative val="0"/>
          <c:cat>
            <c:numRef>
              <c:f>'CSGB Funding by Program'!$B$2:$Q$2</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'CSGB Funding by Program'!$B$12:$Q$12</c:f>
              <c:numCache>
                <c:formatCode>General</c:formatCode>
                <c:ptCount val="16"/>
                <c:pt idx="0">
                  <c:v>29850</c:v>
                </c:pt>
                <c:pt idx="1">
                  <c:v>31853</c:v>
                </c:pt>
                <c:pt idx="2">
                  <c:v>31190</c:v>
                </c:pt>
                <c:pt idx="3">
                  <c:v>30462</c:v>
                </c:pt>
                <c:pt idx="4">
                  <c:v>31641</c:v>
                </c:pt>
                <c:pt idx="5">
                  <c:v>33067</c:v>
                </c:pt>
                <c:pt idx="6">
                  <c:v>28779</c:v>
                </c:pt>
                <c:pt idx="7">
                  <c:v>28825</c:v>
                </c:pt>
                <c:pt idx="8">
                  <c:v>30820</c:v>
                </c:pt>
                <c:pt idx="9">
                  <c:v>32957</c:v>
                </c:pt>
                <c:pt idx="10">
                  <c:v>36059</c:v>
                </c:pt>
                <c:pt idx="11">
                  <c:v>34536</c:v>
                </c:pt>
                <c:pt idx="12">
                  <c:v>33194</c:v>
                </c:pt>
                <c:pt idx="13">
                  <c:v>32793</c:v>
                </c:pt>
                <c:pt idx="14">
                  <c:v>31847</c:v>
                </c:pt>
                <c:pt idx="15">
                  <c:v>31847</c:v>
                </c:pt>
              </c:numCache>
            </c:numRef>
          </c:val>
        </c:ser>
        <c:dLbls>
          <c:showLegendKey val="0"/>
          <c:showVal val="0"/>
          <c:showCatName val="0"/>
          <c:showSerName val="0"/>
          <c:showPercent val="0"/>
          <c:showBubbleSize val="0"/>
        </c:dLbls>
        <c:gapWidth val="150"/>
        <c:overlap val="100"/>
        <c:axId val="387007608"/>
        <c:axId val="387006040"/>
      </c:barChart>
      <c:lineChart>
        <c:grouping val="standard"/>
        <c:varyColors val="0"/>
        <c:ser>
          <c:idx val="10"/>
          <c:order val="10"/>
          <c:tx>
            <c:strRef>
              <c:f>'CSGB Funding by Program'!$E$29</c:f>
              <c:strCache>
                <c:ptCount val="1"/>
                <c:pt idx="0">
                  <c:v>Inflation Adjusted CSGB Funding </c:v>
                </c:pt>
              </c:strCache>
            </c:strRef>
          </c:tx>
          <c:spPr>
            <a:ln w="50800">
              <a:solidFill>
                <a:schemeClr val="tx1"/>
              </a:solidFill>
            </a:ln>
          </c:spPr>
          <c:marker>
            <c:symbol val="diamond"/>
            <c:size val="10"/>
            <c:spPr>
              <a:solidFill>
                <a:schemeClr val="tx1"/>
              </a:solidFill>
              <a:ln w="12700">
                <a:solidFill>
                  <a:schemeClr val="tx1"/>
                </a:solidFill>
              </a:ln>
            </c:spPr>
          </c:marker>
          <c:val>
            <c:numRef>
              <c:f>'CSGB Funding by Program'!$E$30:$E$45</c:f>
              <c:numCache>
                <c:formatCode>0.00</c:formatCode>
                <c:ptCount val="16"/>
                <c:pt idx="0">
                  <c:v>167740</c:v>
                </c:pt>
                <c:pt idx="1">
                  <c:v>179906.70355731226</c:v>
                </c:pt>
                <c:pt idx="2">
                  <c:v>177417.68871595329</c:v>
                </c:pt>
                <c:pt idx="3">
                  <c:v>183619.4804347826</c:v>
                </c:pt>
                <c:pt idx="4">
                  <c:v>180408.89888830067</c:v>
                </c:pt>
                <c:pt idx="5">
                  <c:v>191809.46236559137</c:v>
                </c:pt>
                <c:pt idx="6">
                  <c:v>168320.375</c:v>
                </c:pt>
                <c:pt idx="7">
                  <c:v>170945.91492234977</c:v>
                </c:pt>
                <c:pt idx="8">
                  <c:v>171336.2126863072</c:v>
                </c:pt>
                <c:pt idx="9">
                  <c:v>190022.23485925503</c:v>
                </c:pt>
                <c:pt idx="10">
                  <c:v>193191.15915177751</c:v>
                </c:pt>
                <c:pt idx="11">
                  <c:v>194837.04382076918</c:v>
                </c:pt>
                <c:pt idx="12">
                  <c:v>179220.93347387126</c:v>
                </c:pt>
                <c:pt idx="13">
                  <c:v>174334.04791442197</c:v>
                </c:pt>
                <c:pt idx="14">
                  <c:v>172392.57857827554</c:v>
                </c:pt>
                <c:pt idx="15">
                  <c:v>173305.5490513485</c:v>
                </c:pt>
              </c:numCache>
            </c:numRef>
          </c:val>
          <c:smooth val="0"/>
        </c:ser>
        <c:dLbls>
          <c:showLegendKey val="0"/>
          <c:showVal val="0"/>
          <c:showCatName val="0"/>
          <c:showSerName val="0"/>
          <c:showPercent val="0"/>
          <c:showBubbleSize val="0"/>
        </c:dLbls>
        <c:marker val="1"/>
        <c:smooth val="0"/>
        <c:axId val="387007608"/>
        <c:axId val="387006040"/>
      </c:lineChart>
      <c:catAx>
        <c:axId val="387007608"/>
        <c:scaling>
          <c:orientation val="minMax"/>
        </c:scaling>
        <c:delete val="0"/>
        <c:axPos val="b"/>
        <c:title>
          <c:tx>
            <c:rich>
              <a:bodyPr/>
              <a:lstStyle/>
              <a:p>
                <a:pPr>
                  <a:defRPr sz="2000" b="1" i="0" u="none" strike="noStrike" baseline="0">
                    <a:solidFill>
                      <a:srgbClr val="000000"/>
                    </a:solidFill>
                    <a:latin typeface="Arial" panose="020B0604020202020204" pitchFamily="34" charset="0"/>
                    <a:ea typeface="Arial Narrow"/>
                    <a:cs typeface="Arial" panose="020B0604020202020204" pitchFamily="34" charset="0"/>
                  </a:defRPr>
                </a:pPr>
                <a:r>
                  <a:rPr lang="en-US">
                    <a:latin typeface="Arial" panose="020B0604020202020204" pitchFamily="34" charset="0"/>
                    <a:cs typeface="Arial" panose="020B0604020202020204" pitchFamily="34" charset="0"/>
                  </a:rPr>
                  <a:t>Fiscal Year</a:t>
                </a:r>
              </a:p>
            </c:rich>
          </c:tx>
          <c:layout>
            <c:manualLayout>
              <c:xMode val="edge"/>
              <c:yMode val="edge"/>
              <c:x val="0.34406215316315208"/>
              <c:y val="0.9070146818923318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5400000" vert="horz"/>
          <a:lstStyle/>
          <a:p>
            <a:pPr>
              <a:defRPr sz="14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crossAx val="387006040"/>
        <c:crosses val="autoZero"/>
        <c:auto val="1"/>
        <c:lblAlgn val="ctr"/>
        <c:lblOffset val="100"/>
        <c:tickLblSkip val="1"/>
        <c:tickMarkSkip val="1"/>
        <c:noMultiLvlLbl val="0"/>
      </c:catAx>
      <c:valAx>
        <c:axId val="387006040"/>
        <c:scaling>
          <c:orientation val="minMax"/>
          <c:max val="275000"/>
          <c:min val="0"/>
        </c:scaling>
        <c:delete val="0"/>
        <c:axPos val="l"/>
        <c:majorGridlines>
          <c:spPr>
            <a:ln w="3175">
              <a:solidFill>
                <a:srgbClr val="000000"/>
              </a:solidFill>
              <a:prstDash val="solid"/>
            </a:ln>
          </c:spPr>
        </c:majorGridlines>
        <c:title>
          <c:tx>
            <c:rich>
              <a:bodyPr/>
              <a:lstStyle/>
              <a:p>
                <a:pPr>
                  <a:defRPr sz="2000" b="1" i="0" u="none" strike="noStrike" baseline="0">
                    <a:solidFill>
                      <a:srgbClr val="000000"/>
                    </a:solidFill>
                    <a:latin typeface="Arial" panose="020B0604020202020204" pitchFamily="34" charset="0"/>
                    <a:ea typeface="Arial Narrow"/>
                    <a:cs typeface="Arial" panose="020B0604020202020204" pitchFamily="34" charset="0"/>
                  </a:defRPr>
                </a:pPr>
                <a:r>
                  <a:rPr lang="en-US" dirty="0">
                    <a:latin typeface="Arial" panose="020B0604020202020204" pitchFamily="34" charset="0"/>
                    <a:cs typeface="Arial" panose="020B0604020202020204" pitchFamily="34" charset="0"/>
                  </a:rPr>
                  <a:t>Funding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c:rich>
          </c:tx>
          <c:layout>
            <c:manualLayout>
              <c:xMode val="edge"/>
              <c:yMode val="edge"/>
              <c:x val="7.2447793994833923E-3"/>
              <c:y val="0.30953619172022179"/>
            </c:manualLayout>
          </c:layout>
          <c:overlay val="0"/>
          <c:spPr>
            <a:noFill/>
            <a:ln w="25400">
              <a:noFill/>
            </a:ln>
          </c:spPr>
        </c:title>
        <c:numFmt formatCode="#,##0;[Red]#,##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crossAx val="387007608"/>
        <c:crosses val="autoZero"/>
        <c:crossBetween val="between"/>
      </c:valAx>
      <c:spPr>
        <a:solidFill>
          <a:sysClr val="window" lastClr="FFFFFF"/>
        </a:solidFill>
        <a:ln w="12700">
          <a:solidFill>
            <a:srgbClr val="808080"/>
          </a:solidFill>
          <a:prstDash val="solid"/>
        </a:ln>
      </c:spPr>
    </c:plotArea>
    <c:legend>
      <c:legendPos val="r"/>
      <c:legendEntry>
        <c:idx val="10"/>
        <c:delete val="1"/>
      </c:legendEntry>
      <c:layout>
        <c:manualLayout>
          <c:xMode val="edge"/>
          <c:yMode val="edge"/>
          <c:x val="0.70105443255697619"/>
          <c:y val="0.21044045676998396"/>
          <c:w val="0.29894556744302375"/>
          <c:h val="0.54161222506240558"/>
        </c:manualLayout>
      </c:layout>
      <c:overlay val="0"/>
      <c:spPr>
        <a:solidFill>
          <a:srgbClr val="FFFFFF"/>
        </a:solidFill>
        <a:ln w="3175">
          <a:noFill/>
          <a:prstDash val="solid"/>
        </a:ln>
      </c:spPr>
      <c:txPr>
        <a:bodyPr/>
        <a:lstStyle/>
        <a:p>
          <a:pPr>
            <a:defRPr sz="1400" b="1" i="0" u="none" strike="noStrike" baseline="0">
              <a:solidFill>
                <a:srgbClr val="000000"/>
              </a:solidFill>
              <a:latin typeface="Arial Narrow"/>
              <a:ea typeface="Arial Narrow"/>
              <a:cs typeface="Arial Narrow"/>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81509148736688"/>
          <c:y val="3.2651142545969146E-2"/>
          <c:w val="0.86405661550368806"/>
          <c:h val="0.5110167461281504"/>
        </c:manualLayout>
      </c:layout>
      <c:barChart>
        <c:barDir val="col"/>
        <c:grouping val="clustered"/>
        <c:varyColors val="0"/>
        <c:ser>
          <c:idx val="0"/>
          <c:order val="0"/>
          <c:spPr>
            <a:solidFill>
              <a:srgbClr val="106636"/>
            </a:solidFill>
            <a:ln>
              <a:solidFill>
                <a:schemeClr val="tx1"/>
              </a:solidFill>
            </a:ln>
          </c:spPr>
          <c:invertIfNegative val="0"/>
          <c:cat>
            <c:strRef>
              <c:f>'Lab-Univ splits-Chem Phys split'!$A$3:$A$13</c:f>
              <c:strCache>
                <c:ptCount val="11"/>
                <c:pt idx="0">
                  <c:v>AMO Science</c:v>
                </c:pt>
                <c:pt idx="1">
                  <c:v>Gas Phase Chemical Physics</c:v>
                </c:pt>
                <c:pt idx="2">
                  <c:v>CPIMS</c:v>
                </c:pt>
                <c:pt idx="3">
                  <c:v>Computational &amp; Theoretical Chem</c:v>
                </c:pt>
                <c:pt idx="4">
                  <c:v>Catalysis Science</c:v>
                </c:pt>
                <c:pt idx="5">
                  <c:v>Separations and Analysis</c:v>
                </c:pt>
                <c:pt idx="6">
                  <c:v>Heavy Element Chemistry</c:v>
                </c:pt>
                <c:pt idx="7">
                  <c:v>Geosciences Research</c:v>
                </c:pt>
                <c:pt idx="8">
                  <c:v>Solar Photochemistry</c:v>
                </c:pt>
                <c:pt idx="9">
                  <c:v>Photosynthetic Systems</c:v>
                </c:pt>
                <c:pt idx="10">
                  <c:v>Physical Biosciences</c:v>
                </c:pt>
              </c:strCache>
            </c:strRef>
          </c:cat>
          <c:val>
            <c:numRef>
              <c:f>'Lab-Univ splits-Chem Phys split'!$E$3:$E$13</c:f>
              <c:numCache>
                <c:formatCode>0%</c:formatCode>
                <c:ptCount val="11"/>
                <c:pt idx="0">
                  <c:v>0.50953859804791479</c:v>
                </c:pt>
                <c:pt idx="1">
                  <c:v>0.2271605861244019</c:v>
                </c:pt>
                <c:pt idx="2">
                  <c:v>0.32945686900958465</c:v>
                </c:pt>
                <c:pt idx="3">
                  <c:v>0.74352914697276618</c:v>
                </c:pt>
                <c:pt idx="4">
                  <c:v>0.50266394352439725</c:v>
                </c:pt>
                <c:pt idx="5">
                  <c:v>0.50841497111278577</c:v>
                </c:pt>
                <c:pt idx="6">
                  <c:v>0.30525774709942721</c:v>
                </c:pt>
                <c:pt idx="7">
                  <c:v>0.52408912978018674</c:v>
                </c:pt>
                <c:pt idx="8">
                  <c:v>0.47606151021344961</c:v>
                </c:pt>
                <c:pt idx="9">
                  <c:v>0.62242152466367717</c:v>
                </c:pt>
                <c:pt idx="10">
                  <c:v>0.78321003538115153</c:v>
                </c:pt>
              </c:numCache>
            </c:numRef>
          </c:val>
        </c:ser>
        <c:ser>
          <c:idx val="1"/>
          <c:order val="1"/>
          <c:spPr>
            <a:solidFill>
              <a:srgbClr val="00B0F0"/>
            </a:solidFill>
            <a:ln>
              <a:solidFill>
                <a:schemeClr val="tx1"/>
              </a:solidFill>
            </a:ln>
          </c:spPr>
          <c:invertIfNegative val="0"/>
          <c:cat>
            <c:strRef>
              <c:f>'Lab-Univ splits-Chem Phys split'!$A$3:$A$13</c:f>
              <c:strCache>
                <c:ptCount val="11"/>
                <c:pt idx="0">
                  <c:v>AMO Science</c:v>
                </c:pt>
                <c:pt idx="1">
                  <c:v>Gas Phase Chemical Physics</c:v>
                </c:pt>
                <c:pt idx="2">
                  <c:v>CPIMS</c:v>
                </c:pt>
                <c:pt idx="3">
                  <c:v>Computational &amp; Theoretical Chem</c:v>
                </c:pt>
                <c:pt idx="4">
                  <c:v>Catalysis Science</c:v>
                </c:pt>
                <c:pt idx="5">
                  <c:v>Separations and Analysis</c:v>
                </c:pt>
                <c:pt idx="6">
                  <c:v>Heavy Element Chemistry</c:v>
                </c:pt>
                <c:pt idx="7">
                  <c:v>Geosciences Research</c:v>
                </c:pt>
                <c:pt idx="8">
                  <c:v>Solar Photochemistry</c:v>
                </c:pt>
                <c:pt idx="9">
                  <c:v>Photosynthetic Systems</c:v>
                </c:pt>
                <c:pt idx="10">
                  <c:v>Physical Biosciences</c:v>
                </c:pt>
              </c:strCache>
            </c:strRef>
          </c:cat>
          <c:val>
            <c:numRef>
              <c:f>'Lab-Univ splits-Chem Phys split'!$F$3:$F$13</c:f>
              <c:numCache>
                <c:formatCode>0%</c:formatCode>
                <c:ptCount val="11"/>
                <c:pt idx="0">
                  <c:v>0.49046140195208521</c:v>
                </c:pt>
                <c:pt idx="1">
                  <c:v>0.77283941387559807</c:v>
                </c:pt>
                <c:pt idx="2">
                  <c:v>0.67054313099041529</c:v>
                </c:pt>
                <c:pt idx="3">
                  <c:v>0.25647085302723382</c:v>
                </c:pt>
                <c:pt idx="4">
                  <c:v>0.49733605647560269</c:v>
                </c:pt>
                <c:pt idx="5">
                  <c:v>0.49116637360797122</c:v>
                </c:pt>
                <c:pt idx="6">
                  <c:v>0.69474225290057279</c:v>
                </c:pt>
                <c:pt idx="7">
                  <c:v>0.47591087021981332</c:v>
                </c:pt>
                <c:pt idx="8">
                  <c:v>0.52393848978655033</c:v>
                </c:pt>
                <c:pt idx="9">
                  <c:v>0.37757847533632288</c:v>
                </c:pt>
                <c:pt idx="10">
                  <c:v>0.2167899646188485</c:v>
                </c:pt>
              </c:numCache>
            </c:numRef>
          </c:val>
        </c:ser>
        <c:dLbls>
          <c:showLegendKey val="0"/>
          <c:showVal val="0"/>
          <c:showCatName val="0"/>
          <c:showSerName val="0"/>
          <c:showPercent val="0"/>
          <c:showBubbleSize val="0"/>
        </c:dLbls>
        <c:gapWidth val="150"/>
        <c:axId val="388595600"/>
        <c:axId val="388601088"/>
      </c:barChart>
      <c:catAx>
        <c:axId val="388595600"/>
        <c:scaling>
          <c:orientation val="minMax"/>
        </c:scaling>
        <c:delete val="0"/>
        <c:axPos val="b"/>
        <c:numFmt formatCode="General" sourceLinked="0"/>
        <c:majorTickMark val="out"/>
        <c:minorTickMark val="none"/>
        <c:tickLblPos val="nextTo"/>
        <c:txPr>
          <a:bodyPr rot="-3120000" vert="horz"/>
          <a:lstStyle/>
          <a:p>
            <a:pPr>
              <a:defRPr sz="1500" b="1">
                <a:latin typeface="Arial" panose="020B0604020202020204" pitchFamily="34" charset="0"/>
                <a:cs typeface="Arial" panose="020B0604020202020204" pitchFamily="34" charset="0"/>
              </a:defRPr>
            </a:pPr>
            <a:endParaRPr lang="en-US"/>
          </a:p>
        </c:txPr>
        <c:crossAx val="388601088"/>
        <c:crosses val="autoZero"/>
        <c:auto val="1"/>
        <c:lblAlgn val="ctr"/>
        <c:lblOffset val="100"/>
        <c:noMultiLvlLbl val="0"/>
      </c:catAx>
      <c:valAx>
        <c:axId val="388601088"/>
        <c:scaling>
          <c:orientation val="minMax"/>
        </c:scaling>
        <c:delete val="0"/>
        <c:axPos val="l"/>
        <c:majorGridlines/>
        <c:title>
          <c:tx>
            <c:rich>
              <a:bodyPr rot="-5400000" vert="horz"/>
              <a:lstStyle/>
              <a:p>
                <a:pPr>
                  <a:defRPr/>
                </a:pPr>
                <a:r>
                  <a:rPr lang="en-US" sz="1800" b="1" i="0" baseline="0">
                    <a:effectLst/>
                  </a:rPr>
                  <a:t>Percentage Funding</a:t>
                </a:r>
                <a:endParaRPr lang="en-US">
                  <a:effectLst/>
                </a:endParaRPr>
              </a:p>
            </c:rich>
          </c:tx>
          <c:layout>
            <c:manualLayout>
              <c:xMode val="edge"/>
              <c:yMode val="edge"/>
              <c:x val="1.9191437025145191E-3"/>
              <c:y val="0.12676461471007958"/>
            </c:manualLayout>
          </c:layout>
          <c:overlay val="0"/>
        </c:title>
        <c:numFmt formatCode="0%"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388595600"/>
        <c:crosses val="autoZero"/>
        <c:crossBetween val="between"/>
      </c:valAx>
      <c:spPr>
        <a:solidFill>
          <a:schemeClr val="bg1">
            <a:lumMod val="85000"/>
          </a:schemeClr>
        </a:solidFill>
      </c:spPr>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2848464287401371"/>
          <c:y val="2.6215368912219306E-2"/>
          <c:w val="0.73415562873118689"/>
          <c:h val="0.84694043452901724"/>
        </c:manualLayout>
      </c:layout>
      <c:barChart>
        <c:barDir val="col"/>
        <c:grouping val="clustered"/>
        <c:varyColors val="0"/>
        <c:ser>
          <c:idx val="0"/>
          <c:order val="0"/>
          <c:tx>
            <c:strRef>
              <c:f>Renewals!$B$2:$C$2</c:f>
              <c:strCache>
                <c:ptCount val="1"/>
              </c:strCache>
            </c:strRef>
          </c:tx>
          <c:invertIfNegative val="0"/>
          <c:cat>
            <c:strRef>
              <c:f>Renewals!$D$1:$N$1</c:f>
              <c:strCache>
                <c:ptCount val="7"/>
                <c:pt idx="1">
                  <c:v>DMSE</c:v>
                </c:pt>
                <c:pt idx="6">
                  <c:v>CSGB</c:v>
                </c:pt>
              </c:strCache>
            </c:strRef>
          </c:cat>
          <c:val>
            <c:numRef>
              <c:f>Renewals!$D$2:$N$2</c:f>
            </c:numRef>
          </c:val>
        </c:ser>
        <c:ser>
          <c:idx val="1"/>
          <c:order val="1"/>
          <c:tx>
            <c:strRef>
              <c:f>Renewals!$B$3:$C$3</c:f>
              <c:strCache>
                <c:ptCount val="1"/>
              </c:strCache>
            </c:strRef>
          </c:tx>
          <c:invertIfNegative val="0"/>
          <c:cat>
            <c:strRef>
              <c:f>Renewals!$D$1:$N$1</c:f>
              <c:strCache>
                <c:ptCount val="7"/>
                <c:pt idx="1">
                  <c:v>DMSE</c:v>
                </c:pt>
                <c:pt idx="6">
                  <c:v>CSGB</c:v>
                </c:pt>
              </c:strCache>
            </c:strRef>
          </c:cat>
          <c:val>
            <c:numRef>
              <c:f>Renewals!$D$3:$N$3</c:f>
            </c:numRef>
          </c:val>
        </c:ser>
        <c:ser>
          <c:idx val="2"/>
          <c:order val="2"/>
          <c:tx>
            <c:strRef>
              <c:f>Renewals!$B$4:$C$4</c:f>
              <c:strCache>
                <c:ptCount val="1"/>
                <c:pt idx="0">
                  <c:v>Total Renewal Propoals</c:v>
                </c:pt>
              </c:strCache>
            </c:strRef>
          </c:tx>
          <c:spPr>
            <a:solidFill>
              <a:srgbClr val="00B050"/>
            </a:solidFill>
          </c:spPr>
          <c:invertIfNegative val="0"/>
          <c:cat>
            <c:strRef>
              <c:f>Renewals!$D$1:$N$1</c:f>
              <c:strCache>
                <c:ptCount val="7"/>
                <c:pt idx="1">
                  <c:v>DMSE</c:v>
                </c:pt>
                <c:pt idx="6">
                  <c:v>CSGB</c:v>
                </c:pt>
              </c:strCache>
            </c:strRef>
          </c:cat>
          <c:val>
            <c:numRef>
              <c:f>Renewals!$D$4:$N$4</c:f>
              <c:numCache>
                <c:formatCode>General</c:formatCode>
                <c:ptCount val="9"/>
                <c:pt idx="0">
                  <c:v>143</c:v>
                </c:pt>
                <c:pt idx="5">
                  <c:v>239</c:v>
                </c:pt>
              </c:numCache>
            </c:numRef>
          </c:val>
        </c:ser>
        <c:ser>
          <c:idx val="3"/>
          <c:order val="3"/>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4"/>
          <c:order val="4"/>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5"/>
          <c:order val="5"/>
          <c:tx>
            <c:strRef>
              <c:f>Renewals!#REF!</c:f>
              <c:strCache>
                <c:ptCount val="1"/>
                <c:pt idx="0">
                  <c:v>#REF!</c:v>
                </c:pt>
              </c:strCache>
            </c:strRef>
          </c:tx>
          <c:invertIfNegative val="0"/>
          <c:cat>
            <c:strRef>
              <c:f>Renewals!$D$1:$N$1</c:f>
              <c:strCache>
                <c:ptCount val="7"/>
                <c:pt idx="1">
                  <c:v>DMSE</c:v>
                </c:pt>
                <c:pt idx="6">
                  <c:v>CSGB</c:v>
                </c:pt>
              </c:strCache>
            </c:strRef>
          </c:cat>
          <c:val>
            <c:numRef>
              <c:f>Renewals!#REF!</c:f>
              <c:numCache>
                <c:formatCode>General</c:formatCode>
                <c:ptCount val="1"/>
                <c:pt idx="0">
                  <c:v>1</c:v>
                </c:pt>
              </c:numCache>
            </c:numRef>
          </c:val>
        </c:ser>
        <c:ser>
          <c:idx val="6"/>
          <c:order val="6"/>
          <c:tx>
            <c:strRef>
              <c:f>Renewals!$B$5:$C$5</c:f>
              <c:strCache>
                <c:ptCount val="1"/>
                <c:pt idx="0">
                  <c:v>NCE</c:v>
                </c:pt>
              </c:strCache>
            </c:strRef>
          </c:tx>
          <c:spPr>
            <a:solidFill>
              <a:srgbClr val="3366FF"/>
            </a:solidFill>
          </c:spPr>
          <c:invertIfNegative val="0"/>
          <c:cat>
            <c:strRef>
              <c:f>Renewals!$D$1:$N$1</c:f>
              <c:strCache>
                <c:ptCount val="7"/>
                <c:pt idx="1">
                  <c:v>DMSE</c:v>
                </c:pt>
                <c:pt idx="6">
                  <c:v>CSGB</c:v>
                </c:pt>
              </c:strCache>
            </c:strRef>
          </c:cat>
          <c:val>
            <c:numRef>
              <c:f>Renewals!$D$5:$N$5</c:f>
              <c:numCache>
                <c:formatCode>General</c:formatCode>
                <c:ptCount val="9"/>
                <c:pt idx="1">
                  <c:v>42</c:v>
                </c:pt>
                <c:pt idx="6">
                  <c:v>78</c:v>
                </c:pt>
              </c:numCache>
            </c:numRef>
          </c:val>
        </c:ser>
        <c:ser>
          <c:idx val="7"/>
          <c:order val="7"/>
          <c:tx>
            <c:strRef>
              <c:f>Renewals!$B$6:$C$6</c:f>
              <c:strCache>
                <c:ptCount val="1"/>
                <c:pt idx="0">
                  <c:v>Renewals (2 &amp; 3 Yrs)</c:v>
                </c:pt>
              </c:strCache>
            </c:strRef>
          </c:tx>
          <c:spPr>
            <a:solidFill>
              <a:srgbClr val="FF3399"/>
            </a:solidFill>
          </c:spPr>
          <c:invertIfNegative val="0"/>
          <c:cat>
            <c:strRef>
              <c:f>Renewals!$D$1:$N$1</c:f>
              <c:strCache>
                <c:ptCount val="7"/>
                <c:pt idx="1">
                  <c:v>DMSE</c:v>
                </c:pt>
                <c:pt idx="6">
                  <c:v>CSGB</c:v>
                </c:pt>
              </c:strCache>
            </c:strRef>
          </c:cat>
          <c:val>
            <c:numRef>
              <c:f>Renewals!$D$6:$N$6</c:f>
              <c:numCache>
                <c:formatCode>General</c:formatCode>
                <c:ptCount val="9"/>
                <c:pt idx="2">
                  <c:v>66</c:v>
                </c:pt>
                <c:pt idx="7">
                  <c:v>79</c:v>
                </c:pt>
              </c:numCache>
            </c:numRef>
          </c:val>
        </c:ser>
        <c:ser>
          <c:idx val="8"/>
          <c:order val="8"/>
          <c:tx>
            <c:strRef>
              <c:f>Renewals!$B$7:$C$7</c:f>
              <c:strCache>
                <c:ptCount val="1"/>
                <c:pt idx="0">
                  <c:v>Renewals (1 Ys)</c:v>
                </c:pt>
              </c:strCache>
            </c:strRef>
          </c:tx>
          <c:spPr>
            <a:solidFill>
              <a:srgbClr val="FFFF00"/>
            </a:solidFill>
          </c:spPr>
          <c:invertIfNegative val="0"/>
          <c:cat>
            <c:strRef>
              <c:f>Renewals!$D$1:$N$1</c:f>
              <c:strCache>
                <c:ptCount val="7"/>
                <c:pt idx="1">
                  <c:v>DMSE</c:v>
                </c:pt>
                <c:pt idx="6">
                  <c:v>CSGB</c:v>
                </c:pt>
              </c:strCache>
            </c:strRef>
          </c:cat>
          <c:val>
            <c:numRef>
              <c:f>Renewals!$D$7:$N$7</c:f>
              <c:numCache>
                <c:formatCode>General</c:formatCode>
                <c:ptCount val="9"/>
                <c:pt idx="3">
                  <c:v>13</c:v>
                </c:pt>
                <c:pt idx="8">
                  <c:v>29</c:v>
                </c:pt>
              </c:numCache>
            </c:numRef>
          </c:val>
        </c:ser>
        <c:dLbls>
          <c:showLegendKey val="0"/>
          <c:showVal val="0"/>
          <c:showCatName val="0"/>
          <c:showSerName val="0"/>
          <c:showPercent val="0"/>
          <c:showBubbleSize val="0"/>
        </c:dLbls>
        <c:gapWidth val="0"/>
        <c:overlap val="100"/>
        <c:axId val="388597952"/>
        <c:axId val="388596384"/>
      </c:barChart>
      <c:catAx>
        <c:axId val="388597952"/>
        <c:scaling>
          <c:orientation val="minMax"/>
        </c:scaling>
        <c:delete val="0"/>
        <c:axPos val="b"/>
        <c:numFmt formatCode="General" sourceLinked="0"/>
        <c:majorTickMark val="out"/>
        <c:minorTickMark val="none"/>
        <c:tickLblPos val="nextTo"/>
        <c:txPr>
          <a:bodyPr/>
          <a:lstStyle/>
          <a:p>
            <a:pPr>
              <a:defRPr sz="1400" b="1">
                <a:latin typeface="Arial Narrow" pitchFamily="34" charset="0"/>
              </a:defRPr>
            </a:pPr>
            <a:endParaRPr lang="en-US"/>
          </a:p>
        </c:txPr>
        <c:crossAx val="388596384"/>
        <c:crosses val="autoZero"/>
        <c:auto val="1"/>
        <c:lblAlgn val="ctr"/>
        <c:lblOffset val="100"/>
        <c:tickMarkSkip val="5"/>
        <c:noMultiLvlLbl val="0"/>
      </c:catAx>
      <c:valAx>
        <c:axId val="388596384"/>
        <c:scaling>
          <c:orientation val="minMax"/>
        </c:scaling>
        <c:delete val="0"/>
        <c:axPos val="l"/>
        <c:majorGridlines/>
        <c:numFmt formatCode="General" sourceLinked="1"/>
        <c:majorTickMark val="out"/>
        <c:minorTickMark val="none"/>
        <c:tickLblPos val="nextTo"/>
        <c:txPr>
          <a:bodyPr/>
          <a:lstStyle/>
          <a:p>
            <a:pPr>
              <a:defRPr sz="1200" b="1">
                <a:latin typeface="Arial Narrow" pitchFamily="34" charset="0"/>
              </a:defRPr>
            </a:pPr>
            <a:endParaRPr lang="en-US"/>
          </a:p>
        </c:txPr>
        <c:crossAx val="388597952"/>
        <c:crosses val="autoZero"/>
        <c:crossBetween val="between"/>
      </c:valAx>
      <c:spPr>
        <a:ln>
          <a:solidFill>
            <a:schemeClr val="tx1"/>
          </a:solidFill>
        </a:ln>
      </c:spPr>
    </c:plotArea>
    <c:legend>
      <c:legendPos val="r"/>
      <c:legendEntry>
        <c:idx val="1"/>
        <c:delete val="1"/>
      </c:legendEntry>
      <c:legendEntry>
        <c:idx val="2"/>
        <c:delete val="1"/>
      </c:legendEntry>
      <c:legendEntry>
        <c:idx val="3"/>
        <c:delete val="1"/>
      </c:legendEntry>
      <c:layout>
        <c:manualLayout>
          <c:xMode val="edge"/>
          <c:yMode val="edge"/>
          <c:x val="0.24963051178214807"/>
          <c:y val="3.6269320501603967E-2"/>
          <c:w val="0.32553997038669746"/>
          <c:h val="0.3070909886264217"/>
        </c:manualLayout>
      </c:layout>
      <c:overlay val="0"/>
      <c:spPr>
        <a:solidFill>
          <a:schemeClr val="bg1"/>
        </a:solidFill>
        <a:ln>
          <a:solidFill>
            <a:sysClr val="windowText" lastClr="000000"/>
          </a:solidFill>
        </a:ln>
      </c:spPr>
      <c:txPr>
        <a:bodyPr/>
        <a:lstStyle/>
        <a:p>
          <a:pPr>
            <a:defRPr sz="1050" b="1">
              <a:latin typeface="Arial Narrow" pitchFamily="34"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4047468764817209"/>
          <c:y val="3.75116652085156E-2"/>
          <c:w val="0.58140321247218929"/>
          <c:h val="0.8326195683872849"/>
        </c:manualLayout>
      </c:layout>
      <c:barChart>
        <c:barDir val="col"/>
        <c:grouping val="stacked"/>
        <c:varyColors val="0"/>
        <c:ser>
          <c:idx val="0"/>
          <c:order val="0"/>
          <c:tx>
            <c:strRef>
              <c:f>New!$B$2</c:f>
              <c:strCache>
                <c:ptCount val="1"/>
                <c:pt idx="0">
                  <c:v>Total New Proposals</c:v>
                </c:pt>
              </c:strCache>
            </c:strRef>
          </c:tx>
          <c:spPr>
            <a:solidFill>
              <a:srgbClr val="00B050"/>
            </a:solidFill>
          </c:spPr>
          <c:invertIfNegative val="0"/>
          <c:cat>
            <c:strRef>
              <c:f>New!$D$1:$I$1</c:f>
              <c:strCache>
                <c:ptCount val="4"/>
                <c:pt idx="1">
                  <c:v>DMSE</c:v>
                </c:pt>
                <c:pt idx="3">
                  <c:v>CSGB</c:v>
                </c:pt>
              </c:strCache>
            </c:strRef>
          </c:cat>
          <c:val>
            <c:numRef>
              <c:f>New!$D$2:$I$2</c:f>
              <c:numCache>
                <c:formatCode>General</c:formatCode>
                <c:ptCount val="5"/>
                <c:pt idx="0">
                  <c:v>229</c:v>
                </c:pt>
                <c:pt idx="3">
                  <c:v>133</c:v>
                </c:pt>
              </c:numCache>
            </c:numRef>
          </c:val>
        </c:ser>
        <c:ser>
          <c:idx val="1"/>
          <c:order val="1"/>
          <c:tx>
            <c:strRef>
              <c:f>New!$B$3</c:f>
              <c:strCache>
                <c:ptCount val="1"/>
                <c:pt idx="0">
                  <c:v>New Awards</c:v>
                </c:pt>
              </c:strCache>
            </c:strRef>
          </c:tx>
          <c:spPr>
            <a:solidFill>
              <a:srgbClr val="3366FF"/>
            </a:solidFill>
          </c:spPr>
          <c:invertIfNegative val="0"/>
          <c:cat>
            <c:strRef>
              <c:f>New!$D$1:$I$1</c:f>
              <c:strCache>
                <c:ptCount val="4"/>
                <c:pt idx="1">
                  <c:v>DMSE</c:v>
                </c:pt>
                <c:pt idx="3">
                  <c:v>CSGB</c:v>
                </c:pt>
              </c:strCache>
            </c:strRef>
          </c:cat>
          <c:val>
            <c:numRef>
              <c:f>New!$D$3:$I$3</c:f>
              <c:numCache>
                <c:formatCode>General</c:formatCode>
                <c:ptCount val="5"/>
                <c:pt idx="1">
                  <c:v>22</c:v>
                </c:pt>
                <c:pt idx="4">
                  <c:v>18</c:v>
                </c:pt>
              </c:numCache>
            </c:numRef>
          </c:val>
        </c:ser>
        <c:ser>
          <c:idx val="2"/>
          <c:order val="2"/>
          <c:tx>
            <c:strRef>
              <c:f>New!$B$4</c:f>
              <c:strCache>
                <c:ptCount val="1"/>
                <c:pt idx="0">
                  <c:v>New Conf's/Sup's</c:v>
                </c:pt>
              </c:strCache>
            </c:strRef>
          </c:tx>
          <c:spPr>
            <a:solidFill>
              <a:srgbClr val="FF3399"/>
            </a:solidFill>
          </c:spPr>
          <c:invertIfNegative val="0"/>
          <c:cat>
            <c:strRef>
              <c:f>New!$D$1:$I$1</c:f>
              <c:strCache>
                <c:ptCount val="4"/>
                <c:pt idx="1">
                  <c:v>DMSE</c:v>
                </c:pt>
                <c:pt idx="3">
                  <c:v>CSGB</c:v>
                </c:pt>
              </c:strCache>
            </c:strRef>
          </c:cat>
          <c:val>
            <c:numRef>
              <c:f>New!$D$4:$I$4</c:f>
              <c:numCache>
                <c:formatCode>General</c:formatCode>
                <c:ptCount val="5"/>
                <c:pt idx="1">
                  <c:v>17</c:v>
                </c:pt>
                <c:pt idx="4">
                  <c:v>23</c:v>
                </c:pt>
              </c:numCache>
            </c:numRef>
          </c:val>
        </c:ser>
        <c:dLbls>
          <c:showLegendKey val="0"/>
          <c:showVal val="0"/>
          <c:showCatName val="0"/>
          <c:showSerName val="0"/>
          <c:showPercent val="0"/>
          <c:showBubbleSize val="0"/>
        </c:dLbls>
        <c:gapWidth val="32"/>
        <c:overlap val="100"/>
        <c:axId val="388601872"/>
        <c:axId val="388602264"/>
      </c:barChart>
      <c:catAx>
        <c:axId val="388601872"/>
        <c:scaling>
          <c:orientation val="minMax"/>
        </c:scaling>
        <c:delete val="0"/>
        <c:axPos val="b"/>
        <c:numFmt formatCode="General" sourceLinked="0"/>
        <c:majorTickMark val="out"/>
        <c:minorTickMark val="none"/>
        <c:tickLblPos val="nextTo"/>
        <c:txPr>
          <a:bodyPr/>
          <a:lstStyle/>
          <a:p>
            <a:pPr>
              <a:defRPr sz="1400" b="1">
                <a:latin typeface="Arial Narrow" pitchFamily="34" charset="0"/>
              </a:defRPr>
            </a:pPr>
            <a:endParaRPr lang="en-US"/>
          </a:p>
        </c:txPr>
        <c:crossAx val="388602264"/>
        <c:crosses val="autoZero"/>
        <c:auto val="1"/>
        <c:lblAlgn val="ctr"/>
        <c:lblOffset val="100"/>
        <c:noMultiLvlLbl val="0"/>
      </c:catAx>
      <c:valAx>
        <c:axId val="388602264"/>
        <c:scaling>
          <c:orientation val="minMax"/>
        </c:scaling>
        <c:delete val="0"/>
        <c:axPos val="l"/>
        <c:majorGridlines/>
        <c:numFmt formatCode="General" sourceLinked="1"/>
        <c:majorTickMark val="out"/>
        <c:minorTickMark val="none"/>
        <c:tickLblPos val="nextTo"/>
        <c:txPr>
          <a:bodyPr/>
          <a:lstStyle/>
          <a:p>
            <a:pPr>
              <a:defRPr sz="1200" b="1">
                <a:latin typeface="Arial Narrow" pitchFamily="34" charset="0"/>
              </a:defRPr>
            </a:pPr>
            <a:endParaRPr lang="en-US"/>
          </a:p>
        </c:txPr>
        <c:crossAx val="388601872"/>
        <c:crosses val="autoZero"/>
        <c:crossBetween val="between"/>
      </c:valAx>
      <c:spPr>
        <a:ln>
          <a:solidFill>
            <a:sysClr val="windowText" lastClr="000000"/>
          </a:solidFill>
        </a:ln>
      </c:spPr>
    </c:plotArea>
    <c:legend>
      <c:legendPos val="r"/>
      <c:layout>
        <c:manualLayout>
          <c:xMode val="edge"/>
          <c:yMode val="edge"/>
          <c:x val="0.42375089663109861"/>
          <c:y val="4.1090696996208799E-2"/>
          <c:w val="0.37585053311557526"/>
          <c:h val="0.25294072615923008"/>
        </c:manualLayout>
      </c:layout>
      <c:overlay val="0"/>
      <c:spPr>
        <a:solidFill>
          <a:schemeClr val="bg1"/>
        </a:solidFill>
        <a:ln>
          <a:solidFill>
            <a:schemeClr val="tx1"/>
          </a:solidFill>
        </a:ln>
      </c:spPr>
      <c:txPr>
        <a:bodyPr/>
        <a:lstStyle/>
        <a:p>
          <a:pPr>
            <a:defRPr sz="1050" b="1">
              <a:latin typeface="Arial Narrow"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35684038348823E-2"/>
          <c:y val="3.6416624030550272E-2"/>
          <c:w val="0.80400736729944311"/>
          <c:h val="0.80247903297413969"/>
        </c:manualLayout>
      </c:layout>
      <c:barChart>
        <c:barDir val="col"/>
        <c:grouping val="clustered"/>
        <c:varyColors val="0"/>
        <c:ser>
          <c:idx val="0"/>
          <c:order val="0"/>
          <c:tx>
            <c:strRef>
              <c:f>Sheet1!$B$2</c:f>
              <c:strCache>
                <c:ptCount val="1"/>
                <c:pt idx="0">
                  <c:v>Total</c:v>
                </c:pt>
              </c:strCache>
            </c:strRef>
          </c:tx>
          <c:invertIfNegative val="0"/>
          <c:cat>
            <c:numRef>
              <c:f>Sheet1!$A$3:$A$47</c:f>
              <c:numCache>
                <c:formatCode>mmm\-yy</c:formatCode>
                <c:ptCount val="45"/>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numCache>
            </c:numRef>
          </c:cat>
          <c:val>
            <c:numRef>
              <c:f>Sheet1!$B$3:$B$47</c:f>
              <c:numCache>
                <c:formatCode>General</c:formatCode>
                <c:ptCount val="45"/>
                <c:pt idx="0">
                  <c:v>1</c:v>
                </c:pt>
                <c:pt idx="1">
                  <c:v>1</c:v>
                </c:pt>
                <c:pt idx="2">
                  <c:v>5</c:v>
                </c:pt>
                <c:pt idx="3">
                  <c:v>3</c:v>
                </c:pt>
                <c:pt idx="4">
                  <c:v>9</c:v>
                </c:pt>
                <c:pt idx="5">
                  <c:v>6</c:v>
                </c:pt>
                <c:pt idx="6">
                  <c:v>8</c:v>
                </c:pt>
                <c:pt idx="7">
                  <c:v>8</c:v>
                </c:pt>
                <c:pt idx="8">
                  <c:v>10</c:v>
                </c:pt>
                <c:pt idx="9">
                  <c:v>4</c:v>
                </c:pt>
                <c:pt idx="10">
                  <c:v>5</c:v>
                </c:pt>
                <c:pt idx="11">
                  <c:v>10</c:v>
                </c:pt>
                <c:pt idx="12">
                  <c:v>31</c:v>
                </c:pt>
                <c:pt idx="13">
                  <c:v>4</c:v>
                </c:pt>
                <c:pt idx="14">
                  <c:v>4</c:v>
                </c:pt>
                <c:pt idx="15">
                  <c:v>8</c:v>
                </c:pt>
                <c:pt idx="16">
                  <c:v>11</c:v>
                </c:pt>
                <c:pt idx="17">
                  <c:v>10</c:v>
                </c:pt>
                <c:pt idx="18">
                  <c:v>11</c:v>
                </c:pt>
                <c:pt idx="19">
                  <c:v>3</c:v>
                </c:pt>
                <c:pt idx="20">
                  <c:v>8</c:v>
                </c:pt>
                <c:pt idx="21">
                  <c:v>4</c:v>
                </c:pt>
                <c:pt idx="22">
                  <c:v>2</c:v>
                </c:pt>
                <c:pt idx="23">
                  <c:v>5</c:v>
                </c:pt>
                <c:pt idx="24">
                  <c:v>1</c:v>
                </c:pt>
                <c:pt idx="25">
                  <c:v>0</c:v>
                </c:pt>
                <c:pt idx="26">
                  <c:v>1</c:v>
                </c:pt>
                <c:pt idx="27">
                  <c:v>0</c:v>
                </c:pt>
                <c:pt idx="28">
                  <c:v>0</c:v>
                </c:pt>
                <c:pt idx="29">
                  <c:v>0</c:v>
                </c:pt>
                <c:pt idx="30">
                  <c:v>5</c:v>
                </c:pt>
                <c:pt idx="31">
                  <c:v>9</c:v>
                </c:pt>
                <c:pt idx="32">
                  <c:v>13</c:v>
                </c:pt>
                <c:pt idx="33">
                  <c:v>29</c:v>
                </c:pt>
                <c:pt idx="34">
                  <c:v>0</c:v>
                </c:pt>
                <c:pt idx="35">
                  <c:v>0</c:v>
                </c:pt>
                <c:pt idx="36">
                  <c:v>13</c:v>
                </c:pt>
                <c:pt idx="37">
                  <c:v>2</c:v>
                </c:pt>
                <c:pt idx="38">
                  <c:v>11</c:v>
                </c:pt>
                <c:pt idx="39">
                  <c:v>4</c:v>
                </c:pt>
                <c:pt idx="40">
                  <c:v>15</c:v>
                </c:pt>
                <c:pt idx="41">
                  <c:v>17</c:v>
                </c:pt>
                <c:pt idx="42">
                  <c:v>4</c:v>
                </c:pt>
                <c:pt idx="43">
                  <c:v>11</c:v>
                </c:pt>
                <c:pt idx="44">
                  <c:v>5</c:v>
                </c:pt>
              </c:numCache>
            </c:numRef>
          </c:val>
        </c:ser>
        <c:ser>
          <c:idx val="1"/>
          <c:order val="1"/>
          <c:tx>
            <c:strRef>
              <c:f>Sheet1!$C$2</c:f>
              <c:strCache>
                <c:ptCount val="1"/>
                <c:pt idx="0">
                  <c:v>BES</c:v>
                </c:pt>
              </c:strCache>
            </c:strRef>
          </c:tx>
          <c:invertIfNegative val="0"/>
          <c:cat>
            <c:numRef>
              <c:f>Sheet1!$A$3:$A$47</c:f>
              <c:numCache>
                <c:formatCode>mmm\-yy</c:formatCode>
                <c:ptCount val="45"/>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numCache>
            </c:numRef>
          </c:cat>
          <c:val>
            <c:numRef>
              <c:f>Sheet1!$C$3:$C$47</c:f>
              <c:numCache>
                <c:formatCode>General</c:formatCode>
                <c:ptCount val="45"/>
                <c:pt idx="0">
                  <c:v>1</c:v>
                </c:pt>
                <c:pt idx="1">
                  <c:v>1</c:v>
                </c:pt>
                <c:pt idx="2">
                  <c:v>5</c:v>
                </c:pt>
                <c:pt idx="3">
                  <c:v>3</c:v>
                </c:pt>
                <c:pt idx="4">
                  <c:v>7</c:v>
                </c:pt>
                <c:pt idx="5">
                  <c:v>3</c:v>
                </c:pt>
                <c:pt idx="6">
                  <c:v>6</c:v>
                </c:pt>
                <c:pt idx="7">
                  <c:v>3</c:v>
                </c:pt>
                <c:pt idx="8">
                  <c:v>3</c:v>
                </c:pt>
                <c:pt idx="9">
                  <c:v>2</c:v>
                </c:pt>
                <c:pt idx="10">
                  <c:v>3</c:v>
                </c:pt>
                <c:pt idx="11">
                  <c:v>3</c:v>
                </c:pt>
                <c:pt idx="12">
                  <c:v>7</c:v>
                </c:pt>
                <c:pt idx="13">
                  <c:v>3</c:v>
                </c:pt>
                <c:pt idx="14">
                  <c:v>3</c:v>
                </c:pt>
                <c:pt idx="15">
                  <c:v>5</c:v>
                </c:pt>
                <c:pt idx="16">
                  <c:v>8</c:v>
                </c:pt>
                <c:pt idx="17">
                  <c:v>8</c:v>
                </c:pt>
                <c:pt idx="18">
                  <c:v>4</c:v>
                </c:pt>
                <c:pt idx="19">
                  <c:v>1</c:v>
                </c:pt>
                <c:pt idx="20">
                  <c:v>4</c:v>
                </c:pt>
                <c:pt idx="21">
                  <c:v>3</c:v>
                </c:pt>
                <c:pt idx="22">
                  <c:v>0</c:v>
                </c:pt>
                <c:pt idx="23">
                  <c:v>4</c:v>
                </c:pt>
                <c:pt idx="24">
                  <c:v>1</c:v>
                </c:pt>
                <c:pt idx="25">
                  <c:v>0</c:v>
                </c:pt>
                <c:pt idx="26">
                  <c:v>0</c:v>
                </c:pt>
                <c:pt idx="27">
                  <c:v>0</c:v>
                </c:pt>
                <c:pt idx="28">
                  <c:v>0</c:v>
                </c:pt>
                <c:pt idx="29">
                  <c:v>0</c:v>
                </c:pt>
                <c:pt idx="30">
                  <c:v>1</c:v>
                </c:pt>
                <c:pt idx="31">
                  <c:v>4</c:v>
                </c:pt>
                <c:pt idx="32">
                  <c:v>12</c:v>
                </c:pt>
                <c:pt idx="33">
                  <c:v>1</c:v>
                </c:pt>
                <c:pt idx="34">
                  <c:v>0</c:v>
                </c:pt>
                <c:pt idx="35">
                  <c:v>0</c:v>
                </c:pt>
                <c:pt idx="36">
                  <c:v>13</c:v>
                </c:pt>
                <c:pt idx="37">
                  <c:v>0</c:v>
                </c:pt>
                <c:pt idx="38">
                  <c:v>1</c:v>
                </c:pt>
                <c:pt idx="39">
                  <c:v>4</c:v>
                </c:pt>
                <c:pt idx="40">
                  <c:v>15</c:v>
                </c:pt>
                <c:pt idx="41">
                  <c:v>5</c:v>
                </c:pt>
                <c:pt idx="42">
                  <c:v>4</c:v>
                </c:pt>
                <c:pt idx="43">
                  <c:v>9</c:v>
                </c:pt>
                <c:pt idx="44">
                  <c:v>2</c:v>
                </c:pt>
              </c:numCache>
            </c:numRef>
          </c:val>
        </c:ser>
        <c:ser>
          <c:idx val="2"/>
          <c:order val="2"/>
          <c:tx>
            <c:strRef>
              <c:f>Sheet1!$D$2</c:f>
              <c:strCache>
                <c:ptCount val="1"/>
                <c:pt idx="0">
                  <c:v>CSGB</c:v>
                </c:pt>
              </c:strCache>
            </c:strRef>
          </c:tx>
          <c:invertIfNegative val="0"/>
          <c:cat>
            <c:numRef>
              <c:f>Sheet1!$A$3:$A$47</c:f>
              <c:numCache>
                <c:formatCode>mmm\-yy</c:formatCode>
                <c:ptCount val="45"/>
                <c:pt idx="0">
                  <c:v>40817</c:v>
                </c:pt>
                <c:pt idx="1">
                  <c:v>40848</c:v>
                </c:pt>
                <c:pt idx="2">
                  <c:v>40878</c:v>
                </c:pt>
                <c:pt idx="3">
                  <c:v>40909</c:v>
                </c:pt>
                <c:pt idx="4">
                  <c:v>40940</c:v>
                </c:pt>
                <c:pt idx="5">
                  <c:v>40969</c:v>
                </c:pt>
                <c:pt idx="6">
                  <c:v>41000</c:v>
                </c:pt>
                <c:pt idx="7">
                  <c:v>41030</c:v>
                </c:pt>
                <c:pt idx="8">
                  <c:v>41061</c:v>
                </c:pt>
                <c:pt idx="9">
                  <c:v>41091</c:v>
                </c:pt>
                <c:pt idx="10">
                  <c:v>41122</c:v>
                </c:pt>
                <c:pt idx="11">
                  <c:v>41153</c:v>
                </c:pt>
                <c:pt idx="12">
                  <c:v>41183</c:v>
                </c:pt>
                <c:pt idx="13">
                  <c:v>41214</c:v>
                </c:pt>
                <c:pt idx="14">
                  <c:v>41244</c:v>
                </c:pt>
                <c:pt idx="15">
                  <c:v>41275</c:v>
                </c:pt>
                <c:pt idx="16">
                  <c:v>41306</c:v>
                </c:pt>
                <c:pt idx="17">
                  <c:v>41334</c:v>
                </c:pt>
                <c:pt idx="18">
                  <c:v>41365</c:v>
                </c:pt>
                <c:pt idx="19">
                  <c:v>41395</c:v>
                </c:pt>
                <c:pt idx="20">
                  <c:v>41426</c:v>
                </c:pt>
                <c:pt idx="21">
                  <c:v>41456</c:v>
                </c:pt>
                <c:pt idx="22">
                  <c:v>41487</c:v>
                </c:pt>
                <c:pt idx="23">
                  <c:v>41518</c:v>
                </c:pt>
                <c:pt idx="24">
                  <c:v>41548</c:v>
                </c:pt>
                <c:pt idx="25">
                  <c:v>41579</c:v>
                </c:pt>
                <c:pt idx="26">
                  <c:v>41609</c:v>
                </c:pt>
                <c:pt idx="27">
                  <c:v>41640</c:v>
                </c:pt>
                <c:pt idx="28">
                  <c:v>41671</c:v>
                </c:pt>
                <c:pt idx="29">
                  <c:v>41699</c:v>
                </c:pt>
                <c:pt idx="30">
                  <c:v>41730</c:v>
                </c:pt>
                <c:pt idx="31">
                  <c:v>41760</c:v>
                </c:pt>
                <c:pt idx="32">
                  <c:v>41791</c:v>
                </c:pt>
                <c:pt idx="33">
                  <c:v>41821</c:v>
                </c:pt>
                <c:pt idx="34">
                  <c:v>41852</c:v>
                </c:pt>
                <c:pt idx="35">
                  <c:v>41883</c:v>
                </c:pt>
                <c:pt idx="36">
                  <c:v>41913</c:v>
                </c:pt>
                <c:pt idx="37">
                  <c:v>41944</c:v>
                </c:pt>
                <c:pt idx="38">
                  <c:v>41974</c:v>
                </c:pt>
                <c:pt idx="39">
                  <c:v>42005</c:v>
                </c:pt>
                <c:pt idx="40">
                  <c:v>42036</c:v>
                </c:pt>
                <c:pt idx="41">
                  <c:v>42064</c:v>
                </c:pt>
                <c:pt idx="42">
                  <c:v>42095</c:v>
                </c:pt>
                <c:pt idx="43">
                  <c:v>42125</c:v>
                </c:pt>
                <c:pt idx="44">
                  <c:v>42156</c:v>
                </c:pt>
              </c:numCache>
            </c:numRef>
          </c:cat>
          <c:val>
            <c:numRef>
              <c:f>Sheet1!$D$3:$D$47</c:f>
              <c:numCache>
                <c:formatCode>General</c:formatCode>
                <c:ptCount val="45"/>
                <c:pt idx="0">
                  <c:v>0</c:v>
                </c:pt>
                <c:pt idx="1">
                  <c:v>0</c:v>
                </c:pt>
                <c:pt idx="2">
                  <c:v>1</c:v>
                </c:pt>
                <c:pt idx="3">
                  <c:v>0</c:v>
                </c:pt>
                <c:pt idx="4">
                  <c:v>0</c:v>
                </c:pt>
                <c:pt idx="5">
                  <c:v>0</c:v>
                </c:pt>
                <c:pt idx="6">
                  <c:v>0</c:v>
                </c:pt>
                <c:pt idx="7">
                  <c:v>0</c:v>
                </c:pt>
                <c:pt idx="8">
                  <c:v>1</c:v>
                </c:pt>
                <c:pt idx="9">
                  <c:v>0</c:v>
                </c:pt>
                <c:pt idx="10">
                  <c:v>1</c:v>
                </c:pt>
                <c:pt idx="11">
                  <c:v>1</c:v>
                </c:pt>
                <c:pt idx="12">
                  <c:v>5</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4</c:v>
                </c:pt>
                <c:pt idx="32">
                  <c:v>7</c:v>
                </c:pt>
                <c:pt idx="33">
                  <c:v>0</c:v>
                </c:pt>
                <c:pt idx="34">
                  <c:v>0</c:v>
                </c:pt>
                <c:pt idx="35">
                  <c:v>0</c:v>
                </c:pt>
                <c:pt idx="36">
                  <c:v>4</c:v>
                </c:pt>
                <c:pt idx="37">
                  <c:v>0</c:v>
                </c:pt>
                <c:pt idx="38">
                  <c:v>0</c:v>
                </c:pt>
                <c:pt idx="39">
                  <c:v>1</c:v>
                </c:pt>
                <c:pt idx="40">
                  <c:v>0</c:v>
                </c:pt>
                <c:pt idx="41">
                  <c:v>1</c:v>
                </c:pt>
                <c:pt idx="42">
                  <c:v>0</c:v>
                </c:pt>
                <c:pt idx="43">
                  <c:v>6</c:v>
                </c:pt>
                <c:pt idx="44">
                  <c:v>1</c:v>
                </c:pt>
              </c:numCache>
            </c:numRef>
          </c:val>
        </c:ser>
        <c:dLbls>
          <c:showLegendKey val="0"/>
          <c:showVal val="0"/>
          <c:showCatName val="0"/>
          <c:showSerName val="0"/>
          <c:showPercent val="0"/>
          <c:showBubbleSize val="0"/>
        </c:dLbls>
        <c:gapWidth val="150"/>
        <c:axId val="447184208"/>
        <c:axId val="447183816"/>
      </c:barChart>
      <c:dateAx>
        <c:axId val="447184208"/>
        <c:scaling>
          <c:orientation val="minMax"/>
        </c:scaling>
        <c:delete val="0"/>
        <c:axPos val="b"/>
        <c:numFmt formatCode="mmm\-yy" sourceLinked="1"/>
        <c:majorTickMark val="out"/>
        <c:minorTickMark val="none"/>
        <c:tickLblPos val="nextTo"/>
        <c:crossAx val="447183816"/>
        <c:crosses val="autoZero"/>
        <c:auto val="1"/>
        <c:lblOffset val="100"/>
        <c:baseTimeUnit val="months"/>
        <c:majorUnit val="1"/>
        <c:majorTimeUnit val="months"/>
      </c:dateAx>
      <c:valAx>
        <c:axId val="447183816"/>
        <c:scaling>
          <c:orientation val="minMax"/>
        </c:scaling>
        <c:delete val="0"/>
        <c:axPos val="l"/>
        <c:majorGridlines/>
        <c:title>
          <c:tx>
            <c:rich>
              <a:bodyPr rot="-5400000" vert="horz"/>
              <a:lstStyle/>
              <a:p>
                <a:pPr>
                  <a:defRPr sz="1600"/>
                </a:pPr>
                <a:r>
                  <a:rPr lang="en-US" sz="1600" dirty="0" smtClean="0"/>
                  <a:t>Number of Web Highlights</a:t>
                </a:r>
                <a:endParaRPr lang="en-US" sz="1600" dirty="0"/>
              </a:p>
            </c:rich>
          </c:tx>
          <c:layout>
            <c:manualLayout>
              <c:xMode val="edge"/>
              <c:yMode val="edge"/>
              <c:x val="1.17333027546314E-2"/>
              <c:y val="0.10869874599008458"/>
            </c:manualLayout>
          </c:layout>
          <c:overlay val="0"/>
        </c:title>
        <c:numFmt formatCode="General" sourceLinked="1"/>
        <c:majorTickMark val="out"/>
        <c:minorTickMark val="none"/>
        <c:tickLblPos val="nextTo"/>
        <c:crossAx val="447184208"/>
        <c:crosses val="autoZero"/>
        <c:crossBetween val="between"/>
      </c:valAx>
    </c:plotArea>
    <c:legend>
      <c:legendPos val="r"/>
      <c:overlay val="0"/>
      <c:txPr>
        <a:bodyPr/>
        <a:lstStyle/>
        <a:p>
          <a:pPr>
            <a:defRPr sz="1800" b="1"/>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97255-C26E-4DE1-A057-35514B084406}"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en-US"/>
        </a:p>
      </dgm:t>
    </dgm:pt>
    <dgm:pt modelId="{2F8F98B7-7357-4A7E-AFD1-180BF97DC383}">
      <dgm:prSet phldrT="[Text]"/>
      <dgm:spPr>
        <a:solidFill>
          <a:srgbClr val="F2D1B0"/>
        </a:solidFill>
      </dgm:spPr>
      <dgm:t>
        <a:bodyPr/>
        <a:lstStyle/>
        <a:p>
          <a:pPr algn="ctr"/>
          <a:r>
            <a:rPr lang="en-US" dirty="0" smtClean="0"/>
            <a:t>Fundamental Interactions</a:t>
          </a:r>
          <a:endParaRPr lang="en-US" dirty="0"/>
        </a:p>
      </dgm:t>
    </dgm:pt>
    <dgm:pt modelId="{05AAE604-76AD-42FF-AD89-783A7D889525}" type="parTrans" cxnId="{C25E65FD-5F5C-46D0-94B6-9C4AE9A0CC88}">
      <dgm:prSet/>
      <dgm:spPr/>
      <dgm:t>
        <a:bodyPr/>
        <a:lstStyle/>
        <a:p>
          <a:endParaRPr lang="en-US"/>
        </a:p>
      </dgm:t>
    </dgm:pt>
    <dgm:pt modelId="{C9F69AB2-E362-4580-BD5E-C4ADFE50988D}" type="sibTrans" cxnId="{C25E65FD-5F5C-46D0-94B6-9C4AE9A0CC88}">
      <dgm:prSet/>
      <dgm:spPr/>
      <dgm:t>
        <a:bodyPr/>
        <a:lstStyle/>
        <a:p>
          <a:endParaRPr lang="en-US"/>
        </a:p>
      </dgm:t>
    </dgm:pt>
    <dgm:pt modelId="{EB791D2C-21CD-4C95-96AF-505AA0C3DD0D}">
      <dgm:prSet phldrT="[Text]"/>
      <dgm:spPr/>
      <dgm:t>
        <a:bodyPr/>
        <a:lstStyle/>
        <a:p>
          <a:pPr algn="ctr"/>
          <a:r>
            <a:rPr lang="en-US" dirty="0" smtClean="0"/>
            <a:t>Gas Phase Chemical Physics</a:t>
          </a:r>
          <a:endParaRPr lang="en-US" dirty="0"/>
        </a:p>
      </dgm:t>
    </dgm:pt>
    <dgm:pt modelId="{0C0CED97-546E-4B81-BF42-E0D38F012F7D}" type="parTrans" cxnId="{76D7BE46-24C8-4B82-BD61-EEBAC2B3C8B2}">
      <dgm:prSet/>
      <dgm:spPr/>
      <dgm:t>
        <a:bodyPr/>
        <a:lstStyle/>
        <a:p>
          <a:endParaRPr lang="en-US"/>
        </a:p>
      </dgm:t>
    </dgm:pt>
    <dgm:pt modelId="{25589B99-0E98-401E-94C1-1AA1605D36A9}" type="sibTrans" cxnId="{76D7BE46-24C8-4B82-BD61-EEBAC2B3C8B2}">
      <dgm:prSet/>
      <dgm:spPr/>
      <dgm:t>
        <a:bodyPr/>
        <a:lstStyle/>
        <a:p>
          <a:endParaRPr lang="en-US"/>
        </a:p>
      </dgm:t>
    </dgm:pt>
    <dgm:pt modelId="{89322FBA-0E1C-4E9F-994C-6B51C75399C6}">
      <dgm:prSet phldrT="[Text]"/>
      <dgm:spPr>
        <a:solidFill>
          <a:srgbClr val="F6E1A4"/>
        </a:solidFill>
        <a:ln>
          <a:solidFill>
            <a:schemeClr val="bg2">
              <a:lumMod val="90000"/>
            </a:schemeClr>
          </a:solidFill>
        </a:ln>
      </dgm:spPr>
      <dgm:t>
        <a:bodyPr/>
        <a:lstStyle/>
        <a:p>
          <a:pPr algn="ctr"/>
          <a:r>
            <a:rPr lang="en-US" dirty="0" smtClean="0"/>
            <a:t>Photochemistry &amp; Biochemistry</a:t>
          </a:r>
          <a:endParaRPr lang="en-US" dirty="0"/>
        </a:p>
      </dgm:t>
    </dgm:pt>
    <dgm:pt modelId="{FD4BC7DA-5041-4EBE-B2B4-61FEBEB9F6BB}" type="parTrans" cxnId="{5B47486F-AF1F-47F2-A7A6-208EF50C3DC6}">
      <dgm:prSet/>
      <dgm:spPr/>
      <dgm:t>
        <a:bodyPr/>
        <a:lstStyle/>
        <a:p>
          <a:endParaRPr lang="en-US"/>
        </a:p>
      </dgm:t>
    </dgm:pt>
    <dgm:pt modelId="{15B9FE2B-A684-462A-BC6A-F40FBF2DE631}" type="sibTrans" cxnId="{5B47486F-AF1F-47F2-A7A6-208EF50C3DC6}">
      <dgm:prSet/>
      <dgm:spPr/>
      <dgm:t>
        <a:bodyPr/>
        <a:lstStyle/>
        <a:p>
          <a:endParaRPr lang="en-US"/>
        </a:p>
      </dgm:t>
    </dgm:pt>
    <dgm:pt modelId="{F8741765-C8D6-40AC-9007-42929B509D62}">
      <dgm:prSet phldrT="[Text]"/>
      <dgm:spPr/>
      <dgm:t>
        <a:bodyPr/>
        <a:lstStyle/>
        <a:p>
          <a:pPr algn="ctr"/>
          <a:r>
            <a:rPr lang="en-US" dirty="0" smtClean="0"/>
            <a:t>Solar Photochemistry</a:t>
          </a:r>
          <a:endParaRPr lang="en-US" dirty="0"/>
        </a:p>
      </dgm:t>
    </dgm:pt>
    <dgm:pt modelId="{52312662-8D1A-4774-B673-696844A638E2}" type="parTrans" cxnId="{888CCC2E-D1C8-481F-9FA1-849CC4282A0B}">
      <dgm:prSet/>
      <dgm:spPr/>
      <dgm:t>
        <a:bodyPr/>
        <a:lstStyle/>
        <a:p>
          <a:endParaRPr lang="en-US"/>
        </a:p>
      </dgm:t>
    </dgm:pt>
    <dgm:pt modelId="{04B2714E-76F3-433F-ACA7-BD9FA2311DC1}" type="sibTrans" cxnId="{888CCC2E-D1C8-481F-9FA1-849CC4282A0B}">
      <dgm:prSet/>
      <dgm:spPr/>
      <dgm:t>
        <a:bodyPr/>
        <a:lstStyle/>
        <a:p>
          <a:endParaRPr lang="en-US"/>
        </a:p>
      </dgm:t>
    </dgm:pt>
    <dgm:pt modelId="{F0172DCF-1D29-4B1D-9124-206B15731321}">
      <dgm:prSet phldrT="[Text]"/>
      <dgm:spPr/>
      <dgm:t>
        <a:bodyPr/>
        <a:lstStyle/>
        <a:p>
          <a:pPr algn="ctr"/>
          <a:r>
            <a:rPr lang="en-US" dirty="0" smtClean="0"/>
            <a:t>Photosynthetic Systems</a:t>
          </a:r>
          <a:endParaRPr lang="en-US" dirty="0"/>
        </a:p>
      </dgm:t>
    </dgm:pt>
    <dgm:pt modelId="{635CA181-AEC8-4D28-AE1D-40665DB78E81}" type="parTrans" cxnId="{FD8E9DA1-240A-4F87-AC86-0F48FF7B6929}">
      <dgm:prSet/>
      <dgm:spPr/>
      <dgm:t>
        <a:bodyPr/>
        <a:lstStyle/>
        <a:p>
          <a:endParaRPr lang="en-US"/>
        </a:p>
      </dgm:t>
    </dgm:pt>
    <dgm:pt modelId="{3B306854-9871-410D-91A8-E1F6002DDBB5}" type="sibTrans" cxnId="{FD8E9DA1-240A-4F87-AC86-0F48FF7B6929}">
      <dgm:prSet/>
      <dgm:spPr/>
      <dgm:t>
        <a:bodyPr/>
        <a:lstStyle/>
        <a:p>
          <a:endParaRPr lang="en-US"/>
        </a:p>
      </dgm:t>
    </dgm:pt>
    <dgm:pt modelId="{0CF708F4-6390-4DDD-A8E7-6083FF3D6575}">
      <dgm:prSet phldrT="[Text]"/>
      <dgm:spPr>
        <a:solidFill>
          <a:srgbClr val="E1EACC"/>
        </a:solidFill>
      </dgm:spPr>
      <dgm:t>
        <a:bodyPr/>
        <a:lstStyle/>
        <a:p>
          <a:pPr algn="ctr"/>
          <a:r>
            <a:rPr lang="en-US" dirty="0" smtClean="0"/>
            <a:t>Chemical Transformations</a:t>
          </a:r>
        </a:p>
      </dgm:t>
    </dgm:pt>
    <dgm:pt modelId="{90DD5A21-17B6-4CEC-AF53-C4B8A20839A9}" type="parTrans" cxnId="{DD69F834-923E-48BA-836F-D25D25D4043C}">
      <dgm:prSet/>
      <dgm:spPr/>
      <dgm:t>
        <a:bodyPr/>
        <a:lstStyle/>
        <a:p>
          <a:endParaRPr lang="en-US"/>
        </a:p>
      </dgm:t>
    </dgm:pt>
    <dgm:pt modelId="{49F4D76D-E6F6-476C-B91C-3849C432C3F2}" type="sibTrans" cxnId="{DD69F834-923E-48BA-836F-D25D25D4043C}">
      <dgm:prSet/>
      <dgm:spPr/>
      <dgm:t>
        <a:bodyPr/>
        <a:lstStyle/>
        <a:p>
          <a:endParaRPr lang="en-US"/>
        </a:p>
      </dgm:t>
    </dgm:pt>
    <dgm:pt modelId="{091AF93B-4498-4BCF-8CD9-0CE4E549DA12}">
      <dgm:prSet phldrT="[Text]"/>
      <dgm:spPr/>
      <dgm:t>
        <a:bodyPr/>
        <a:lstStyle/>
        <a:p>
          <a:pPr algn="ctr"/>
          <a:r>
            <a:rPr lang="en-US" dirty="0" smtClean="0"/>
            <a:t>Catalysis</a:t>
          </a:r>
          <a:endParaRPr lang="en-US" dirty="0"/>
        </a:p>
      </dgm:t>
    </dgm:pt>
    <dgm:pt modelId="{01255F6E-7A02-4718-A767-0F84A8B808EE}" type="parTrans" cxnId="{495DE098-3D1E-40F8-9A86-7651C73952CD}">
      <dgm:prSet/>
      <dgm:spPr/>
      <dgm:t>
        <a:bodyPr/>
        <a:lstStyle/>
        <a:p>
          <a:endParaRPr lang="en-US"/>
        </a:p>
      </dgm:t>
    </dgm:pt>
    <dgm:pt modelId="{92DE9C3D-D542-47DD-859A-7CE840CAE0D8}" type="sibTrans" cxnId="{495DE098-3D1E-40F8-9A86-7651C73952CD}">
      <dgm:prSet/>
      <dgm:spPr/>
      <dgm:t>
        <a:bodyPr/>
        <a:lstStyle/>
        <a:p>
          <a:endParaRPr lang="en-US"/>
        </a:p>
      </dgm:t>
    </dgm:pt>
    <dgm:pt modelId="{FAD9259F-63E8-45C3-AFAB-A8A17387C144}">
      <dgm:prSet phldrT="[Text]"/>
      <dgm:spPr/>
      <dgm:t>
        <a:bodyPr/>
        <a:lstStyle/>
        <a:p>
          <a:pPr algn="ctr"/>
          <a:r>
            <a:rPr lang="en-US" dirty="0" smtClean="0"/>
            <a:t>Heavy Element Chemistry</a:t>
          </a:r>
          <a:endParaRPr lang="en-US" dirty="0"/>
        </a:p>
      </dgm:t>
    </dgm:pt>
    <dgm:pt modelId="{6DFF5E7C-E3F1-437C-80A5-1C2695B5E5DA}" type="parTrans" cxnId="{7B77C5A8-B868-4422-BFA4-8062E51A31A8}">
      <dgm:prSet/>
      <dgm:spPr/>
      <dgm:t>
        <a:bodyPr/>
        <a:lstStyle/>
        <a:p>
          <a:endParaRPr lang="en-US"/>
        </a:p>
      </dgm:t>
    </dgm:pt>
    <dgm:pt modelId="{8B329E9C-79C8-4CF3-BDC4-DB03E05031D2}" type="sibTrans" cxnId="{7B77C5A8-B868-4422-BFA4-8062E51A31A8}">
      <dgm:prSet/>
      <dgm:spPr/>
      <dgm:t>
        <a:bodyPr/>
        <a:lstStyle/>
        <a:p>
          <a:endParaRPr lang="en-US"/>
        </a:p>
      </dgm:t>
    </dgm:pt>
    <dgm:pt modelId="{7B6CB7D6-72D9-4CE3-B92C-BDF8658A740C}">
      <dgm:prSet phldrT="[Text]"/>
      <dgm:spPr/>
      <dgm:t>
        <a:bodyPr/>
        <a:lstStyle/>
        <a:p>
          <a:pPr algn="ctr"/>
          <a:r>
            <a:rPr lang="en-US" dirty="0" smtClean="0"/>
            <a:t>Geosciences</a:t>
          </a:r>
          <a:endParaRPr lang="en-US" dirty="0"/>
        </a:p>
      </dgm:t>
    </dgm:pt>
    <dgm:pt modelId="{3D864798-1A46-48D4-ACD4-C265CFFEE0A9}" type="parTrans" cxnId="{CDBED80B-E174-4C98-95D0-4C33154B9D4A}">
      <dgm:prSet/>
      <dgm:spPr/>
      <dgm:t>
        <a:bodyPr/>
        <a:lstStyle/>
        <a:p>
          <a:endParaRPr lang="en-US"/>
        </a:p>
      </dgm:t>
    </dgm:pt>
    <dgm:pt modelId="{38B53A53-4732-4359-8C2A-61DE9DC70103}" type="sibTrans" cxnId="{CDBED80B-E174-4C98-95D0-4C33154B9D4A}">
      <dgm:prSet/>
      <dgm:spPr/>
      <dgm:t>
        <a:bodyPr/>
        <a:lstStyle/>
        <a:p>
          <a:endParaRPr lang="en-US"/>
        </a:p>
      </dgm:t>
    </dgm:pt>
    <dgm:pt modelId="{69E306B3-5BA7-43D2-BBB2-204571856F3A}">
      <dgm:prSet phldrT="[Text]"/>
      <dgm:spPr/>
      <dgm:t>
        <a:bodyPr/>
        <a:lstStyle/>
        <a:p>
          <a:pPr algn="ctr"/>
          <a:r>
            <a:rPr lang="en-US" dirty="0" smtClean="0"/>
            <a:t>CPIMS</a:t>
          </a:r>
          <a:endParaRPr lang="en-US" dirty="0"/>
        </a:p>
      </dgm:t>
    </dgm:pt>
    <dgm:pt modelId="{CD002C69-9367-4ACF-A209-B31D91CEAAAE}" type="parTrans" cxnId="{CC6E4CEF-47E2-41FB-ADA7-87B0FE86D45D}">
      <dgm:prSet/>
      <dgm:spPr/>
      <dgm:t>
        <a:bodyPr/>
        <a:lstStyle/>
        <a:p>
          <a:endParaRPr lang="en-US"/>
        </a:p>
      </dgm:t>
    </dgm:pt>
    <dgm:pt modelId="{F97E51BD-B3DE-4C76-8297-DB3BD76AA936}" type="sibTrans" cxnId="{CC6E4CEF-47E2-41FB-ADA7-87B0FE86D45D}">
      <dgm:prSet/>
      <dgm:spPr/>
      <dgm:t>
        <a:bodyPr/>
        <a:lstStyle/>
        <a:p>
          <a:endParaRPr lang="en-US"/>
        </a:p>
      </dgm:t>
    </dgm:pt>
    <dgm:pt modelId="{5E0A08DC-09C1-46C4-A631-32AFBAFA3E75}">
      <dgm:prSet phldrT="[Text]"/>
      <dgm:spPr/>
      <dgm:t>
        <a:bodyPr/>
        <a:lstStyle/>
        <a:p>
          <a:pPr algn="ctr"/>
          <a:r>
            <a:rPr lang="en-US" dirty="0" smtClean="0"/>
            <a:t>Physical Biosciences</a:t>
          </a:r>
        </a:p>
      </dgm:t>
    </dgm:pt>
    <dgm:pt modelId="{6D4FB582-BB0D-45B5-BF69-47F84803244B}" type="parTrans" cxnId="{F057FBA4-8B26-4233-8890-5749212B2D38}">
      <dgm:prSet/>
      <dgm:spPr/>
      <dgm:t>
        <a:bodyPr/>
        <a:lstStyle/>
        <a:p>
          <a:endParaRPr lang="en-US"/>
        </a:p>
      </dgm:t>
    </dgm:pt>
    <dgm:pt modelId="{C5160BC0-900F-4A0B-B3C2-0EAF910F983D}" type="sibTrans" cxnId="{F057FBA4-8B26-4233-8890-5749212B2D38}">
      <dgm:prSet/>
      <dgm:spPr/>
      <dgm:t>
        <a:bodyPr/>
        <a:lstStyle/>
        <a:p>
          <a:endParaRPr lang="en-US"/>
        </a:p>
      </dgm:t>
    </dgm:pt>
    <dgm:pt modelId="{75C185FD-E9CC-4BD4-99EA-46F7D5FA58A5}">
      <dgm:prSet phldrT="[Text]"/>
      <dgm:spPr/>
      <dgm:t>
        <a:bodyPr/>
        <a:lstStyle/>
        <a:p>
          <a:pPr algn="ctr"/>
          <a:r>
            <a:rPr lang="en-US" dirty="0" smtClean="0"/>
            <a:t>Separations and Analysis</a:t>
          </a:r>
          <a:endParaRPr lang="en-US" dirty="0"/>
        </a:p>
      </dgm:t>
    </dgm:pt>
    <dgm:pt modelId="{B8171DDF-F3E1-4E6A-9D90-6BEC028F962B}" type="parTrans" cxnId="{B7DD3ADD-ED66-4FDA-BD8C-B06F1E63280D}">
      <dgm:prSet/>
      <dgm:spPr/>
      <dgm:t>
        <a:bodyPr/>
        <a:lstStyle/>
        <a:p>
          <a:endParaRPr lang="en-US"/>
        </a:p>
      </dgm:t>
    </dgm:pt>
    <dgm:pt modelId="{661F3192-1494-43DF-BE50-C2AC5BAF8B65}" type="sibTrans" cxnId="{B7DD3ADD-ED66-4FDA-BD8C-B06F1E63280D}">
      <dgm:prSet/>
      <dgm:spPr/>
      <dgm:t>
        <a:bodyPr/>
        <a:lstStyle/>
        <a:p>
          <a:endParaRPr lang="en-US"/>
        </a:p>
      </dgm:t>
    </dgm:pt>
    <dgm:pt modelId="{0F805A36-11C5-4C81-A90F-45DC1F25F633}">
      <dgm:prSet phldrT="[Text]"/>
      <dgm:spPr/>
      <dgm:t>
        <a:bodyPr/>
        <a:lstStyle/>
        <a:p>
          <a:pPr algn="ctr"/>
          <a:r>
            <a:rPr lang="en-US" smtClean="0"/>
            <a:t>CTC</a:t>
          </a:r>
          <a:endParaRPr lang="en-US" dirty="0"/>
        </a:p>
      </dgm:t>
    </dgm:pt>
    <dgm:pt modelId="{08CDFB86-9871-4B5A-8C9B-59A412C2120F}" type="parTrans" cxnId="{C20A2ADA-8DBF-4A08-B3E6-6C321CB50809}">
      <dgm:prSet/>
      <dgm:spPr/>
      <dgm:t>
        <a:bodyPr/>
        <a:lstStyle/>
        <a:p>
          <a:endParaRPr lang="en-US"/>
        </a:p>
      </dgm:t>
    </dgm:pt>
    <dgm:pt modelId="{90275261-17E8-46E7-94EB-2323E0DB6B42}" type="sibTrans" cxnId="{C20A2ADA-8DBF-4A08-B3E6-6C321CB50809}">
      <dgm:prSet/>
      <dgm:spPr/>
      <dgm:t>
        <a:bodyPr/>
        <a:lstStyle/>
        <a:p>
          <a:endParaRPr lang="en-US"/>
        </a:p>
      </dgm:t>
    </dgm:pt>
    <dgm:pt modelId="{2E074D67-868A-4A4A-8ED0-0E5788C3330E}">
      <dgm:prSet phldrT="[Text]"/>
      <dgm:spPr/>
      <dgm:t>
        <a:bodyPr/>
        <a:lstStyle/>
        <a:p>
          <a:pPr algn="ctr"/>
          <a:r>
            <a:rPr lang="en-US" dirty="0" smtClean="0"/>
            <a:t>Hub and EFRCs</a:t>
          </a:r>
        </a:p>
      </dgm:t>
    </dgm:pt>
    <dgm:pt modelId="{E998B7D5-FC46-40D4-B225-7A045275D529}" type="parTrans" cxnId="{366ACE21-AF9C-4E5C-93D0-8B5C45D0F5C6}">
      <dgm:prSet/>
      <dgm:spPr/>
      <dgm:t>
        <a:bodyPr/>
        <a:lstStyle/>
        <a:p>
          <a:endParaRPr lang="en-US"/>
        </a:p>
      </dgm:t>
    </dgm:pt>
    <dgm:pt modelId="{063E5F37-6A45-4DA0-91C2-98876A7BAC09}" type="sibTrans" cxnId="{366ACE21-AF9C-4E5C-93D0-8B5C45D0F5C6}">
      <dgm:prSet/>
      <dgm:spPr/>
      <dgm:t>
        <a:bodyPr/>
        <a:lstStyle/>
        <a:p>
          <a:endParaRPr lang="en-US"/>
        </a:p>
      </dgm:t>
    </dgm:pt>
    <dgm:pt modelId="{488C91D6-888C-435E-86B6-32F6F905C7DC}">
      <dgm:prSet phldrT="[Text]"/>
      <dgm:spPr/>
      <dgm:t>
        <a:bodyPr/>
        <a:lstStyle/>
        <a:p>
          <a:pPr algn="ctr"/>
          <a:r>
            <a:rPr lang="en-US" dirty="0" smtClean="0"/>
            <a:t>AMOS</a:t>
          </a:r>
          <a:endParaRPr lang="en-US" dirty="0"/>
        </a:p>
      </dgm:t>
    </dgm:pt>
    <dgm:pt modelId="{1862C3BC-C1DE-4882-A62D-417820F89C41}" type="sibTrans" cxnId="{13C7519B-7825-4481-AD08-6BFA1E975F7B}">
      <dgm:prSet/>
      <dgm:spPr/>
      <dgm:t>
        <a:bodyPr/>
        <a:lstStyle/>
        <a:p>
          <a:endParaRPr lang="en-US"/>
        </a:p>
      </dgm:t>
    </dgm:pt>
    <dgm:pt modelId="{D7A757DF-E1E9-4A76-916F-C47DC0CBE23A}" type="parTrans" cxnId="{13C7519B-7825-4481-AD08-6BFA1E975F7B}">
      <dgm:prSet/>
      <dgm:spPr/>
      <dgm:t>
        <a:bodyPr/>
        <a:lstStyle/>
        <a:p>
          <a:endParaRPr lang="en-US"/>
        </a:p>
      </dgm:t>
    </dgm:pt>
    <dgm:pt modelId="{0782712F-0DFA-4212-84AD-72CBB7AB81AE}" type="pres">
      <dgm:prSet presAssocID="{C1597255-C26E-4DE1-A057-35514B084406}" presName="theList" presStyleCnt="0">
        <dgm:presLayoutVars>
          <dgm:dir/>
          <dgm:animLvl val="lvl"/>
          <dgm:resizeHandles val="exact"/>
        </dgm:presLayoutVars>
      </dgm:prSet>
      <dgm:spPr/>
      <dgm:t>
        <a:bodyPr/>
        <a:lstStyle/>
        <a:p>
          <a:endParaRPr lang="en-US"/>
        </a:p>
      </dgm:t>
    </dgm:pt>
    <dgm:pt modelId="{D23197F3-6EF6-4B06-80D7-BF7F066F40A3}" type="pres">
      <dgm:prSet presAssocID="{2F8F98B7-7357-4A7E-AFD1-180BF97DC383}" presName="compNode" presStyleCnt="0"/>
      <dgm:spPr/>
    </dgm:pt>
    <dgm:pt modelId="{BED8C8E7-3BE0-4403-8B5C-83A5C04A2CA1}" type="pres">
      <dgm:prSet presAssocID="{2F8F98B7-7357-4A7E-AFD1-180BF97DC383}" presName="aNode" presStyleLbl="bgShp" presStyleIdx="0" presStyleCnt="3"/>
      <dgm:spPr/>
      <dgm:t>
        <a:bodyPr/>
        <a:lstStyle/>
        <a:p>
          <a:endParaRPr lang="en-US"/>
        </a:p>
      </dgm:t>
    </dgm:pt>
    <dgm:pt modelId="{8D967E3F-D5C8-4E36-8C89-55FF06C32DD9}" type="pres">
      <dgm:prSet presAssocID="{2F8F98B7-7357-4A7E-AFD1-180BF97DC383}" presName="textNode" presStyleLbl="bgShp" presStyleIdx="0" presStyleCnt="3"/>
      <dgm:spPr/>
      <dgm:t>
        <a:bodyPr/>
        <a:lstStyle/>
        <a:p>
          <a:endParaRPr lang="en-US"/>
        </a:p>
      </dgm:t>
    </dgm:pt>
    <dgm:pt modelId="{04CFEB35-04CC-4675-981B-FE17F80FA541}" type="pres">
      <dgm:prSet presAssocID="{2F8F98B7-7357-4A7E-AFD1-180BF97DC383}" presName="compChildNode" presStyleCnt="0"/>
      <dgm:spPr/>
    </dgm:pt>
    <dgm:pt modelId="{37483A5C-4B58-4C41-B75E-09A8559E8CC4}" type="pres">
      <dgm:prSet presAssocID="{2F8F98B7-7357-4A7E-AFD1-180BF97DC383}" presName="theInnerList" presStyleCnt="0"/>
      <dgm:spPr/>
    </dgm:pt>
    <dgm:pt modelId="{CE36CBC1-F891-4F2A-81C6-EC910254D838}" type="pres">
      <dgm:prSet presAssocID="{488C91D6-888C-435E-86B6-32F6F905C7DC}" presName="childNode" presStyleLbl="node1" presStyleIdx="0" presStyleCnt="12">
        <dgm:presLayoutVars>
          <dgm:bulletEnabled val="1"/>
        </dgm:presLayoutVars>
      </dgm:prSet>
      <dgm:spPr/>
      <dgm:t>
        <a:bodyPr/>
        <a:lstStyle/>
        <a:p>
          <a:endParaRPr lang="en-US"/>
        </a:p>
      </dgm:t>
    </dgm:pt>
    <dgm:pt modelId="{B24E19B9-699D-40CE-A6A6-2D1FA5CA6B85}" type="pres">
      <dgm:prSet presAssocID="{488C91D6-888C-435E-86B6-32F6F905C7DC}" presName="aSpace2" presStyleCnt="0"/>
      <dgm:spPr/>
    </dgm:pt>
    <dgm:pt modelId="{C826A830-9C4E-42D5-B101-3B6AE90E9296}" type="pres">
      <dgm:prSet presAssocID="{EB791D2C-21CD-4C95-96AF-505AA0C3DD0D}" presName="childNode" presStyleLbl="node1" presStyleIdx="1" presStyleCnt="12">
        <dgm:presLayoutVars>
          <dgm:bulletEnabled val="1"/>
        </dgm:presLayoutVars>
      </dgm:prSet>
      <dgm:spPr/>
      <dgm:t>
        <a:bodyPr/>
        <a:lstStyle/>
        <a:p>
          <a:endParaRPr lang="en-US"/>
        </a:p>
      </dgm:t>
    </dgm:pt>
    <dgm:pt modelId="{06502F3F-2153-4A4F-BE4C-387D029CFE71}" type="pres">
      <dgm:prSet presAssocID="{EB791D2C-21CD-4C95-96AF-505AA0C3DD0D}" presName="aSpace2" presStyleCnt="0"/>
      <dgm:spPr/>
    </dgm:pt>
    <dgm:pt modelId="{57AA692C-588A-4B68-8D68-4C0C851EBAA8}" type="pres">
      <dgm:prSet presAssocID="{69E306B3-5BA7-43D2-BBB2-204571856F3A}" presName="childNode" presStyleLbl="node1" presStyleIdx="2" presStyleCnt="12">
        <dgm:presLayoutVars>
          <dgm:bulletEnabled val="1"/>
        </dgm:presLayoutVars>
      </dgm:prSet>
      <dgm:spPr/>
      <dgm:t>
        <a:bodyPr/>
        <a:lstStyle/>
        <a:p>
          <a:endParaRPr lang="en-US"/>
        </a:p>
      </dgm:t>
    </dgm:pt>
    <dgm:pt modelId="{6DDD9239-5EEE-4225-8EC7-9E2F0C28D778}" type="pres">
      <dgm:prSet presAssocID="{69E306B3-5BA7-43D2-BBB2-204571856F3A}" presName="aSpace2" presStyleCnt="0"/>
      <dgm:spPr/>
    </dgm:pt>
    <dgm:pt modelId="{03CF3303-9DB6-4A52-AB16-182E7BE43900}" type="pres">
      <dgm:prSet presAssocID="{0F805A36-11C5-4C81-A90F-45DC1F25F633}" presName="childNode" presStyleLbl="node1" presStyleIdx="3" presStyleCnt="12">
        <dgm:presLayoutVars>
          <dgm:bulletEnabled val="1"/>
        </dgm:presLayoutVars>
      </dgm:prSet>
      <dgm:spPr/>
      <dgm:t>
        <a:bodyPr/>
        <a:lstStyle/>
        <a:p>
          <a:endParaRPr lang="en-US"/>
        </a:p>
      </dgm:t>
    </dgm:pt>
    <dgm:pt modelId="{02EAC6B4-717F-43EE-AF0F-039D7FC504A1}" type="pres">
      <dgm:prSet presAssocID="{2F8F98B7-7357-4A7E-AFD1-180BF97DC383}" presName="aSpace" presStyleCnt="0"/>
      <dgm:spPr/>
    </dgm:pt>
    <dgm:pt modelId="{6A25EDF1-5FA6-4968-B51D-A6D781F941F5}" type="pres">
      <dgm:prSet presAssocID="{89322FBA-0E1C-4E9F-994C-6B51C75399C6}" presName="compNode" presStyleCnt="0"/>
      <dgm:spPr/>
    </dgm:pt>
    <dgm:pt modelId="{53A7FAF2-6439-4354-9DFD-C35B0F338B1E}" type="pres">
      <dgm:prSet presAssocID="{89322FBA-0E1C-4E9F-994C-6B51C75399C6}" presName="aNode" presStyleLbl="bgShp" presStyleIdx="1" presStyleCnt="3"/>
      <dgm:spPr/>
      <dgm:t>
        <a:bodyPr/>
        <a:lstStyle/>
        <a:p>
          <a:endParaRPr lang="en-US"/>
        </a:p>
      </dgm:t>
    </dgm:pt>
    <dgm:pt modelId="{219B43A8-321C-4EDD-912C-D13488F2BB62}" type="pres">
      <dgm:prSet presAssocID="{89322FBA-0E1C-4E9F-994C-6B51C75399C6}" presName="textNode" presStyleLbl="bgShp" presStyleIdx="1" presStyleCnt="3"/>
      <dgm:spPr/>
      <dgm:t>
        <a:bodyPr/>
        <a:lstStyle/>
        <a:p>
          <a:endParaRPr lang="en-US"/>
        </a:p>
      </dgm:t>
    </dgm:pt>
    <dgm:pt modelId="{053A1DC6-FC6F-492D-B472-6A7F21BCD110}" type="pres">
      <dgm:prSet presAssocID="{89322FBA-0E1C-4E9F-994C-6B51C75399C6}" presName="compChildNode" presStyleCnt="0"/>
      <dgm:spPr/>
    </dgm:pt>
    <dgm:pt modelId="{9435EBCA-EBDC-4088-98BD-D8A268F3DAFF}" type="pres">
      <dgm:prSet presAssocID="{89322FBA-0E1C-4E9F-994C-6B51C75399C6}" presName="theInnerList" presStyleCnt="0"/>
      <dgm:spPr/>
    </dgm:pt>
    <dgm:pt modelId="{BCC151D5-3963-479D-A805-23FE380DE836}" type="pres">
      <dgm:prSet presAssocID="{F8741765-C8D6-40AC-9007-42929B509D62}" presName="childNode" presStyleLbl="node1" presStyleIdx="4" presStyleCnt="12" custLinFactNeighborY="-30335">
        <dgm:presLayoutVars>
          <dgm:bulletEnabled val="1"/>
        </dgm:presLayoutVars>
      </dgm:prSet>
      <dgm:spPr/>
      <dgm:t>
        <a:bodyPr/>
        <a:lstStyle/>
        <a:p>
          <a:endParaRPr lang="en-US"/>
        </a:p>
      </dgm:t>
    </dgm:pt>
    <dgm:pt modelId="{61AD5224-4D2F-4F04-900E-FF28C42B5C20}" type="pres">
      <dgm:prSet presAssocID="{F8741765-C8D6-40AC-9007-42929B509D62}" presName="aSpace2" presStyleCnt="0"/>
      <dgm:spPr/>
    </dgm:pt>
    <dgm:pt modelId="{E9E94600-43A9-4E96-8788-8F513BAD5AD3}" type="pres">
      <dgm:prSet presAssocID="{F0172DCF-1D29-4B1D-9124-206B15731321}" presName="childNode" presStyleLbl="node1" presStyleIdx="5" presStyleCnt="12" custLinFactNeighborY="-30335">
        <dgm:presLayoutVars>
          <dgm:bulletEnabled val="1"/>
        </dgm:presLayoutVars>
      </dgm:prSet>
      <dgm:spPr/>
      <dgm:t>
        <a:bodyPr/>
        <a:lstStyle/>
        <a:p>
          <a:endParaRPr lang="en-US"/>
        </a:p>
      </dgm:t>
    </dgm:pt>
    <dgm:pt modelId="{7233EAD3-773D-4F68-AA7A-6AEAFD3C175C}" type="pres">
      <dgm:prSet presAssocID="{F0172DCF-1D29-4B1D-9124-206B15731321}" presName="aSpace2" presStyleCnt="0"/>
      <dgm:spPr/>
    </dgm:pt>
    <dgm:pt modelId="{02836847-0EE6-4582-8931-1F0BA2164D2D}" type="pres">
      <dgm:prSet presAssocID="{5E0A08DC-09C1-46C4-A631-32AFBAFA3E75}" presName="childNode" presStyleLbl="node1" presStyleIdx="6" presStyleCnt="12" custLinFactNeighborY="-30335">
        <dgm:presLayoutVars>
          <dgm:bulletEnabled val="1"/>
        </dgm:presLayoutVars>
      </dgm:prSet>
      <dgm:spPr/>
      <dgm:t>
        <a:bodyPr/>
        <a:lstStyle/>
        <a:p>
          <a:endParaRPr lang="en-US"/>
        </a:p>
      </dgm:t>
    </dgm:pt>
    <dgm:pt modelId="{0EF2F466-342C-49D4-A122-11A7FD6B8B91}" type="pres">
      <dgm:prSet presAssocID="{5E0A08DC-09C1-46C4-A631-32AFBAFA3E75}" presName="aSpace2" presStyleCnt="0"/>
      <dgm:spPr/>
    </dgm:pt>
    <dgm:pt modelId="{5C137BD9-2B17-4BCA-93EF-50928BE8032D}" type="pres">
      <dgm:prSet presAssocID="{2E074D67-868A-4A4A-8ED0-0E5788C3330E}" presName="childNode" presStyleLbl="node1" presStyleIdx="7" presStyleCnt="12" custLinFactNeighborY="-30335">
        <dgm:presLayoutVars>
          <dgm:bulletEnabled val="1"/>
        </dgm:presLayoutVars>
      </dgm:prSet>
      <dgm:spPr/>
      <dgm:t>
        <a:bodyPr/>
        <a:lstStyle/>
        <a:p>
          <a:endParaRPr lang="en-US"/>
        </a:p>
      </dgm:t>
    </dgm:pt>
    <dgm:pt modelId="{DBEEF385-5EE5-4067-ACF5-BFBE2937D8E2}" type="pres">
      <dgm:prSet presAssocID="{89322FBA-0E1C-4E9F-994C-6B51C75399C6}" presName="aSpace" presStyleCnt="0"/>
      <dgm:spPr/>
    </dgm:pt>
    <dgm:pt modelId="{A5DD6F75-322E-4A9F-BBC4-361152F97391}" type="pres">
      <dgm:prSet presAssocID="{0CF708F4-6390-4DDD-A8E7-6083FF3D6575}" presName="compNode" presStyleCnt="0"/>
      <dgm:spPr/>
    </dgm:pt>
    <dgm:pt modelId="{D94F9562-FC86-45AF-BE74-C92777BA730B}" type="pres">
      <dgm:prSet presAssocID="{0CF708F4-6390-4DDD-A8E7-6083FF3D6575}" presName="aNode" presStyleLbl="bgShp" presStyleIdx="2" presStyleCnt="3" custLinFactNeighborY="-680"/>
      <dgm:spPr/>
      <dgm:t>
        <a:bodyPr/>
        <a:lstStyle/>
        <a:p>
          <a:endParaRPr lang="en-US"/>
        </a:p>
      </dgm:t>
    </dgm:pt>
    <dgm:pt modelId="{1F4512F4-FFE6-4F17-9435-3CD1935E7019}" type="pres">
      <dgm:prSet presAssocID="{0CF708F4-6390-4DDD-A8E7-6083FF3D6575}" presName="textNode" presStyleLbl="bgShp" presStyleIdx="2" presStyleCnt="3"/>
      <dgm:spPr/>
      <dgm:t>
        <a:bodyPr/>
        <a:lstStyle/>
        <a:p>
          <a:endParaRPr lang="en-US"/>
        </a:p>
      </dgm:t>
    </dgm:pt>
    <dgm:pt modelId="{155022D1-D189-4224-AE47-B98125B947BC}" type="pres">
      <dgm:prSet presAssocID="{0CF708F4-6390-4DDD-A8E7-6083FF3D6575}" presName="compChildNode" presStyleCnt="0"/>
      <dgm:spPr/>
    </dgm:pt>
    <dgm:pt modelId="{0552E866-B107-4386-9056-927FF14BDE07}" type="pres">
      <dgm:prSet presAssocID="{0CF708F4-6390-4DDD-A8E7-6083FF3D6575}" presName="theInnerList" presStyleCnt="0"/>
      <dgm:spPr/>
    </dgm:pt>
    <dgm:pt modelId="{03C630BC-E635-43DB-BA32-53B74DA82CAD}" type="pres">
      <dgm:prSet presAssocID="{091AF93B-4498-4BCF-8CD9-0CE4E549DA12}" presName="childNode" presStyleLbl="node1" presStyleIdx="8" presStyleCnt="12">
        <dgm:presLayoutVars>
          <dgm:bulletEnabled val="1"/>
        </dgm:presLayoutVars>
      </dgm:prSet>
      <dgm:spPr/>
      <dgm:t>
        <a:bodyPr/>
        <a:lstStyle/>
        <a:p>
          <a:endParaRPr lang="en-US"/>
        </a:p>
      </dgm:t>
    </dgm:pt>
    <dgm:pt modelId="{1793023F-CE10-407A-878C-15FE6C6A0C28}" type="pres">
      <dgm:prSet presAssocID="{091AF93B-4498-4BCF-8CD9-0CE4E549DA12}" presName="aSpace2" presStyleCnt="0"/>
      <dgm:spPr/>
    </dgm:pt>
    <dgm:pt modelId="{FD00CC7E-9A60-4FDC-8292-8E41E9D00427}" type="pres">
      <dgm:prSet presAssocID="{75C185FD-E9CC-4BD4-99EA-46F7D5FA58A5}" presName="childNode" presStyleLbl="node1" presStyleIdx="9" presStyleCnt="12" custLinFactNeighborY="-30335">
        <dgm:presLayoutVars>
          <dgm:bulletEnabled val="1"/>
        </dgm:presLayoutVars>
      </dgm:prSet>
      <dgm:spPr/>
      <dgm:t>
        <a:bodyPr/>
        <a:lstStyle/>
        <a:p>
          <a:endParaRPr lang="en-US"/>
        </a:p>
      </dgm:t>
    </dgm:pt>
    <dgm:pt modelId="{965E0022-8595-48EE-ABF1-600C5633EB3B}" type="pres">
      <dgm:prSet presAssocID="{75C185FD-E9CC-4BD4-99EA-46F7D5FA58A5}" presName="aSpace2" presStyleCnt="0"/>
      <dgm:spPr/>
    </dgm:pt>
    <dgm:pt modelId="{B6BAC6BB-4B5A-44B2-BFE3-1E8E4797F919}" type="pres">
      <dgm:prSet presAssocID="{FAD9259F-63E8-45C3-AFAB-A8A17387C144}" presName="childNode" presStyleLbl="node1" presStyleIdx="10" presStyleCnt="12" custLinFactNeighborY="-30335">
        <dgm:presLayoutVars>
          <dgm:bulletEnabled val="1"/>
        </dgm:presLayoutVars>
      </dgm:prSet>
      <dgm:spPr/>
      <dgm:t>
        <a:bodyPr/>
        <a:lstStyle/>
        <a:p>
          <a:endParaRPr lang="en-US"/>
        </a:p>
      </dgm:t>
    </dgm:pt>
    <dgm:pt modelId="{EF3021BB-DB4D-4FC7-9BA5-E2B6DA3B3271}" type="pres">
      <dgm:prSet presAssocID="{FAD9259F-63E8-45C3-AFAB-A8A17387C144}" presName="aSpace2" presStyleCnt="0"/>
      <dgm:spPr/>
    </dgm:pt>
    <dgm:pt modelId="{BAEEC458-7A2C-423B-8CED-6EB414AA2114}" type="pres">
      <dgm:prSet presAssocID="{7B6CB7D6-72D9-4CE3-B92C-BDF8658A740C}" presName="childNode" presStyleLbl="node1" presStyleIdx="11" presStyleCnt="12" custLinFactNeighborY="-30335">
        <dgm:presLayoutVars>
          <dgm:bulletEnabled val="1"/>
        </dgm:presLayoutVars>
      </dgm:prSet>
      <dgm:spPr/>
      <dgm:t>
        <a:bodyPr/>
        <a:lstStyle/>
        <a:p>
          <a:endParaRPr lang="en-US"/>
        </a:p>
      </dgm:t>
    </dgm:pt>
  </dgm:ptLst>
  <dgm:cxnLst>
    <dgm:cxn modelId="{F057FBA4-8B26-4233-8890-5749212B2D38}" srcId="{89322FBA-0E1C-4E9F-994C-6B51C75399C6}" destId="{5E0A08DC-09C1-46C4-A631-32AFBAFA3E75}" srcOrd="2" destOrd="0" parTransId="{6D4FB582-BB0D-45B5-BF69-47F84803244B}" sibTransId="{C5160BC0-900F-4A0B-B3C2-0EAF910F983D}"/>
    <dgm:cxn modelId="{66916E30-ED95-4DB6-AA96-FF3A11C8F9FB}" type="presOf" srcId="{2F8F98B7-7357-4A7E-AFD1-180BF97DC383}" destId="{8D967E3F-D5C8-4E36-8C89-55FF06C32DD9}" srcOrd="1" destOrd="0" presId="urn:microsoft.com/office/officeart/2005/8/layout/lProcess2"/>
    <dgm:cxn modelId="{9A70262C-787A-4305-A049-32FEE8E50962}" type="presOf" srcId="{FAD9259F-63E8-45C3-AFAB-A8A17387C144}" destId="{B6BAC6BB-4B5A-44B2-BFE3-1E8E4797F919}" srcOrd="0" destOrd="0" presId="urn:microsoft.com/office/officeart/2005/8/layout/lProcess2"/>
    <dgm:cxn modelId="{C20A2ADA-8DBF-4A08-B3E6-6C321CB50809}" srcId="{2F8F98B7-7357-4A7E-AFD1-180BF97DC383}" destId="{0F805A36-11C5-4C81-A90F-45DC1F25F633}" srcOrd="3" destOrd="0" parTransId="{08CDFB86-9871-4B5A-8C9B-59A412C2120F}" sibTransId="{90275261-17E8-46E7-94EB-2323E0DB6B42}"/>
    <dgm:cxn modelId="{FD8E9DA1-240A-4F87-AC86-0F48FF7B6929}" srcId="{89322FBA-0E1C-4E9F-994C-6B51C75399C6}" destId="{F0172DCF-1D29-4B1D-9124-206B15731321}" srcOrd="1" destOrd="0" parTransId="{635CA181-AEC8-4D28-AE1D-40665DB78E81}" sibTransId="{3B306854-9871-410D-91A8-E1F6002DDBB5}"/>
    <dgm:cxn modelId="{1A8387C9-E932-46CC-996E-7C87CC051F9B}" type="presOf" srcId="{C1597255-C26E-4DE1-A057-35514B084406}" destId="{0782712F-0DFA-4212-84AD-72CBB7AB81AE}" srcOrd="0" destOrd="0" presId="urn:microsoft.com/office/officeart/2005/8/layout/lProcess2"/>
    <dgm:cxn modelId="{5B47486F-AF1F-47F2-A7A6-208EF50C3DC6}" srcId="{C1597255-C26E-4DE1-A057-35514B084406}" destId="{89322FBA-0E1C-4E9F-994C-6B51C75399C6}" srcOrd="1" destOrd="0" parTransId="{FD4BC7DA-5041-4EBE-B2B4-61FEBEB9F6BB}" sibTransId="{15B9FE2B-A684-462A-BC6A-F40FBF2DE631}"/>
    <dgm:cxn modelId="{9D74A679-7A7D-4994-9672-ECBBCC0A14CE}" type="presOf" srcId="{091AF93B-4498-4BCF-8CD9-0CE4E549DA12}" destId="{03C630BC-E635-43DB-BA32-53B74DA82CAD}" srcOrd="0" destOrd="0" presId="urn:microsoft.com/office/officeart/2005/8/layout/lProcess2"/>
    <dgm:cxn modelId="{76D7BE46-24C8-4B82-BD61-EEBAC2B3C8B2}" srcId="{2F8F98B7-7357-4A7E-AFD1-180BF97DC383}" destId="{EB791D2C-21CD-4C95-96AF-505AA0C3DD0D}" srcOrd="1" destOrd="0" parTransId="{0C0CED97-546E-4B81-BF42-E0D38F012F7D}" sibTransId="{25589B99-0E98-401E-94C1-1AA1605D36A9}"/>
    <dgm:cxn modelId="{E2249DEC-E070-4F46-8C58-EC22F659E4AC}" type="presOf" srcId="{0CF708F4-6390-4DDD-A8E7-6083FF3D6575}" destId="{1F4512F4-FFE6-4F17-9435-3CD1935E7019}" srcOrd="1" destOrd="0" presId="urn:microsoft.com/office/officeart/2005/8/layout/lProcess2"/>
    <dgm:cxn modelId="{A3F51994-B2EB-461D-916E-8B52B4B241BE}" type="presOf" srcId="{EB791D2C-21CD-4C95-96AF-505AA0C3DD0D}" destId="{C826A830-9C4E-42D5-B101-3B6AE90E9296}" srcOrd="0" destOrd="0" presId="urn:microsoft.com/office/officeart/2005/8/layout/lProcess2"/>
    <dgm:cxn modelId="{7B77C5A8-B868-4422-BFA4-8062E51A31A8}" srcId="{0CF708F4-6390-4DDD-A8E7-6083FF3D6575}" destId="{FAD9259F-63E8-45C3-AFAB-A8A17387C144}" srcOrd="2" destOrd="0" parTransId="{6DFF5E7C-E3F1-437C-80A5-1C2695B5E5DA}" sibTransId="{8B329E9C-79C8-4CF3-BDC4-DB03E05031D2}"/>
    <dgm:cxn modelId="{6905747E-5C46-416F-B263-171C6769D69D}" type="presOf" srcId="{89322FBA-0E1C-4E9F-994C-6B51C75399C6}" destId="{219B43A8-321C-4EDD-912C-D13488F2BB62}" srcOrd="1" destOrd="0" presId="urn:microsoft.com/office/officeart/2005/8/layout/lProcess2"/>
    <dgm:cxn modelId="{F4A0EF2D-D2B4-4BB9-98B5-332B5D74E720}" type="presOf" srcId="{2F8F98B7-7357-4A7E-AFD1-180BF97DC383}" destId="{BED8C8E7-3BE0-4403-8B5C-83A5C04A2CA1}" srcOrd="0" destOrd="0" presId="urn:microsoft.com/office/officeart/2005/8/layout/lProcess2"/>
    <dgm:cxn modelId="{CC6E4CEF-47E2-41FB-ADA7-87B0FE86D45D}" srcId="{2F8F98B7-7357-4A7E-AFD1-180BF97DC383}" destId="{69E306B3-5BA7-43D2-BBB2-204571856F3A}" srcOrd="2" destOrd="0" parTransId="{CD002C69-9367-4ACF-A209-B31D91CEAAAE}" sibTransId="{F97E51BD-B3DE-4C76-8297-DB3BD76AA936}"/>
    <dgm:cxn modelId="{C25E65FD-5F5C-46D0-94B6-9C4AE9A0CC88}" srcId="{C1597255-C26E-4DE1-A057-35514B084406}" destId="{2F8F98B7-7357-4A7E-AFD1-180BF97DC383}" srcOrd="0" destOrd="0" parTransId="{05AAE604-76AD-42FF-AD89-783A7D889525}" sibTransId="{C9F69AB2-E362-4580-BD5E-C4ADFE50988D}"/>
    <dgm:cxn modelId="{888CCC2E-D1C8-481F-9FA1-849CC4282A0B}" srcId="{89322FBA-0E1C-4E9F-994C-6B51C75399C6}" destId="{F8741765-C8D6-40AC-9007-42929B509D62}" srcOrd="0" destOrd="0" parTransId="{52312662-8D1A-4774-B673-696844A638E2}" sibTransId="{04B2714E-76F3-433F-ACA7-BD9FA2311DC1}"/>
    <dgm:cxn modelId="{4C8CF356-6E44-47F0-941F-9FF318565A93}" type="presOf" srcId="{F0172DCF-1D29-4B1D-9124-206B15731321}" destId="{E9E94600-43A9-4E96-8788-8F513BAD5AD3}" srcOrd="0" destOrd="0" presId="urn:microsoft.com/office/officeart/2005/8/layout/lProcess2"/>
    <dgm:cxn modelId="{B7DD3ADD-ED66-4FDA-BD8C-B06F1E63280D}" srcId="{0CF708F4-6390-4DDD-A8E7-6083FF3D6575}" destId="{75C185FD-E9CC-4BD4-99EA-46F7D5FA58A5}" srcOrd="1" destOrd="0" parTransId="{B8171DDF-F3E1-4E6A-9D90-6BEC028F962B}" sibTransId="{661F3192-1494-43DF-BE50-C2AC5BAF8B65}"/>
    <dgm:cxn modelId="{CDBED80B-E174-4C98-95D0-4C33154B9D4A}" srcId="{0CF708F4-6390-4DDD-A8E7-6083FF3D6575}" destId="{7B6CB7D6-72D9-4CE3-B92C-BDF8658A740C}" srcOrd="3" destOrd="0" parTransId="{3D864798-1A46-48D4-ACD4-C265CFFEE0A9}" sibTransId="{38B53A53-4732-4359-8C2A-61DE9DC70103}"/>
    <dgm:cxn modelId="{4EB90D9A-685E-4D86-9B14-57D25F22A59F}" type="presOf" srcId="{2E074D67-868A-4A4A-8ED0-0E5788C3330E}" destId="{5C137BD9-2B17-4BCA-93EF-50928BE8032D}" srcOrd="0" destOrd="0" presId="urn:microsoft.com/office/officeart/2005/8/layout/lProcess2"/>
    <dgm:cxn modelId="{613F3EB6-C04E-4AB0-A3F8-622817F7676D}" type="presOf" srcId="{F8741765-C8D6-40AC-9007-42929B509D62}" destId="{BCC151D5-3963-479D-A805-23FE380DE836}" srcOrd="0" destOrd="0" presId="urn:microsoft.com/office/officeart/2005/8/layout/lProcess2"/>
    <dgm:cxn modelId="{495DE098-3D1E-40F8-9A86-7651C73952CD}" srcId="{0CF708F4-6390-4DDD-A8E7-6083FF3D6575}" destId="{091AF93B-4498-4BCF-8CD9-0CE4E549DA12}" srcOrd="0" destOrd="0" parTransId="{01255F6E-7A02-4718-A767-0F84A8B808EE}" sibTransId="{92DE9C3D-D542-47DD-859A-7CE840CAE0D8}"/>
    <dgm:cxn modelId="{3525B550-4546-43C0-87D3-B6EBCB2F1309}" type="presOf" srcId="{75C185FD-E9CC-4BD4-99EA-46F7D5FA58A5}" destId="{FD00CC7E-9A60-4FDC-8292-8E41E9D00427}" srcOrd="0" destOrd="0" presId="urn:microsoft.com/office/officeart/2005/8/layout/lProcess2"/>
    <dgm:cxn modelId="{6E543EEB-ABEE-4E40-B80A-7BCF1361BC12}" type="presOf" srcId="{69E306B3-5BA7-43D2-BBB2-204571856F3A}" destId="{57AA692C-588A-4B68-8D68-4C0C851EBAA8}" srcOrd="0" destOrd="0" presId="urn:microsoft.com/office/officeart/2005/8/layout/lProcess2"/>
    <dgm:cxn modelId="{5833CDEC-C522-4CD9-BC1C-A0F0B1280F17}" type="presOf" srcId="{0CF708F4-6390-4DDD-A8E7-6083FF3D6575}" destId="{D94F9562-FC86-45AF-BE74-C92777BA730B}" srcOrd="0" destOrd="0" presId="urn:microsoft.com/office/officeart/2005/8/layout/lProcess2"/>
    <dgm:cxn modelId="{18764F98-6F3E-4C70-BAB5-AED88E9480D8}" type="presOf" srcId="{0F805A36-11C5-4C81-A90F-45DC1F25F633}" destId="{03CF3303-9DB6-4A52-AB16-182E7BE43900}" srcOrd="0" destOrd="0" presId="urn:microsoft.com/office/officeart/2005/8/layout/lProcess2"/>
    <dgm:cxn modelId="{C05784B1-1E49-4E95-BDC3-534A999DAD4B}" type="presOf" srcId="{7B6CB7D6-72D9-4CE3-B92C-BDF8658A740C}" destId="{BAEEC458-7A2C-423B-8CED-6EB414AA2114}" srcOrd="0" destOrd="0" presId="urn:microsoft.com/office/officeart/2005/8/layout/lProcess2"/>
    <dgm:cxn modelId="{15E7D517-53C4-475D-B186-8B373FD6E23F}" type="presOf" srcId="{89322FBA-0E1C-4E9F-994C-6B51C75399C6}" destId="{53A7FAF2-6439-4354-9DFD-C35B0F338B1E}" srcOrd="0" destOrd="0" presId="urn:microsoft.com/office/officeart/2005/8/layout/lProcess2"/>
    <dgm:cxn modelId="{DD69F834-923E-48BA-836F-D25D25D4043C}" srcId="{C1597255-C26E-4DE1-A057-35514B084406}" destId="{0CF708F4-6390-4DDD-A8E7-6083FF3D6575}" srcOrd="2" destOrd="0" parTransId="{90DD5A21-17B6-4CEC-AF53-C4B8A20839A9}" sibTransId="{49F4D76D-E6F6-476C-B91C-3849C432C3F2}"/>
    <dgm:cxn modelId="{13C7519B-7825-4481-AD08-6BFA1E975F7B}" srcId="{2F8F98B7-7357-4A7E-AFD1-180BF97DC383}" destId="{488C91D6-888C-435E-86B6-32F6F905C7DC}" srcOrd="0" destOrd="0" parTransId="{D7A757DF-E1E9-4A76-916F-C47DC0CBE23A}" sibTransId="{1862C3BC-C1DE-4882-A62D-417820F89C41}"/>
    <dgm:cxn modelId="{366ACE21-AF9C-4E5C-93D0-8B5C45D0F5C6}" srcId="{89322FBA-0E1C-4E9F-994C-6B51C75399C6}" destId="{2E074D67-868A-4A4A-8ED0-0E5788C3330E}" srcOrd="3" destOrd="0" parTransId="{E998B7D5-FC46-40D4-B225-7A045275D529}" sibTransId="{063E5F37-6A45-4DA0-91C2-98876A7BAC09}"/>
    <dgm:cxn modelId="{D0E02857-F009-44A9-BF64-33222EB97D8E}" type="presOf" srcId="{488C91D6-888C-435E-86B6-32F6F905C7DC}" destId="{CE36CBC1-F891-4F2A-81C6-EC910254D838}" srcOrd="0" destOrd="0" presId="urn:microsoft.com/office/officeart/2005/8/layout/lProcess2"/>
    <dgm:cxn modelId="{586AA3F5-FA94-42A9-AD0C-BE2AE7CF65D5}" type="presOf" srcId="{5E0A08DC-09C1-46C4-A631-32AFBAFA3E75}" destId="{02836847-0EE6-4582-8931-1F0BA2164D2D}" srcOrd="0" destOrd="0" presId="urn:microsoft.com/office/officeart/2005/8/layout/lProcess2"/>
    <dgm:cxn modelId="{3B01176B-0A1D-4937-A9E3-7C73E0564145}" type="presParOf" srcId="{0782712F-0DFA-4212-84AD-72CBB7AB81AE}" destId="{D23197F3-6EF6-4B06-80D7-BF7F066F40A3}" srcOrd="0" destOrd="0" presId="urn:microsoft.com/office/officeart/2005/8/layout/lProcess2"/>
    <dgm:cxn modelId="{00D9AD20-E825-4BE7-8EF3-DECEAD8A214B}" type="presParOf" srcId="{D23197F3-6EF6-4B06-80D7-BF7F066F40A3}" destId="{BED8C8E7-3BE0-4403-8B5C-83A5C04A2CA1}" srcOrd="0" destOrd="0" presId="urn:microsoft.com/office/officeart/2005/8/layout/lProcess2"/>
    <dgm:cxn modelId="{D96EA15C-A9C6-419B-A40E-42CE458E116E}" type="presParOf" srcId="{D23197F3-6EF6-4B06-80D7-BF7F066F40A3}" destId="{8D967E3F-D5C8-4E36-8C89-55FF06C32DD9}" srcOrd="1" destOrd="0" presId="urn:microsoft.com/office/officeart/2005/8/layout/lProcess2"/>
    <dgm:cxn modelId="{ECC5A5EE-1641-424A-BA77-937C96BF4F38}" type="presParOf" srcId="{D23197F3-6EF6-4B06-80D7-BF7F066F40A3}" destId="{04CFEB35-04CC-4675-981B-FE17F80FA541}" srcOrd="2" destOrd="0" presId="urn:microsoft.com/office/officeart/2005/8/layout/lProcess2"/>
    <dgm:cxn modelId="{3573477A-6302-4980-BFC5-A60D9FB5D12B}" type="presParOf" srcId="{04CFEB35-04CC-4675-981B-FE17F80FA541}" destId="{37483A5C-4B58-4C41-B75E-09A8559E8CC4}" srcOrd="0" destOrd="0" presId="urn:microsoft.com/office/officeart/2005/8/layout/lProcess2"/>
    <dgm:cxn modelId="{1AB66578-78F8-41DF-BB71-2530E2D3994A}" type="presParOf" srcId="{37483A5C-4B58-4C41-B75E-09A8559E8CC4}" destId="{CE36CBC1-F891-4F2A-81C6-EC910254D838}" srcOrd="0" destOrd="0" presId="urn:microsoft.com/office/officeart/2005/8/layout/lProcess2"/>
    <dgm:cxn modelId="{D3355D97-DF86-42E7-A210-61341C85BBC9}" type="presParOf" srcId="{37483A5C-4B58-4C41-B75E-09A8559E8CC4}" destId="{B24E19B9-699D-40CE-A6A6-2D1FA5CA6B85}" srcOrd="1" destOrd="0" presId="urn:microsoft.com/office/officeart/2005/8/layout/lProcess2"/>
    <dgm:cxn modelId="{267E78B8-5D4D-4C3A-94BB-17EA68445649}" type="presParOf" srcId="{37483A5C-4B58-4C41-B75E-09A8559E8CC4}" destId="{C826A830-9C4E-42D5-B101-3B6AE90E9296}" srcOrd="2" destOrd="0" presId="urn:microsoft.com/office/officeart/2005/8/layout/lProcess2"/>
    <dgm:cxn modelId="{9D4C195C-CEED-49D1-AC9D-FCDF1293BE18}" type="presParOf" srcId="{37483A5C-4B58-4C41-B75E-09A8559E8CC4}" destId="{06502F3F-2153-4A4F-BE4C-387D029CFE71}" srcOrd="3" destOrd="0" presId="urn:microsoft.com/office/officeart/2005/8/layout/lProcess2"/>
    <dgm:cxn modelId="{513A05B3-9F02-4CD8-A9B9-1AB6E3D1452E}" type="presParOf" srcId="{37483A5C-4B58-4C41-B75E-09A8559E8CC4}" destId="{57AA692C-588A-4B68-8D68-4C0C851EBAA8}" srcOrd="4" destOrd="0" presId="urn:microsoft.com/office/officeart/2005/8/layout/lProcess2"/>
    <dgm:cxn modelId="{0814FE42-F645-4FE3-B9B8-FB17179D212F}" type="presParOf" srcId="{37483A5C-4B58-4C41-B75E-09A8559E8CC4}" destId="{6DDD9239-5EEE-4225-8EC7-9E2F0C28D778}" srcOrd="5" destOrd="0" presId="urn:microsoft.com/office/officeart/2005/8/layout/lProcess2"/>
    <dgm:cxn modelId="{1C018798-B647-4282-8385-CFE2C9F07C9A}" type="presParOf" srcId="{37483A5C-4B58-4C41-B75E-09A8559E8CC4}" destId="{03CF3303-9DB6-4A52-AB16-182E7BE43900}" srcOrd="6" destOrd="0" presId="urn:microsoft.com/office/officeart/2005/8/layout/lProcess2"/>
    <dgm:cxn modelId="{F5F09725-BA19-42D4-913F-09031B7CFCE3}" type="presParOf" srcId="{0782712F-0DFA-4212-84AD-72CBB7AB81AE}" destId="{02EAC6B4-717F-43EE-AF0F-039D7FC504A1}" srcOrd="1" destOrd="0" presId="urn:microsoft.com/office/officeart/2005/8/layout/lProcess2"/>
    <dgm:cxn modelId="{EC3D9BBE-C5D8-4E1F-9104-C4AFED2DECB1}" type="presParOf" srcId="{0782712F-0DFA-4212-84AD-72CBB7AB81AE}" destId="{6A25EDF1-5FA6-4968-B51D-A6D781F941F5}" srcOrd="2" destOrd="0" presId="urn:microsoft.com/office/officeart/2005/8/layout/lProcess2"/>
    <dgm:cxn modelId="{81DB8FD6-54EB-4C9D-A2A5-260075D3F5D2}" type="presParOf" srcId="{6A25EDF1-5FA6-4968-B51D-A6D781F941F5}" destId="{53A7FAF2-6439-4354-9DFD-C35B0F338B1E}" srcOrd="0" destOrd="0" presId="urn:microsoft.com/office/officeart/2005/8/layout/lProcess2"/>
    <dgm:cxn modelId="{9BFE01E9-9CCD-46BA-B34A-FF8E97E9E68B}" type="presParOf" srcId="{6A25EDF1-5FA6-4968-B51D-A6D781F941F5}" destId="{219B43A8-321C-4EDD-912C-D13488F2BB62}" srcOrd="1" destOrd="0" presId="urn:microsoft.com/office/officeart/2005/8/layout/lProcess2"/>
    <dgm:cxn modelId="{5B0879AB-9AAB-49F7-B446-B8099D4F4198}" type="presParOf" srcId="{6A25EDF1-5FA6-4968-B51D-A6D781F941F5}" destId="{053A1DC6-FC6F-492D-B472-6A7F21BCD110}" srcOrd="2" destOrd="0" presId="urn:microsoft.com/office/officeart/2005/8/layout/lProcess2"/>
    <dgm:cxn modelId="{9B011705-9466-4AF1-90C0-C9DC8E868FA3}" type="presParOf" srcId="{053A1DC6-FC6F-492D-B472-6A7F21BCD110}" destId="{9435EBCA-EBDC-4088-98BD-D8A268F3DAFF}" srcOrd="0" destOrd="0" presId="urn:microsoft.com/office/officeart/2005/8/layout/lProcess2"/>
    <dgm:cxn modelId="{E45546BA-0E0A-4AB2-8260-6A399C3E7F0A}" type="presParOf" srcId="{9435EBCA-EBDC-4088-98BD-D8A268F3DAFF}" destId="{BCC151D5-3963-479D-A805-23FE380DE836}" srcOrd="0" destOrd="0" presId="urn:microsoft.com/office/officeart/2005/8/layout/lProcess2"/>
    <dgm:cxn modelId="{74F5E512-FE5A-44FB-A425-F61DB83A2456}" type="presParOf" srcId="{9435EBCA-EBDC-4088-98BD-D8A268F3DAFF}" destId="{61AD5224-4D2F-4F04-900E-FF28C42B5C20}" srcOrd="1" destOrd="0" presId="urn:microsoft.com/office/officeart/2005/8/layout/lProcess2"/>
    <dgm:cxn modelId="{B10C8B9A-E211-4372-8940-F9E8F0B1FC56}" type="presParOf" srcId="{9435EBCA-EBDC-4088-98BD-D8A268F3DAFF}" destId="{E9E94600-43A9-4E96-8788-8F513BAD5AD3}" srcOrd="2" destOrd="0" presId="urn:microsoft.com/office/officeart/2005/8/layout/lProcess2"/>
    <dgm:cxn modelId="{B24A019F-EE05-4CB0-AB36-C0BEBEFF8818}" type="presParOf" srcId="{9435EBCA-EBDC-4088-98BD-D8A268F3DAFF}" destId="{7233EAD3-773D-4F68-AA7A-6AEAFD3C175C}" srcOrd="3" destOrd="0" presId="urn:microsoft.com/office/officeart/2005/8/layout/lProcess2"/>
    <dgm:cxn modelId="{6442D6A8-5048-4D19-B1E8-FC2101DF0DB5}" type="presParOf" srcId="{9435EBCA-EBDC-4088-98BD-D8A268F3DAFF}" destId="{02836847-0EE6-4582-8931-1F0BA2164D2D}" srcOrd="4" destOrd="0" presId="urn:microsoft.com/office/officeart/2005/8/layout/lProcess2"/>
    <dgm:cxn modelId="{21E45196-255F-4CF5-AF3C-A5B9566476D5}" type="presParOf" srcId="{9435EBCA-EBDC-4088-98BD-D8A268F3DAFF}" destId="{0EF2F466-342C-49D4-A122-11A7FD6B8B91}" srcOrd="5" destOrd="0" presId="urn:microsoft.com/office/officeart/2005/8/layout/lProcess2"/>
    <dgm:cxn modelId="{A447DEF3-37ED-46DB-86ED-0912CC422DEF}" type="presParOf" srcId="{9435EBCA-EBDC-4088-98BD-D8A268F3DAFF}" destId="{5C137BD9-2B17-4BCA-93EF-50928BE8032D}" srcOrd="6" destOrd="0" presId="urn:microsoft.com/office/officeart/2005/8/layout/lProcess2"/>
    <dgm:cxn modelId="{589A85AE-FA28-4BBE-AB88-E2D07A10B39C}" type="presParOf" srcId="{0782712F-0DFA-4212-84AD-72CBB7AB81AE}" destId="{DBEEF385-5EE5-4067-ACF5-BFBE2937D8E2}" srcOrd="3" destOrd="0" presId="urn:microsoft.com/office/officeart/2005/8/layout/lProcess2"/>
    <dgm:cxn modelId="{60BE3F91-8149-45D6-B737-DADB1809D9BF}" type="presParOf" srcId="{0782712F-0DFA-4212-84AD-72CBB7AB81AE}" destId="{A5DD6F75-322E-4A9F-BBC4-361152F97391}" srcOrd="4" destOrd="0" presId="urn:microsoft.com/office/officeart/2005/8/layout/lProcess2"/>
    <dgm:cxn modelId="{7AFE0C13-64F3-4934-970E-567D540A09E8}" type="presParOf" srcId="{A5DD6F75-322E-4A9F-BBC4-361152F97391}" destId="{D94F9562-FC86-45AF-BE74-C92777BA730B}" srcOrd="0" destOrd="0" presId="urn:microsoft.com/office/officeart/2005/8/layout/lProcess2"/>
    <dgm:cxn modelId="{65BF9A95-B6CE-4E0B-B3E5-65474ACF916A}" type="presParOf" srcId="{A5DD6F75-322E-4A9F-BBC4-361152F97391}" destId="{1F4512F4-FFE6-4F17-9435-3CD1935E7019}" srcOrd="1" destOrd="0" presId="urn:microsoft.com/office/officeart/2005/8/layout/lProcess2"/>
    <dgm:cxn modelId="{9CB0C2D6-DE42-40F0-85E8-78E0C9EA6437}" type="presParOf" srcId="{A5DD6F75-322E-4A9F-BBC4-361152F97391}" destId="{155022D1-D189-4224-AE47-B98125B947BC}" srcOrd="2" destOrd="0" presId="urn:microsoft.com/office/officeart/2005/8/layout/lProcess2"/>
    <dgm:cxn modelId="{FF7D74DF-27EE-4687-96D2-2ED7FD00F6CC}" type="presParOf" srcId="{155022D1-D189-4224-AE47-B98125B947BC}" destId="{0552E866-B107-4386-9056-927FF14BDE07}" srcOrd="0" destOrd="0" presId="urn:microsoft.com/office/officeart/2005/8/layout/lProcess2"/>
    <dgm:cxn modelId="{BB6B43E5-D299-467E-8B8D-955A2EC46F87}" type="presParOf" srcId="{0552E866-B107-4386-9056-927FF14BDE07}" destId="{03C630BC-E635-43DB-BA32-53B74DA82CAD}" srcOrd="0" destOrd="0" presId="urn:microsoft.com/office/officeart/2005/8/layout/lProcess2"/>
    <dgm:cxn modelId="{9B3A3A75-EE81-414F-959C-755C250473B0}" type="presParOf" srcId="{0552E866-B107-4386-9056-927FF14BDE07}" destId="{1793023F-CE10-407A-878C-15FE6C6A0C28}" srcOrd="1" destOrd="0" presId="urn:microsoft.com/office/officeart/2005/8/layout/lProcess2"/>
    <dgm:cxn modelId="{441AEC75-B1AA-4489-AE2F-EC7FAD3546FB}" type="presParOf" srcId="{0552E866-B107-4386-9056-927FF14BDE07}" destId="{FD00CC7E-9A60-4FDC-8292-8E41E9D00427}" srcOrd="2" destOrd="0" presId="urn:microsoft.com/office/officeart/2005/8/layout/lProcess2"/>
    <dgm:cxn modelId="{F0051FD6-5677-4824-BD43-81F85FB277AE}" type="presParOf" srcId="{0552E866-B107-4386-9056-927FF14BDE07}" destId="{965E0022-8595-48EE-ABF1-600C5633EB3B}" srcOrd="3" destOrd="0" presId="urn:microsoft.com/office/officeart/2005/8/layout/lProcess2"/>
    <dgm:cxn modelId="{C02AFC76-F6AF-4D93-B1F3-3E98A6323A69}" type="presParOf" srcId="{0552E866-B107-4386-9056-927FF14BDE07}" destId="{B6BAC6BB-4B5A-44B2-BFE3-1E8E4797F919}" srcOrd="4" destOrd="0" presId="urn:microsoft.com/office/officeart/2005/8/layout/lProcess2"/>
    <dgm:cxn modelId="{89789EB7-2161-415F-A78F-ABA3790FE458}" type="presParOf" srcId="{0552E866-B107-4386-9056-927FF14BDE07}" destId="{EF3021BB-DB4D-4FC7-9BA5-E2B6DA3B3271}" srcOrd="5" destOrd="0" presId="urn:microsoft.com/office/officeart/2005/8/layout/lProcess2"/>
    <dgm:cxn modelId="{DB65EEF2-6D85-439E-A5CB-C42335CED8BC}" type="presParOf" srcId="{0552E866-B107-4386-9056-927FF14BDE07}" destId="{BAEEC458-7A2C-423B-8CED-6EB414AA211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597255-C26E-4DE1-A057-35514B084406}"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en-US"/>
        </a:p>
      </dgm:t>
    </dgm:pt>
    <dgm:pt modelId="{EB791D2C-21CD-4C95-96AF-505AA0C3DD0D}">
      <dgm:prSet phldrT="[Text]"/>
      <dgm:spPr/>
      <dgm:t>
        <a:bodyPr/>
        <a:lstStyle/>
        <a:p>
          <a:pPr algn="ctr"/>
          <a:r>
            <a:rPr lang="en-US" dirty="0" smtClean="0"/>
            <a:t>Gas Phase Chemical Physics</a:t>
          </a:r>
          <a:endParaRPr lang="en-US" dirty="0"/>
        </a:p>
      </dgm:t>
    </dgm:pt>
    <dgm:pt modelId="{0C0CED97-546E-4B81-BF42-E0D38F012F7D}" type="parTrans" cxnId="{76D7BE46-24C8-4B82-BD61-EEBAC2B3C8B2}">
      <dgm:prSet/>
      <dgm:spPr/>
      <dgm:t>
        <a:bodyPr/>
        <a:lstStyle/>
        <a:p>
          <a:endParaRPr lang="en-US"/>
        </a:p>
      </dgm:t>
    </dgm:pt>
    <dgm:pt modelId="{25589B99-0E98-401E-94C1-1AA1605D36A9}" type="sibTrans" cxnId="{76D7BE46-24C8-4B82-BD61-EEBAC2B3C8B2}">
      <dgm:prSet/>
      <dgm:spPr/>
      <dgm:t>
        <a:bodyPr/>
        <a:lstStyle/>
        <a:p>
          <a:endParaRPr lang="en-US"/>
        </a:p>
      </dgm:t>
    </dgm:pt>
    <dgm:pt modelId="{89322FBA-0E1C-4E9F-994C-6B51C75399C6}">
      <dgm:prSet phldrT="[Text]"/>
      <dgm:spPr>
        <a:solidFill>
          <a:srgbClr val="F6E1A4"/>
        </a:solidFill>
        <a:ln>
          <a:solidFill>
            <a:schemeClr val="bg2">
              <a:lumMod val="90000"/>
            </a:schemeClr>
          </a:solidFill>
        </a:ln>
      </dgm:spPr>
      <dgm:t>
        <a:bodyPr/>
        <a:lstStyle/>
        <a:p>
          <a:pPr algn="ctr"/>
          <a:endParaRPr lang="en-US" dirty="0"/>
        </a:p>
      </dgm:t>
    </dgm:pt>
    <dgm:pt modelId="{FD4BC7DA-5041-4EBE-B2B4-61FEBEB9F6BB}" type="parTrans" cxnId="{5B47486F-AF1F-47F2-A7A6-208EF50C3DC6}">
      <dgm:prSet/>
      <dgm:spPr/>
      <dgm:t>
        <a:bodyPr/>
        <a:lstStyle/>
        <a:p>
          <a:endParaRPr lang="en-US"/>
        </a:p>
      </dgm:t>
    </dgm:pt>
    <dgm:pt modelId="{15B9FE2B-A684-462A-BC6A-F40FBF2DE631}" type="sibTrans" cxnId="{5B47486F-AF1F-47F2-A7A6-208EF50C3DC6}">
      <dgm:prSet/>
      <dgm:spPr/>
      <dgm:t>
        <a:bodyPr/>
        <a:lstStyle/>
        <a:p>
          <a:endParaRPr lang="en-US"/>
        </a:p>
      </dgm:t>
    </dgm:pt>
    <dgm:pt modelId="{F8741765-C8D6-40AC-9007-42929B509D62}">
      <dgm:prSet phldrT="[Text]"/>
      <dgm:spPr/>
      <dgm:t>
        <a:bodyPr/>
        <a:lstStyle/>
        <a:p>
          <a:pPr algn="ctr"/>
          <a:r>
            <a:rPr lang="en-US" dirty="0" smtClean="0"/>
            <a:t>Solar Photochemistry</a:t>
          </a:r>
          <a:endParaRPr lang="en-US" dirty="0"/>
        </a:p>
      </dgm:t>
    </dgm:pt>
    <dgm:pt modelId="{52312662-8D1A-4774-B673-696844A638E2}" type="parTrans" cxnId="{888CCC2E-D1C8-481F-9FA1-849CC4282A0B}">
      <dgm:prSet/>
      <dgm:spPr/>
      <dgm:t>
        <a:bodyPr/>
        <a:lstStyle/>
        <a:p>
          <a:endParaRPr lang="en-US"/>
        </a:p>
      </dgm:t>
    </dgm:pt>
    <dgm:pt modelId="{04B2714E-76F3-433F-ACA7-BD9FA2311DC1}" type="sibTrans" cxnId="{888CCC2E-D1C8-481F-9FA1-849CC4282A0B}">
      <dgm:prSet/>
      <dgm:spPr/>
      <dgm:t>
        <a:bodyPr/>
        <a:lstStyle/>
        <a:p>
          <a:endParaRPr lang="en-US"/>
        </a:p>
      </dgm:t>
    </dgm:pt>
    <dgm:pt modelId="{F0172DCF-1D29-4B1D-9124-206B15731321}">
      <dgm:prSet phldrT="[Text]"/>
      <dgm:spPr/>
      <dgm:t>
        <a:bodyPr/>
        <a:lstStyle/>
        <a:p>
          <a:pPr algn="ctr"/>
          <a:r>
            <a:rPr lang="en-US" dirty="0" smtClean="0"/>
            <a:t>Photosynthetic Systems</a:t>
          </a:r>
          <a:endParaRPr lang="en-US" dirty="0"/>
        </a:p>
      </dgm:t>
    </dgm:pt>
    <dgm:pt modelId="{635CA181-AEC8-4D28-AE1D-40665DB78E81}" type="parTrans" cxnId="{FD8E9DA1-240A-4F87-AC86-0F48FF7B6929}">
      <dgm:prSet/>
      <dgm:spPr/>
      <dgm:t>
        <a:bodyPr/>
        <a:lstStyle/>
        <a:p>
          <a:endParaRPr lang="en-US"/>
        </a:p>
      </dgm:t>
    </dgm:pt>
    <dgm:pt modelId="{3B306854-9871-410D-91A8-E1F6002DDBB5}" type="sibTrans" cxnId="{FD8E9DA1-240A-4F87-AC86-0F48FF7B6929}">
      <dgm:prSet/>
      <dgm:spPr/>
      <dgm:t>
        <a:bodyPr/>
        <a:lstStyle/>
        <a:p>
          <a:endParaRPr lang="en-US"/>
        </a:p>
      </dgm:t>
    </dgm:pt>
    <dgm:pt modelId="{091AF93B-4498-4BCF-8CD9-0CE4E549DA12}">
      <dgm:prSet phldrT="[Text]"/>
      <dgm:spPr/>
      <dgm:t>
        <a:bodyPr/>
        <a:lstStyle/>
        <a:p>
          <a:pPr algn="ctr"/>
          <a:r>
            <a:rPr lang="en-US" dirty="0" smtClean="0"/>
            <a:t>Catalysis</a:t>
          </a:r>
          <a:endParaRPr lang="en-US" dirty="0"/>
        </a:p>
      </dgm:t>
    </dgm:pt>
    <dgm:pt modelId="{01255F6E-7A02-4718-A767-0F84A8B808EE}" type="parTrans" cxnId="{495DE098-3D1E-40F8-9A86-7651C73952CD}">
      <dgm:prSet/>
      <dgm:spPr/>
      <dgm:t>
        <a:bodyPr/>
        <a:lstStyle/>
        <a:p>
          <a:endParaRPr lang="en-US"/>
        </a:p>
      </dgm:t>
    </dgm:pt>
    <dgm:pt modelId="{92DE9C3D-D542-47DD-859A-7CE840CAE0D8}" type="sibTrans" cxnId="{495DE098-3D1E-40F8-9A86-7651C73952CD}">
      <dgm:prSet/>
      <dgm:spPr/>
      <dgm:t>
        <a:bodyPr/>
        <a:lstStyle/>
        <a:p>
          <a:endParaRPr lang="en-US"/>
        </a:p>
      </dgm:t>
    </dgm:pt>
    <dgm:pt modelId="{FAD9259F-63E8-45C3-AFAB-A8A17387C144}">
      <dgm:prSet phldrT="[Text]"/>
      <dgm:spPr/>
      <dgm:t>
        <a:bodyPr/>
        <a:lstStyle/>
        <a:p>
          <a:pPr algn="ctr"/>
          <a:r>
            <a:rPr lang="en-US" dirty="0" smtClean="0"/>
            <a:t>Heavy Element Chemistry</a:t>
          </a:r>
          <a:endParaRPr lang="en-US" dirty="0"/>
        </a:p>
      </dgm:t>
    </dgm:pt>
    <dgm:pt modelId="{6DFF5E7C-E3F1-437C-80A5-1C2695B5E5DA}" type="parTrans" cxnId="{7B77C5A8-B868-4422-BFA4-8062E51A31A8}">
      <dgm:prSet/>
      <dgm:spPr/>
      <dgm:t>
        <a:bodyPr/>
        <a:lstStyle/>
        <a:p>
          <a:endParaRPr lang="en-US"/>
        </a:p>
      </dgm:t>
    </dgm:pt>
    <dgm:pt modelId="{8B329E9C-79C8-4CF3-BDC4-DB03E05031D2}" type="sibTrans" cxnId="{7B77C5A8-B868-4422-BFA4-8062E51A31A8}">
      <dgm:prSet/>
      <dgm:spPr/>
      <dgm:t>
        <a:bodyPr/>
        <a:lstStyle/>
        <a:p>
          <a:endParaRPr lang="en-US"/>
        </a:p>
      </dgm:t>
    </dgm:pt>
    <dgm:pt modelId="{7B6CB7D6-72D9-4CE3-B92C-BDF8658A740C}">
      <dgm:prSet phldrT="[Text]"/>
      <dgm:spPr/>
      <dgm:t>
        <a:bodyPr/>
        <a:lstStyle/>
        <a:p>
          <a:pPr algn="ctr"/>
          <a:r>
            <a:rPr lang="en-US" dirty="0" smtClean="0"/>
            <a:t>Geosciences</a:t>
          </a:r>
          <a:endParaRPr lang="en-US" dirty="0"/>
        </a:p>
      </dgm:t>
    </dgm:pt>
    <dgm:pt modelId="{3D864798-1A46-48D4-ACD4-C265CFFEE0A9}" type="parTrans" cxnId="{CDBED80B-E174-4C98-95D0-4C33154B9D4A}">
      <dgm:prSet/>
      <dgm:spPr/>
      <dgm:t>
        <a:bodyPr/>
        <a:lstStyle/>
        <a:p>
          <a:endParaRPr lang="en-US"/>
        </a:p>
      </dgm:t>
    </dgm:pt>
    <dgm:pt modelId="{38B53A53-4732-4359-8C2A-61DE9DC70103}" type="sibTrans" cxnId="{CDBED80B-E174-4C98-95D0-4C33154B9D4A}">
      <dgm:prSet/>
      <dgm:spPr/>
      <dgm:t>
        <a:bodyPr/>
        <a:lstStyle/>
        <a:p>
          <a:endParaRPr lang="en-US"/>
        </a:p>
      </dgm:t>
    </dgm:pt>
    <dgm:pt modelId="{69E306B3-5BA7-43D2-BBB2-204571856F3A}">
      <dgm:prSet phldrT="[Text]"/>
      <dgm:spPr/>
      <dgm:t>
        <a:bodyPr/>
        <a:lstStyle/>
        <a:p>
          <a:pPr algn="ctr"/>
          <a:r>
            <a:rPr lang="en-US" dirty="0" smtClean="0"/>
            <a:t>CPIMS</a:t>
          </a:r>
          <a:endParaRPr lang="en-US" dirty="0"/>
        </a:p>
      </dgm:t>
    </dgm:pt>
    <dgm:pt modelId="{CD002C69-9367-4ACF-A209-B31D91CEAAAE}" type="parTrans" cxnId="{CC6E4CEF-47E2-41FB-ADA7-87B0FE86D45D}">
      <dgm:prSet/>
      <dgm:spPr/>
      <dgm:t>
        <a:bodyPr/>
        <a:lstStyle/>
        <a:p>
          <a:endParaRPr lang="en-US"/>
        </a:p>
      </dgm:t>
    </dgm:pt>
    <dgm:pt modelId="{F97E51BD-B3DE-4C76-8297-DB3BD76AA936}" type="sibTrans" cxnId="{CC6E4CEF-47E2-41FB-ADA7-87B0FE86D45D}">
      <dgm:prSet/>
      <dgm:spPr/>
      <dgm:t>
        <a:bodyPr/>
        <a:lstStyle/>
        <a:p>
          <a:endParaRPr lang="en-US"/>
        </a:p>
      </dgm:t>
    </dgm:pt>
    <dgm:pt modelId="{5E0A08DC-09C1-46C4-A631-32AFBAFA3E75}">
      <dgm:prSet phldrT="[Text]"/>
      <dgm:spPr/>
      <dgm:t>
        <a:bodyPr/>
        <a:lstStyle/>
        <a:p>
          <a:pPr algn="ctr"/>
          <a:r>
            <a:rPr lang="en-US" dirty="0" smtClean="0"/>
            <a:t>Physical Biosciences</a:t>
          </a:r>
        </a:p>
      </dgm:t>
    </dgm:pt>
    <dgm:pt modelId="{6D4FB582-BB0D-45B5-BF69-47F84803244B}" type="parTrans" cxnId="{F057FBA4-8B26-4233-8890-5749212B2D38}">
      <dgm:prSet/>
      <dgm:spPr/>
      <dgm:t>
        <a:bodyPr/>
        <a:lstStyle/>
        <a:p>
          <a:endParaRPr lang="en-US"/>
        </a:p>
      </dgm:t>
    </dgm:pt>
    <dgm:pt modelId="{C5160BC0-900F-4A0B-B3C2-0EAF910F983D}" type="sibTrans" cxnId="{F057FBA4-8B26-4233-8890-5749212B2D38}">
      <dgm:prSet/>
      <dgm:spPr/>
      <dgm:t>
        <a:bodyPr/>
        <a:lstStyle/>
        <a:p>
          <a:endParaRPr lang="en-US"/>
        </a:p>
      </dgm:t>
    </dgm:pt>
    <dgm:pt modelId="{75C185FD-E9CC-4BD4-99EA-46F7D5FA58A5}">
      <dgm:prSet phldrT="[Text]"/>
      <dgm:spPr/>
      <dgm:t>
        <a:bodyPr/>
        <a:lstStyle/>
        <a:p>
          <a:pPr algn="ctr"/>
          <a:r>
            <a:rPr lang="en-US" dirty="0" smtClean="0"/>
            <a:t>Separations and Analysis</a:t>
          </a:r>
          <a:endParaRPr lang="en-US" dirty="0"/>
        </a:p>
      </dgm:t>
    </dgm:pt>
    <dgm:pt modelId="{B8171DDF-F3E1-4E6A-9D90-6BEC028F962B}" type="parTrans" cxnId="{B7DD3ADD-ED66-4FDA-BD8C-B06F1E63280D}">
      <dgm:prSet/>
      <dgm:spPr/>
      <dgm:t>
        <a:bodyPr/>
        <a:lstStyle/>
        <a:p>
          <a:endParaRPr lang="en-US"/>
        </a:p>
      </dgm:t>
    </dgm:pt>
    <dgm:pt modelId="{661F3192-1494-43DF-BE50-C2AC5BAF8B65}" type="sibTrans" cxnId="{B7DD3ADD-ED66-4FDA-BD8C-B06F1E63280D}">
      <dgm:prSet/>
      <dgm:spPr/>
      <dgm:t>
        <a:bodyPr/>
        <a:lstStyle/>
        <a:p>
          <a:endParaRPr lang="en-US"/>
        </a:p>
      </dgm:t>
    </dgm:pt>
    <dgm:pt modelId="{0F805A36-11C5-4C81-A90F-45DC1F25F633}">
      <dgm:prSet phldrT="[Text]"/>
      <dgm:spPr/>
      <dgm:t>
        <a:bodyPr/>
        <a:lstStyle/>
        <a:p>
          <a:pPr algn="ctr"/>
          <a:r>
            <a:rPr lang="en-US" smtClean="0"/>
            <a:t>CTC</a:t>
          </a:r>
          <a:endParaRPr lang="en-US" dirty="0"/>
        </a:p>
      </dgm:t>
    </dgm:pt>
    <dgm:pt modelId="{08CDFB86-9871-4B5A-8C9B-59A412C2120F}" type="parTrans" cxnId="{C20A2ADA-8DBF-4A08-B3E6-6C321CB50809}">
      <dgm:prSet/>
      <dgm:spPr/>
      <dgm:t>
        <a:bodyPr/>
        <a:lstStyle/>
        <a:p>
          <a:endParaRPr lang="en-US"/>
        </a:p>
      </dgm:t>
    </dgm:pt>
    <dgm:pt modelId="{90275261-17E8-46E7-94EB-2323E0DB6B42}" type="sibTrans" cxnId="{C20A2ADA-8DBF-4A08-B3E6-6C321CB50809}">
      <dgm:prSet/>
      <dgm:spPr/>
      <dgm:t>
        <a:bodyPr/>
        <a:lstStyle/>
        <a:p>
          <a:endParaRPr lang="en-US"/>
        </a:p>
      </dgm:t>
    </dgm:pt>
    <dgm:pt modelId="{2E074D67-868A-4A4A-8ED0-0E5788C3330E}">
      <dgm:prSet phldrT="[Text]"/>
      <dgm:spPr/>
      <dgm:t>
        <a:bodyPr/>
        <a:lstStyle/>
        <a:p>
          <a:pPr algn="ctr"/>
          <a:r>
            <a:rPr lang="en-US" dirty="0" smtClean="0"/>
            <a:t>Hub and EFRC</a:t>
          </a:r>
        </a:p>
      </dgm:t>
    </dgm:pt>
    <dgm:pt modelId="{E998B7D5-FC46-40D4-B225-7A045275D529}" type="parTrans" cxnId="{366ACE21-AF9C-4E5C-93D0-8B5C45D0F5C6}">
      <dgm:prSet/>
      <dgm:spPr/>
      <dgm:t>
        <a:bodyPr/>
        <a:lstStyle/>
        <a:p>
          <a:endParaRPr lang="en-US"/>
        </a:p>
      </dgm:t>
    </dgm:pt>
    <dgm:pt modelId="{063E5F37-6A45-4DA0-91C2-98876A7BAC09}" type="sibTrans" cxnId="{366ACE21-AF9C-4E5C-93D0-8B5C45D0F5C6}">
      <dgm:prSet/>
      <dgm:spPr/>
      <dgm:t>
        <a:bodyPr/>
        <a:lstStyle/>
        <a:p>
          <a:endParaRPr lang="en-US"/>
        </a:p>
      </dgm:t>
    </dgm:pt>
    <dgm:pt modelId="{488C91D6-888C-435E-86B6-32F6F905C7DC}">
      <dgm:prSet phldrT="[Text]"/>
      <dgm:spPr/>
      <dgm:t>
        <a:bodyPr/>
        <a:lstStyle/>
        <a:p>
          <a:pPr algn="ctr"/>
          <a:r>
            <a:rPr lang="en-US" dirty="0" smtClean="0"/>
            <a:t>AMOS</a:t>
          </a:r>
          <a:endParaRPr lang="en-US" dirty="0"/>
        </a:p>
      </dgm:t>
    </dgm:pt>
    <dgm:pt modelId="{1862C3BC-C1DE-4882-A62D-417820F89C41}" type="sibTrans" cxnId="{13C7519B-7825-4481-AD08-6BFA1E975F7B}">
      <dgm:prSet/>
      <dgm:spPr/>
      <dgm:t>
        <a:bodyPr/>
        <a:lstStyle/>
        <a:p>
          <a:endParaRPr lang="en-US"/>
        </a:p>
      </dgm:t>
    </dgm:pt>
    <dgm:pt modelId="{D7A757DF-E1E9-4A76-916F-C47DC0CBE23A}" type="parTrans" cxnId="{13C7519B-7825-4481-AD08-6BFA1E975F7B}">
      <dgm:prSet/>
      <dgm:spPr/>
      <dgm:t>
        <a:bodyPr/>
        <a:lstStyle/>
        <a:p>
          <a:endParaRPr lang="en-US"/>
        </a:p>
      </dgm:t>
    </dgm:pt>
    <dgm:pt modelId="{0CF708F4-6390-4DDD-A8E7-6083FF3D6575}">
      <dgm:prSet phldrT="[Text]"/>
      <dgm:spPr>
        <a:solidFill>
          <a:srgbClr val="E1EACC"/>
        </a:solidFill>
      </dgm:spPr>
      <dgm:t>
        <a:bodyPr/>
        <a:lstStyle/>
        <a:p>
          <a:pPr algn="ctr"/>
          <a:endParaRPr lang="en-US" dirty="0" smtClean="0"/>
        </a:p>
      </dgm:t>
    </dgm:pt>
    <dgm:pt modelId="{49F4D76D-E6F6-476C-B91C-3849C432C3F2}" type="sibTrans" cxnId="{DD69F834-923E-48BA-836F-D25D25D4043C}">
      <dgm:prSet/>
      <dgm:spPr/>
      <dgm:t>
        <a:bodyPr/>
        <a:lstStyle/>
        <a:p>
          <a:endParaRPr lang="en-US"/>
        </a:p>
      </dgm:t>
    </dgm:pt>
    <dgm:pt modelId="{90DD5A21-17B6-4CEC-AF53-C4B8A20839A9}" type="parTrans" cxnId="{DD69F834-923E-48BA-836F-D25D25D4043C}">
      <dgm:prSet/>
      <dgm:spPr/>
      <dgm:t>
        <a:bodyPr/>
        <a:lstStyle/>
        <a:p>
          <a:endParaRPr lang="en-US"/>
        </a:p>
      </dgm:t>
    </dgm:pt>
    <dgm:pt modelId="{2F8F98B7-7357-4A7E-AFD1-180BF97DC383}">
      <dgm:prSet phldrT="[Text]"/>
      <dgm:spPr>
        <a:solidFill>
          <a:srgbClr val="F2D1B0"/>
        </a:solidFill>
      </dgm:spPr>
      <dgm:t>
        <a:bodyPr/>
        <a:lstStyle/>
        <a:p>
          <a:pPr algn="ctr"/>
          <a:endParaRPr lang="en-US" dirty="0"/>
        </a:p>
      </dgm:t>
    </dgm:pt>
    <dgm:pt modelId="{C9F69AB2-E362-4580-BD5E-C4ADFE50988D}" type="sibTrans" cxnId="{C25E65FD-5F5C-46D0-94B6-9C4AE9A0CC88}">
      <dgm:prSet/>
      <dgm:spPr/>
      <dgm:t>
        <a:bodyPr/>
        <a:lstStyle/>
        <a:p>
          <a:endParaRPr lang="en-US"/>
        </a:p>
      </dgm:t>
    </dgm:pt>
    <dgm:pt modelId="{05AAE604-76AD-42FF-AD89-783A7D889525}" type="parTrans" cxnId="{C25E65FD-5F5C-46D0-94B6-9C4AE9A0CC88}">
      <dgm:prSet/>
      <dgm:spPr/>
      <dgm:t>
        <a:bodyPr/>
        <a:lstStyle/>
        <a:p>
          <a:endParaRPr lang="en-US"/>
        </a:p>
      </dgm:t>
    </dgm:pt>
    <dgm:pt modelId="{0782712F-0DFA-4212-84AD-72CBB7AB81AE}" type="pres">
      <dgm:prSet presAssocID="{C1597255-C26E-4DE1-A057-35514B084406}" presName="theList" presStyleCnt="0">
        <dgm:presLayoutVars>
          <dgm:dir/>
          <dgm:animLvl val="lvl"/>
          <dgm:resizeHandles val="exact"/>
        </dgm:presLayoutVars>
      </dgm:prSet>
      <dgm:spPr/>
      <dgm:t>
        <a:bodyPr/>
        <a:lstStyle/>
        <a:p>
          <a:endParaRPr lang="en-US"/>
        </a:p>
      </dgm:t>
    </dgm:pt>
    <dgm:pt modelId="{D23197F3-6EF6-4B06-80D7-BF7F066F40A3}" type="pres">
      <dgm:prSet presAssocID="{2F8F98B7-7357-4A7E-AFD1-180BF97DC383}" presName="compNode" presStyleCnt="0"/>
      <dgm:spPr/>
    </dgm:pt>
    <dgm:pt modelId="{BED8C8E7-3BE0-4403-8B5C-83A5C04A2CA1}" type="pres">
      <dgm:prSet presAssocID="{2F8F98B7-7357-4A7E-AFD1-180BF97DC383}" presName="aNode" presStyleLbl="bgShp" presStyleIdx="0" presStyleCnt="3" custScaleY="73144" custLinFactNeighborX="-115" custLinFactNeighborY="2038"/>
      <dgm:spPr/>
      <dgm:t>
        <a:bodyPr/>
        <a:lstStyle/>
        <a:p>
          <a:endParaRPr lang="en-US"/>
        </a:p>
      </dgm:t>
    </dgm:pt>
    <dgm:pt modelId="{8D967E3F-D5C8-4E36-8C89-55FF06C32DD9}" type="pres">
      <dgm:prSet presAssocID="{2F8F98B7-7357-4A7E-AFD1-180BF97DC383}" presName="textNode" presStyleLbl="bgShp" presStyleIdx="0" presStyleCnt="3"/>
      <dgm:spPr/>
      <dgm:t>
        <a:bodyPr/>
        <a:lstStyle/>
        <a:p>
          <a:endParaRPr lang="en-US"/>
        </a:p>
      </dgm:t>
    </dgm:pt>
    <dgm:pt modelId="{04CFEB35-04CC-4675-981B-FE17F80FA541}" type="pres">
      <dgm:prSet presAssocID="{2F8F98B7-7357-4A7E-AFD1-180BF97DC383}" presName="compChildNode" presStyleCnt="0"/>
      <dgm:spPr/>
    </dgm:pt>
    <dgm:pt modelId="{37483A5C-4B58-4C41-B75E-09A8559E8CC4}" type="pres">
      <dgm:prSet presAssocID="{2F8F98B7-7357-4A7E-AFD1-180BF97DC383}" presName="theInnerList" presStyleCnt="0"/>
      <dgm:spPr/>
    </dgm:pt>
    <dgm:pt modelId="{CE36CBC1-F891-4F2A-81C6-EC910254D838}" type="pres">
      <dgm:prSet presAssocID="{488C91D6-888C-435E-86B6-32F6F905C7DC}" presName="childNode" presStyleLbl="node1" presStyleIdx="0" presStyleCnt="12" custLinFactY="-58624" custLinFactNeighborX="-1737" custLinFactNeighborY="-100000">
        <dgm:presLayoutVars>
          <dgm:bulletEnabled val="1"/>
        </dgm:presLayoutVars>
      </dgm:prSet>
      <dgm:spPr/>
      <dgm:t>
        <a:bodyPr/>
        <a:lstStyle/>
        <a:p>
          <a:endParaRPr lang="en-US"/>
        </a:p>
      </dgm:t>
    </dgm:pt>
    <dgm:pt modelId="{B24E19B9-699D-40CE-A6A6-2D1FA5CA6B85}" type="pres">
      <dgm:prSet presAssocID="{488C91D6-888C-435E-86B6-32F6F905C7DC}" presName="aSpace2" presStyleCnt="0"/>
      <dgm:spPr/>
    </dgm:pt>
    <dgm:pt modelId="{C826A830-9C4E-42D5-B101-3B6AE90E9296}" type="pres">
      <dgm:prSet presAssocID="{EB791D2C-21CD-4C95-96AF-505AA0C3DD0D}" presName="childNode" presStyleLbl="node1" presStyleIdx="1" presStyleCnt="12" custLinFactY="-58624" custLinFactNeighborX="-2042" custLinFactNeighborY="-100000">
        <dgm:presLayoutVars>
          <dgm:bulletEnabled val="1"/>
        </dgm:presLayoutVars>
      </dgm:prSet>
      <dgm:spPr/>
      <dgm:t>
        <a:bodyPr/>
        <a:lstStyle/>
        <a:p>
          <a:endParaRPr lang="en-US"/>
        </a:p>
      </dgm:t>
    </dgm:pt>
    <dgm:pt modelId="{06502F3F-2153-4A4F-BE4C-387D029CFE71}" type="pres">
      <dgm:prSet presAssocID="{EB791D2C-21CD-4C95-96AF-505AA0C3DD0D}" presName="aSpace2" presStyleCnt="0"/>
      <dgm:spPr/>
    </dgm:pt>
    <dgm:pt modelId="{57AA692C-588A-4B68-8D68-4C0C851EBAA8}" type="pres">
      <dgm:prSet presAssocID="{69E306B3-5BA7-43D2-BBB2-204571856F3A}" presName="childNode" presStyleLbl="node1" presStyleIdx="2" presStyleCnt="12" custLinFactY="-58624" custLinFactNeighborX="-2042" custLinFactNeighborY="-100000">
        <dgm:presLayoutVars>
          <dgm:bulletEnabled val="1"/>
        </dgm:presLayoutVars>
      </dgm:prSet>
      <dgm:spPr/>
      <dgm:t>
        <a:bodyPr/>
        <a:lstStyle/>
        <a:p>
          <a:endParaRPr lang="en-US"/>
        </a:p>
      </dgm:t>
    </dgm:pt>
    <dgm:pt modelId="{6DDD9239-5EEE-4225-8EC7-9E2F0C28D778}" type="pres">
      <dgm:prSet presAssocID="{69E306B3-5BA7-43D2-BBB2-204571856F3A}" presName="aSpace2" presStyleCnt="0"/>
      <dgm:spPr/>
    </dgm:pt>
    <dgm:pt modelId="{03CF3303-9DB6-4A52-AB16-182E7BE43900}" type="pres">
      <dgm:prSet presAssocID="{0F805A36-11C5-4C81-A90F-45DC1F25F633}" presName="childNode" presStyleLbl="node1" presStyleIdx="3" presStyleCnt="12" custLinFactY="-60650" custLinFactNeighborX="-2042" custLinFactNeighborY="-100000">
        <dgm:presLayoutVars>
          <dgm:bulletEnabled val="1"/>
        </dgm:presLayoutVars>
      </dgm:prSet>
      <dgm:spPr/>
      <dgm:t>
        <a:bodyPr/>
        <a:lstStyle/>
        <a:p>
          <a:endParaRPr lang="en-US"/>
        </a:p>
      </dgm:t>
    </dgm:pt>
    <dgm:pt modelId="{02EAC6B4-717F-43EE-AF0F-039D7FC504A1}" type="pres">
      <dgm:prSet presAssocID="{2F8F98B7-7357-4A7E-AFD1-180BF97DC383}" presName="aSpace" presStyleCnt="0"/>
      <dgm:spPr/>
    </dgm:pt>
    <dgm:pt modelId="{6A25EDF1-5FA6-4968-B51D-A6D781F941F5}" type="pres">
      <dgm:prSet presAssocID="{89322FBA-0E1C-4E9F-994C-6B51C75399C6}" presName="compNode" presStyleCnt="0"/>
      <dgm:spPr/>
    </dgm:pt>
    <dgm:pt modelId="{53A7FAF2-6439-4354-9DFD-C35B0F338B1E}" type="pres">
      <dgm:prSet presAssocID="{89322FBA-0E1C-4E9F-994C-6B51C75399C6}" presName="aNode" presStyleLbl="bgShp" presStyleIdx="1" presStyleCnt="3" custScaleX="101798" custScaleY="73144" custLinFactNeighborY="2716"/>
      <dgm:spPr/>
      <dgm:t>
        <a:bodyPr/>
        <a:lstStyle/>
        <a:p>
          <a:endParaRPr lang="en-US"/>
        </a:p>
      </dgm:t>
    </dgm:pt>
    <dgm:pt modelId="{219B43A8-321C-4EDD-912C-D13488F2BB62}" type="pres">
      <dgm:prSet presAssocID="{89322FBA-0E1C-4E9F-994C-6B51C75399C6}" presName="textNode" presStyleLbl="bgShp" presStyleIdx="1" presStyleCnt="3"/>
      <dgm:spPr/>
      <dgm:t>
        <a:bodyPr/>
        <a:lstStyle/>
        <a:p>
          <a:endParaRPr lang="en-US"/>
        </a:p>
      </dgm:t>
    </dgm:pt>
    <dgm:pt modelId="{053A1DC6-FC6F-492D-B472-6A7F21BCD110}" type="pres">
      <dgm:prSet presAssocID="{89322FBA-0E1C-4E9F-994C-6B51C75399C6}" presName="compChildNode" presStyleCnt="0"/>
      <dgm:spPr/>
    </dgm:pt>
    <dgm:pt modelId="{9435EBCA-EBDC-4088-98BD-D8A268F3DAFF}" type="pres">
      <dgm:prSet presAssocID="{89322FBA-0E1C-4E9F-994C-6B51C75399C6}" presName="theInnerList" presStyleCnt="0"/>
      <dgm:spPr/>
    </dgm:pt>
    <dgm:pt modelId="{BCC151D5-3963-479D-A805-23FE380DE836}" type="pres">
      <dgm:prSet presAssocID="{F8741765-C8D6-40AC-9007-42929B509D62}" presName="childNode" presStyleLbl="node1" presStyleIdx="4" presStyleCnt="12" custLinFactY="-53097" custLinFactNeighborY="-100000">
        <dgm:presLayoutVars>
          <dgm:bulletEnabled val="1"/>
        </dgm:presLayoutVars>
      </dgm:prSet>
      <dgm:spPr/>
      <dgm:t>
        <a:bodyPr/>
        <a:lstStyle/>
        <a:p>
          <a:endParaRPr lang="en-US"/>
        </a:p>
      </dgm:t>
    </dgm:pt>
    <dgm:pt modelId="{61AD5224-4D2F-4F04-900E-FF28C42B5C20}" type="pres">
      <dgm:prSet presAssocID="{F8741765-C8D6-40AC-9007-42929B509D62}" presName="aSpace2" presStyleCnt="0"/>
      <dgm:spPr/>
    </dgm:pt>
    <dgm:pt modelId="{E9E94600-43A9-4E96-8788-8F513BAD5AD3}" type="pres">
      <dgm:prSet presAssocID="{F0172DCF-1D29-4B1D-9124-206B15731321}" presName="childNode" presStyleLbl="node1" presStyleIdx="5" presStyleCnt="12" custLinFactY="-53097" custLinFactNeighborY="-100000">
        <dgm:presLayoutVars>
          <dgm:bulletEnabled val="1"/>
        </dgm:presLayoutVars>
      </dgm:prSet>
      <dgm:spPr/>
      <dgm:t>
        <a:bodyPr/>
        <a:lstStyle/>
        <a:p>
          <a:endParaRPr lang="en-US"/>
        </a:p>
      </dgm:t>
    </dgm:pt>
    <dgm:pt modelId="{7233EAD3-773D-4F68-AA7A-6AEAFD3C175C}" type="pres">
      <dgm:prSet presAssocID="{F0172DCF-1D29-4B1D-9124-206B15731321}" presName="aSpace2" presStyleCnt="0"/>
      <dgm:spPr/>
    </dgm:pt>
    <dgm:pt modelId="{02836847-0EE6-4582-8931-1F0BA2164D2D}" type="pres">
      <dgm:prSet presAssocID="{5E0A08DC-09C1-46C4-A631-32AFBAFA3E75}" presName="childNode" presStyleLbl="node1" presStyleIdx="6" presStyleCnt="12" custLinFactY="-58354" custLinFactNeighborY="-100000">
        <dgm:presLayoutVars>
          <dgm:bulletEnabled val="1"/>
        </dgm:presLayoutVars>
      </dgm:prSet>
      <dgm:spPr/>
      <dgm:t>
        <a:bodyPr/>
        <a:lstStyle/>
        <a:p>
          <a:endParaRPr lang="en-US"/>
        </a:p>
      </dgm:t>
    </dgm:pt>
    <dgm:pt modelId="{0EF2F466-342C-49D4-A122-11A7FD6B8B91}" type="pres">
      <dgm:prSet presAssocID="{5E0A08DC-09C1-46C4-A631-32AFBAFA3E75}" presName="aSpace2" presStyleCnt="0"/>
      <dgm:spPr/>
    </dgm:pt>
    <dgm:pt modelId="{5C137BD9-2B17-4BCA-93EF-50928BE8032D}" type="pres">
      <dgm:prSet presAssocID="{2E074D67-868A-4A4A-8ED0-0E5788C3330E}" presName="childNode" presStyleLbl="node1" presStyleIdx="7" presStyleCnt="12" custLinFactY="-58354" custLinFactNeighborY="-100000">
        <dgm:presLayoutVars>
          <dgm:bulletEnabled val="1"/>
        </dgm:presLayoutVars>
      </dgm:prSet>
      <dgm:spPr/>
      <dgm:t>
        <a:bodyPr/>
        <a:lstStyle/>
        <a:p>
          <a:endParaRPr lang="en-US"/>
        </a:p>
      </dgm:t>
    </dgm:pt>
    <dgm:pt modelId="{DBEEF385-5EE5-4067-ACF5-BFBE2937D8E2}" type="pres">
      <dgm:prSet presAssocID="{89322FBA-0E1C-4E9F-994C-6B51C75399C6}" presName="aSpace" presStyleCnt="0"/>
      <dgm:spPr/>
    </dgm:pt>
    <dgm:pt modelId="{A5DD6F75-322E-4A9F-BBC4-361152F97391}" type="pres">
      <dgm:prSet presAssocID="{0CF708F4-6390-4DDD-A8E7-6083FF3D6575}" presName="compNode" presStyleCnt="0"/>
      <dgm:spPr/>
    </dgm:pt>
    <dgm:pt modelId="{D94F9562-FC86-45AF-BE74-C92777BA730B}" type="pres">
      <dgm:prSet presAssocID="{0CF708F4-6390-4DDD-A8E7-6083FF3D6575}" presName="aNode" presStyleLbl="bgShp" presStyleIdx="2" presStyleCnt="3" custScaleY="73144" custLinFactNeighborY="2564"/>
      <dgm:spPr/>
      <dgm:t>
        <a:bodyPr/>
        <a:lstStyle/>
        <a:p>
          <a:endParaRPr lang="en-US"/>
        </a:p>
      </dgm:t>
    </dgm:pt>
    <dgm:pt modelId="{1F4512F4-FFE6-4F17-9435-3CD1935E7019}" type="pres">
      <dgm:prSet presAssocID="{0CF708F4-6390-4DDD-A8E7-6083FF3D6575}" presName="textNode" presStyleLbl="bgShp" presStyleIdx="2" presStyleCnt="3"/>
      <dgm:spPr/>
      <dgm:t>
        <a:bodyPr/>
        <a:lstStyle/>
        <a:p>
          <a:endParaRPr lang="en-US"/>
        </a:p>
      </dgm:t>
    </dgm:pt>
    <dgm:pt modelId="{155022D1-D189-4224-AE47-B98125B947BC}" type="pres">
      <dgm:prSet presAssocID="{0CF708F4-6390-4DDD-A8E7-6083FF3D6575}" presName="compChildNode" presStyleCnt="0"/>
      <dgm:spPr/>
    </dgm:pt>
    <dgm:pt modelId="{0552E866-B107-4386-9056-927FF14BDE07}" type="pres">
      <dgm:prSet presAssocID="{0CF708F4-6390-4DDD-A8E7-6083FF3D6575}" presName="theInnerList" presStyleCnt="0"/>
      <dgm:spPr/>
    </dgm:pt>
    <dgm:pt modelId="{03C630BC-E635-43DB-BA32-53B74DA82CAD}" type="pres">
      <dgm:prSet presAssocID="{091AF93B-4498-4BCF-8CD9-0CE4E549DA12}" presName="childNode" presStyleLbl="node1" presStyleIdx="8" presStyleCnt="12" custLinFactY="-48985" custLinFactNeighborY="-100000">
        <dgm:presLayoutVars>
          <dgm:bulletEnabled val="1"/>
        </dgm:presLayoutVars>
      </dgm:prSet>
      <dgm:spPr/>
      <dgm:t>
        <a:bodyPr/>
        <a:lstStyle/>
        <a:p>
          <a:endParaRPr lang="en-US"/>
        </a:p>
      </dgm:t>
    </dgm:pt>
    <dgm:pt modelId="{1793023F-CE10-407A-878C-15FE6C6A0C28}" type="pres">
      <dgm:prSet presAssocID="{091AF93B-4498-4BCF-8CD9-0CE4E549DA12}" presName="aSpace2" presStyleCnt="0"/>
      <dgm:spPr/>
    </dgm:pt>
    <dgm:pt modelId="{FD00CC7E-9A60-4FDC-8292-8E41E9D00427}" type="pres">
      <dgm:prSet presAssocID="{75C185FD-E9CC-4BD4-99EA-46F7D5FA58A5}" presName="childNode" presStyleLbl="node1" presStyleIdx="9" presStyleCnt="12" custLinFactY="-53652" custLinFactNeighborY="-100000">
        <dgm:presLayoutVars>
          <dgm:bulletEnabled val="1"/>
        </dgm:presLayoutVars>
      </dgm:prSet>
      <dgm:spPr/>
      <dgm:t>
        <a:bodyPr/>
        <a:lstStyle/>
        <a:p>
          <a:endParaRPr lang="en-US"/>
        </a:p>
      </dgm:t>
    </dgm:pt>
    <dgm:pt modelId="{965E0022-8595-48EE-ABF1-600C5633EB3B}" type="pres">
      <dgm:prSet presAssocID="{75C185FD-E9CC-4BD4-99EA-46F7D5FA58A5}" presName="aSpace2" presStyleCnt="0"/>
      <dgm:spPr/>
    </dgm:pt>
    <dgm:pt modelId="{B6BAC6BB-4B5A-44B2-BFE3-1E8E4797F919}" type="pres">
      <dgm:prSet presAssocID="{FAD9259F-63E8-45C3-AFAB-A8A17387C144}" presName="childNode" presStyleLbl="node1" presStyleIdx="10" presStyleCnt="12" custLinFactY="-53652" custLinFactNeighborY="-100000">
        <dgm:presLayoutVars>
          <dgm:bulletEnabled val="1"/>
        </dgm:presLayoutVars>
      </dgm:prSet>
      <dgm:spPr/>
      <dgm:t>
        <a:bodyPr/>
        <a:lstStyle/>
        <a:p>
          <a:endParaRPr lang="en-US"/>
        </a:p>
      </dgm:t>
    </dgm:pt>
    <dgm:pt modelId="{EF3021BB-DB4D-4FC7-9BA5-E2B6DA3B3271}" type="pres">
      <dgm:prSet presAssocID="{FAD9259F-63E8-45C3-AFAB-A8A17387C144}" presName="aSpace2" presStyleCnt="0"/>
      <dgm:spPr/>
    </dgm:pt>
    <dgm:pt modelId="{BAEEC458-7A2C-423B-8CED-6EB414AA2114}" type="pres">
      <dgm:prSet presAssocID="{7B6CB7D6-72D9-4CE3-B92C-BDF8658A740C}" presName="childNode" presStyleLbl="node1" presStyleIdx="11" presStyleCnt="12" custLinFactY="-53652" custLinFactNeighborY="-100000">
        <dgm:presLayoutVars>
          <dgm:bulletEnabled val="1"/>
        </dgm:presLayoutVars>
      </dgm:prSet>
      <dgm:spPr/>
      <dgm:t>
        <a:bodyPr/>
        <a:lstStyle/>
        <a:p>
          <a:endParaRPr lang="en-US"/>
        </a:p>
      </dgm:t>
    </dgm:pt>
  </dgm:ptLst>
  <dgm:cxnLst>
    <dgm:cxn modelId="{7AEB2007-D8BA-4445-8F70-AE50B9427221}" type="presOf" srcId="{89322FBA-0E1C-4E9F-994C-6B51C75399C6}" destId="{53A7FAF2-6439-4354-9DFD-C35B0F338B1E}" srcOrd="0" destOrd="0" presId="urn:microsoft.com/office/officeart/2005/8/layout/lProcess2"/>
    <dgm:cxn modelId="{93B33E85-E00F-4525-B4C3-A471268DBF30}" type="presOf" srcId="{69E306B3-5BA7-43D2-BBB2-204571856F3A}" destId="{57AA692C-588A-4B68-8D68-4C0C851EBAA8}" srcOrd="0" destOrd="0" presId="urn:microsoft.com/office/officeart/2005/8/layout/lProcess2"/>
    <dgm:cxn modelId="{F057FBA4-8B26-4233-8890-5749212B2D38}" srcId="{89322FBA-0E1C-4E9F-994C-6B51C75399C6}" destId="{5E0A08DC-09C1-46C4-A631-32AFBAFA3E75}" srcOrd="2" destOrd="0" parTransId="{6D4FB582-BB0D-45B5-BF69-47F84803244B}" sibTransId="{C5160BC0-900F-4A0B-B3C2-0EAF910F983D}"/>
    <dgm:cxn modelId="{447B3E6B-0599-4B23-8FC8-8B71269D69C1}" type="presOf" srcId="{EB791D2C-21CD-4C95-96AF-505AA0C3DD0D}" destId="{C826A830-9C4E-42D5-B101-3B6AE90E9296}" srcOrd="0" destOrd="0" presId="urn:microsoft.com/office/officeart/2005/8/layout/lProcess2"/>
    <dgm:cxn modelId="{4DF621D0-6BFB-43CF-8A42-7525862DE624}" type="presOf" srcId="{2F8F98B7-7357-4A7E-AFD1-180BF97DC383}" destId="{BED8C8E7-3BE0-4403-8B5C-83A5C04A2CA1}" srcOrd="0" destOrd="0" presId="urn:microsoft.com/office/officeart/2005/8/layout/lProcess2"/>
    <dgm:cxn modelId="{E2F8A6A1-F793-4513-A93F-4ACC11CCBC4F}" type="presOf" srcId="{0CF708F4-6390-4DDD-A8E7-6083FF3D6575}" destId="{1F4512F4-FFE6-4F17-9435-3CD1935E7019}" srcOrd="1" destOrd="0" presId="urn:microsoft.com/office/officeart/2005/8/layout/lProcess2"/>
    <dgm:cxn modelId="{44722D77-DE8C-4CEC-BD4D-7543F60A3ECA}" type="presOf" srcId="{488C91D6-888C-435E-86B6-32F6F905C7DC}" destId="{CE36CBC1-F891-4F2A-81C6-EC910254D838}" srcOrd="0" destOrd="0" presId="urn:microsoft.com/office/officeart/2005/8/layout/lProcess2"/>
    <dgm:cxn modelId="{2D77832A-0B46-4D44-808E-3E4B06E65839}" type="presOf" srcId="{FAD9259F-63E8-45C3-AFAB-A8A17387C144}" destId="{B6BAC6BB-4B5A-44B2-BFE3-1E8E4797F919}" srcOrd="0" destOrd="0" presId="urn:microsoft.com/office/officeart/2005/8/layout/lProcess2"/>
    <dgm:cxn modelId="{C20A2ADA-8DBF-4A08-B3E6-6C321CB50809}" srcId="{2F8F98B7-7357-4A7E-AFD1-180BF97DC383}" destId="{0F805A36-11C5-4C81-A90F-45DC1F25F633}" srcOrd="3" destOrd="0" parTransId="{08CDFB86-9871-4B5A-8C9B-59A412C2120F}" sibTransId="{90275261-17E8-46E7-94EB-2323E0DB6B42}"/>
    <dgm:cxn modelId="{FD8E9DA1-240A-4F87-AC86-0F48FF7B6929}" srcId="{89322FBA-0E1C-4E9F-994C-6B51C75399C6}" destId="{F0172DCF-1D29-4B1D-9124-206B15731321}" srcOrd="1" destOrd="0" parTransId="{635CA181-AEC8-4D28-AE1D-40665DB78E81}" sibTransId="{3B306854-9871-410D-91A8-E1F6002DDBB5}"/>
    <dgm:cxn modelId="{2122AA2A-E441-41D3-8634-9E144DB23E87}" type="presOf" srcId="{75C185FD-E9CC-4BD4-99EA-46F7D5FA58A5}" destId="{FD00CC7E-9A60-4FDC-8292-8E41E9D00427}" srcOrd="0" destOrd="0" presId="urn:microsoft.com/office/officeart/2005/8/layout/lProcess2"/>
    <dgm:cxn modelId="{5B47486F-AF1F-47F2-A7A6-208EF50C3DC6}" srcId="{C1597255-C26E-4DE1-A057-35514B084406}" destId="{89322FBA-0E1C-4E9F-994C-6B51C75399C6}" srcOrd="1" destOrd="0" parTransId="{FD4BC7DA-5041-4EBE-B2B4-61FEBEB9F6BB}" sibTransId="{15B9FE2B-A684-462A-BC6A-F40FBF2DE631}"/>
    <dgm:cxn modelId="{44CBE625-5C5C-4735-B704-00620CCBC8A7}" type="presOf" srcId="{F8741765-C8D6-40AC-9007-42929B509D62}" destId="{BCC151D5-3963-479D-A805-23FE380DE836}" srcOrd="0" destOrd="0" presId="urn:microsoft.com/office/officeart/2005/8/layout/lProcess2"/>
    <dgm:cxn modelId="{76D7BE46-24C8-4B82-BD61-EEBAC2B3C8B2}" srcId="{2F8F98B7-7357-4A7E-AFD1-180BF97DC383}" destId="{EB791D2C-21CD-4C95-96AF-505AA0C3DD0D}" srcOrd="1" destOrd="0" parTransId="{0C0CED97-546E-4B81-BF42-E0D38F012F7D}" sibTransId="{25589B99-0E98-401E-94C1-1AA1605D36A9}"/>
    <dgm:cxn modelId="{DB76F1F3-C328-4600-9640-41859365AAE4}" type="presOf" srcId="{F0172DCF-1D29-4B1D-9124-206B15731321}" destId="{E9E94600-43A9-4E96-8788-8F513BAD5AD3}" srcOrd="0" destOrd="0" presId="urn:microsoft.com/office/officeart/2005/8/layout/lProcess2"/>
    <dgm:cxn modelId="{7B77C5A8-B868-4422-BFA4-8062E51A31A8}" srcId="{0CF708F4-6390-4DDD-A8E7-6083FF3D6575}" destId="{FAD9259F-63E8-45C3-AFAB-A8A17387C144}" srcOrd="2" destOrd="0" parTransId="{6DFF5E7C-E3F1-437C-80A5-1C2695B5E5DA}" sibTransId="{8B329E9C-79C8-4CF3-BDC4-DB03E05031D2}"/>
    <dgm:cxn modelId="{EA84B1A3-6298-4CA4-A372-9FA8FB7F9CD3}" type="presOf" srcId="{091AF93B-4498-4BCF-8CD9-0CE4E549DA12}" destId="{03C630BC-E635-43DB-BA32-53B74DA82CAD}" srcOrd="0" destOrd="0" presId="urn:microsoft.com/office/officeart/2005/8/layout/lProcess2"/>
    <dgm:cxn modelId="{CC6E4CEF-47E2-41FB-ADA7-87B0FE86D45D}" srcId="{2F8F98B7-7357-4A7E-AFD1-180BF97DC383}" destId="{69E306B3-5BA7-43D2-BBB2-204571856F3A}" srcOrd="2" destOrd="0" parTransId="{CD002C69-9367-4ACF-A209-B31D91CEAAAE}" sibTransId="{F97E51BD-B3DE-4C76-8297-DB3BD76AA936}"/>
    <dgm:cxn modelId="{F1F68829-CD0F-49BD-BCBA-31763347C409}" type="presOf" srcId="{2E074D67-868A-4A4A-8ED0-0E5788C3330E}" destId="{5C137BD9-2B17-4BCA-93EF-50928BE8032D}" srcOrd="0" destOrd="0" presId="urn:microsoft.com/office/officeart/2005/8/layout/lProcess2"/>
    <dgm:cxn modelId="{130C1323-A88B-48F2-A98D-FE0537865F32}" type="presOf" srcId="{7B6CB7D6-72D9-4CE3-B92C-BDF8658A740C}" destId="{BAEEC458-7A2C-423B-8CED-6EB414AA2114}" srcOrd="0" destOrd="0" presId="urn:microsoft.com/office/officeart/2005/8/layout/lProcess2"/>
    <dgm:cxn modelId="{8B4CBC3C-EF77-444C-BB92-373181F252EE}" type="presOf" srcId="{5E0A08DC-09C1-46C4-A631-32AFBAFA3E75}" destId="{02836847-0EE6-4582-8931-1F0BA2164D2D}" srcOrd="0" destOrd="0" presId="urn:microsoft.com/office/officeart/2005/8/layout/lProcess2"/>
    <dgm:cxn modelId="{C25E65FD-5F5C-46D0-94B6-9C4AE9A0CC88}" srcId="{C1597255-C26E-4DE1-A057-35514B084406}" destId="{2F8F98B7-7357-4A7E-AFD1-180BF97DC383}" srcOrd="0" destOrd="0" parTransId="{05AAE604-76AD-42FF-AD89-783A7D889525}" sibTransId="{C9F69AB2-E362-4580-BD5E-C4ADFE50988D}"/>
    <dgm:cxn modelId="{431EE9C9-C8B8-404E-AFD3-80291127DB68}" type="presOf" srcId="{0F805A36-11C5-4C81-A90F-45DC1F25F633}" destId="{03CF3303-9DB6-4A52-AB16-182E7BE43900}" srcOrd="0" destOrd="0" presId="urn:microsoft.com/office/officeart/2005/8/layout/lProcess2"/>
    <dgm:cxn modelId="{888CCC2E-D1C8-481F-9FA1-849CC4282A0B}" srcId="{89322FBA-0E1C-4E9F-994C-6B51C75399C6}" destId="{F8741765-C8D6-40AC-9007-42929B509D62}" srcOrd="0" destOrd="0" parTransId="{52312662-8D1A-4774-B673-696844A638E2}" sibTransId="{04B2714E-76F3-433F-ACA7-BD9FA2311DC1}"/>
    <dgm:cxn modelId="{B7DD3ADD-ED66-4FDA-BD8C-B06F1E63280D}" srcId="{0CF708F4-6390-4DDD-A8E7-6083FF3D6575}" destId="{75C185FD-E9CC-4BD4-99EA-46F7D5FA58A5}" srcOrd="1" destOrd="0" parTransId="{B8171DDF-F3E1-4E6A-9D90-6BEC028F962B}" sibTransId="{661F3192-1494-43DF-BE50-C2AC5BAF8B65}"/>
    <dgm:cxn modelId="{CDBED80B-E174-4C98-95D0-4C33154B9D4A}" srcId="{0CF708F4-6390-4DDD-A8E7-6083FF3D6575}" destId="{7B6CB7D6-72D9-4CE3-B92C-BDF8658A740C}" srcOrd="3" destOrd="0" parTransId="{3D864798-1A46-48D4-ACD4-C265CFFEE0A9}" sibTransId="{38B53A53-4732-4359-8C2A-61DE9DC70103}"/>
    <dgm:cxn modelId="{495DE098-3D1E-40F8-9A86-7651C73952CD}" srcId="{0CF708F4-6390-4DDD-A8E7-6083FF3D6575}" destId="{091AF93B-4498-4BCF-8CD9-0CE4E549DA12}" srcOrd="0" destOrd="0" parTransId="{01255F6E-7A02-4718-A767-0F84A8B808EE}" sibTransId="{92DE9C3D-D542-47DD-859A-7CE840CAE0D8}"/>
    <dgm:cxn modelId="{B8A4BF85-81F1-40A2-93BA-2E13C367BEB3}" type="presOf" srcId="{89322FBA-0E1C-4E9F-994C-6B51C75399C6}" destId="{219B43A8-321C-4EDD-912C-D13488F2BB62}" srcOrd="1" destOrd="0" presId="urn:microsoft.com/office/officeart/2005/8/layout/lProcess2"/>
    <dgm:cxn modelId="{03C4DA40-4509-44C1-88BD-46CEAFA2A4A4}" type="presOf" srcId="{2F8F98B7-7357-4A7E-AFD1-180BF97DC383}" destId="{8D967E3F-D5C8-4E36-8C89-55FF06C32DD9}" srcOrd="1" destOrd="0" presId="urn:microsoft.com/office/officeart/2005/8/layout/lProcess2"/>
    <dgm:cxn modelId="{DD69F834-923E-48BA-836F-D25D25D4043C}" srcId="{C1597255-C26E-4DE1-A057-35514B084406}" destId="{0CF708F4-6390-4DDD-A8E7-6083FF3D6575}" srcOrd="2" destOrd="0" parTransId="{90DD5A21-17B6-4CEC-AF53-C4B8A20839A9}" sibTransId="{49F4D76D-E6F6-476C-B91C-3849C432C3F2}"/>
    <dgm:cxn modelId="{13C7519B-7825-4481-AD08-6BFA1E975F7B}" srcId="{2F8F98B7-7357-4A7E-AFD1-180BF97DC383}" destId="{488C91D6-888C-435E-86B6-32F6F905C7DC}" srcOrd="0" destOrd="0" parTransId="{D7A757DF-E1E9-4A76-916F-C47DC0CBE23A}" sibTransId="{1862C3BC-C1DE-4882-A62D-417820F89C41}"/>
    <dgm:cxn modelId="{220374C0-B2E5-492A-A505-9C51191D632D}" type="presOf" srcId="{0CF708F4-6390-4DDD-A8E7-6083FF3D6575}" destId="{D94F9562-FC86-45AF-BE74-C92777BA730B}" srcOrd="0" destOrd="0" presId="urn:microsoft.com/office/officeart/2005/8/layout/lProcess2"/>
    <dgm:cxn modelId="{620466AC-D4A1-40BB-B305-2A88573DFE3E}" type="presOf" srcId="{C1597255-C26E-4DE1-A057-35514B084406}" destId="{0782712F-0DFA-4212-84AD-72CBB7AB81AE}" srcOrd="0" destOrd="0" presId="urn:microsoft.com/office/officeart/2005/8/layout/lProcess2"/>
    <dgm:cxn modelId="{366ACE21-AF9C-4E5C-93D0-8B5C45D0F5C6}" srcId="{89322FBA-0E1C-4E9F-994C-6B51C75399C6}" destId="{2E074D67-868A-4A4A-8ED0-0E5788C3330E}" srcOrd="3" destOrd="0" parTransId="{E998B7D5-FC46-40D4-B225-7A045275D529}" sibTransId="{063E5F37-6A45-4DA0-91C2-98876A7BAC09}"/>
    <dgm:cxn modelId="{9ED54A78-E6E5-4F62-8735-3A1C7D146941}" type="presParOf" srcId="{0782712F-0DFA-4212-84AD-72CBB7AB81AE}" destId="{D23197F3-6EF6-4B06-80D7-BF7F066F40A3}" srcOrd="0" destOrd="0" presId="urn:microsoft.com/office/officeart/2005/8/layout/lProcess2"/>
    <dgm:cxn modelId="{4C633887-F619-49A2-A3EF-9E395F115B0E}" type="presParOf" srcId="{D23197F3-6EF6-4B06-80D7-BF7F066F40A3}" destId="{BED8C8E7-3BE0-4403-8B5C-83A5C04A2CA1}" srcOrd="0" destOrd="0" presId="urn:microsoft.com/office/officeart/2005/8/layout/lProcess2"/>
    <dgm:cxn modelId="{26619CE1-C012-47EC-90D2-2CDCFC7AE92F}" type="presParOf" srcId="{D23197F3-6EF6-4B06-80D7-BF7F066F40A3}" destId="{8D967E3F-D5C8-4E36-8C89-55FF06C32DD9}" srcOrd="1" destOrd="0" presId="urn:microsoft.com/office/officeart/2005/8/layout/lProcess2"/>
    <dgm:cxn modelId="{F3D62E43-E922-4B7E-9F98-9C9E47554087}" type="presParOf" srcId="{D23197F3-6EF6-4B06-80D7-BF7F066F40A3}" destId="{04CFEB35-04CC-4675-981B-FE17F80FA541}" srcOrd="2" destOrd="0" presId="urn:microsoft.com/office/officeart/2005/8/layout/lProcess2"/>
    <dgm:cxn modelId="{1D8FB03E-F413-4D79-9044-8273DE26CD50}" type="presParOf" srcId="{04CFEB35-04CC-4675-981B-FE17F80FA541}" destId="{37483A5C-4B58-4C41-B75E-09A8559E8CC4}" srcOrd="0" destOrd="0" presId="urn:microsoft.com/office/officeart/2005/8/layout/lProcess2"/>
    <dgm:cxn modelId="{9B5F8DF6-C92C-43E1-8CA9-CA7728B4074A}" type="presParOf" srcId="{37483A5C-4B58-4C41-B75E-09A8559E8CC4}" destId="{CE36CBC1-F891-4F2A-81C6-EC910254D838}" srcOrd="0" destOrd="0" presId="urn:microsoft.com/office/officeart/2005/8/layout/lProcess2"/>
    <dgm:cxn modelId="{4C934248-CC07-4204-B1D8-3EF43C23BE40}" type="presParOf" srcId="{37483A5C-4B58-4C41-B75E-09A8559E8CC4}" destId="{B24E19B9-699D-40CE-A6A6-2D1FA5CA6B85}" srcOrd="1" destOrd="0" presId="urn:microsoft.com/office/officeart/2005/8/layout/lProcess2"/>
    <dgm:cxn modelId="{8A3EEFD6-BDAA-48D7-BA77-9081E895715A}" type="presParOf" srcId="{37483A5C-4B58-4C41-B75E-09A8559E8CC4}" destId="{C826A830-9C4E-42D5-B101-3B6AE90E9296}" srcOrd="2" destOrd="0" presId="urn:microsoft.com/office/officeart/2005/8/layout/lProcess2"/>
    <dgm:cxn modelId="{F979EB42-29C8-4AE4-A1FD-E4979DD1AD49}" type="presParOf" srcId="{37483A5C-4B58-4C41-B75E-09A8559E8CC4}" destId="{06502F3F-2153-4A4F-BE4C-387D029CFE71}" srcOrd="3" destOrd="0" presId="urn:microsoft.com/office/officeart/2005/8/layout/lProcess2"/>
    <dgm:cxn modelId="{D79E22F2-9151-4344-B3E1-6BADB82CC335}" type="presParOf" srcId="{37483A5C-4B58-4C41-B75E-09A8559E8CC4}" destId="{57AA692C-588A-4B68-8D68-4C0C851EBAA8}" srcOrd="4" destOrd="0" presId="urn:microsoft.com/office/officeart/2005/8/layout/lProcess2"/>
    <dgm:cxn modelId="{7248EBDE-59D6-4B73-A141-5AC0CA54145D}" type="presParOf" srcId="{37483A5C-4B58-4C41-B75E-09A8559E8CC4}" destId="{6DDD9239-5EEE-4225-8EC7-9E2F0C28D778}" srcOrd="5" destOrd="0" presId="urn:microsoft.com/office/officeart/2005/8/layout/lProcess2"/>
    <dgm:cxn modelId="{06683468-EFCA-4985-804E-E205A859FD75}" type="presParOf" srcId="{37483A5C-4B58-4C41-B75E-09A8559E8CC4}" destId="{03CF3303-9DB6-4A52-AB16-182E7BE43900}" srcOrd="6" destOrd="0" presId="urn:microsoft.com/office/officeart/2005/8/layout/lProcess2"/>
    <dgm:cxn modelId="{32A17384-D073-4AD2-816C-47DAB4FCC9C0}" type="presParOf" srcId="{0782712F-0DFA-4212-84AD-72CBB7AB81AE}" destId="{02EAC6B4-717F-43EE-AF0F-039D7FC504A1}" srcOrd="1" destOrd="0" presId="urn:microsoft.com/office/officeart/2005/8/layout/lProcess2"/>
    <dgm:cxn modelId="{7D8757ED-5431-457F-A514-F1BDD838BBCC}" type="presParOf" srcId="{0782712F-0DFA-4212-84AD-72CBB7AB81AE}" destId="{6A25EDF1-5FA6-4968-B51D-A6D781F941F5}" srcOrd="2" destOrd="0" presId="urn:microsoft.com/office/officeart/2005/8/layout/lProcess2"/>
    <dgm:cxn modelId="{1508FED8-E007-44A0-86A2-676A238B9CB7}" type="presParOf" srcId="{6A25EDF1-5FA6-4968-B51D-A6D781F941F5}" destId="{53A7FAF2-6439-4354-9DFD-C35B0F338B1E}" srcOrd="0" destOrd="0" presId="urn:microsoft.com/office/officeart/2005/8/layout/lProcess2"/>
    <dgm:cxn modelId="{4B683608-44C2-494B-A0F1-E3A026CA6B8D}" type="presParOf" srcId="{6A25EDF1-5FA6-4968-B51D-A6D781F941F5}" destId="{219B43A8-321C-4EDD-912C-D13488F2BB62}" srcOrd="1" destOrd="0" presId="urn:microsoft.com/office/officeart/2005/8/layout/lProcess2"/>
    <dgm:cxn modelId="{4B55ED3E-8359-4E3E-AEEF-E3E040708767}" type="presParOf" srcId="{6A25EDF1-5FA6-4968-B51D-A6D781F941F5}" destId="{053A1DC6-FC6F-492D-B472-6A7F21BCD110}" srcOrd="2" destOrd="0" presId="urn:microsoft.com/office/officeart/2005/8/layout/lProcess2"/>
    <dgm:cxn modelId="{2029AAE0-0AF6-46C6-BE99-83AE9FAA7335}" type="presParOf" srcId="{053A1DC6-FC6F-492D-B472-6A7F21BCD110}" destId="{9435EBCA-EBDC-4088-98BD-D8A268F3DAFF}" srcOrd="0" destOrd="0" presId="urn:microsoft.com/office/officeart/2005/8/layout/lProcess2"/>
    <dgm:cxn modelId="{7DE1875E-D601-4D5F-AE89-B17DFE03444F}" type="presParOf" srcId="{9435EBCA-EBDC-4088-98BD-D8A268F3DAFF}" destId="{BCC151D5-3963-479D-A805-23FE380DE836}" srcOrd="0" destOrd="0" presId="urn:microsoft.com/office/officeart/2005/8/layout/lProcess2"/>
    <dgm:cxn modelId="{448CFEA7-49D3-476F-8B99-35BB7C98AD78}" type="presParOf" srcId="{9435EBCA-EBDC-4088-98BD-D8A268F3DAFF}" destId="{61AD5224-4D2F-4F04-900E-FF28C42B5C20}" srcOrd="1" destOrd="0" presId="urn:microsoft.com/office/officeart/2005/8/layout/lProcess2"/>
    <dgm:cxn modelId="{80E4C786-C512-429C-8A85-077FB57BD2F2}" type="presParOf" srcId="{9435EBCA-EBDC-4088-98BD-D8A268F3DAFF}" destId="{E9E94600-43A9-4E96-8788-8F513BAD5AD3}" srcOrd="2" destOrd="0" presId="urn:microsoft.com/office/officeart/2005/8/layout/lProcess2"/>
    <dgm:cxn modelId="{1197F3EA-3E74-48C2-A6A6-E43372A7D50E}" type="presParOf" srcId="{9435EBCA-EBDC-4088-98BD-D8A268F3DAFF}" destId="{7233EAD3-773D-4F68-AA7A-6AEAFD3C175C}" srcOrd="3" destOrd="0" presId="urn:microsoft.com/office/officeart/2005/8/layout/lProcess2"/>
    <dgm:cxn modelId="{10496725-B468-4AF5-89F0-9A68ACF4DA6B}" type="presParOf" srcId="{9435EBCA-EBDC-4088-98BD-D8A268F3DAFF}" destId="{02836847-0EE6-4582-8931-1F0BA2164D2D}" srcOrd="4" destOrd="0" presId="urn:microsoft.com/office/officeart/2005/8/layout/lProcess2"/>
    <dgm:cxn modelId="{ABCE1EDF-F067-424E-98D6-ECA2481DA359}" type="presParOf" srcId="{9435EBCA-EBDC-4088-98BD-D8A268F3DAFF}" destId="{0EF2F466-342C-49D4-A122-11A7FD6B8B91}" srcOrd="5" destOrd="0" presId="urn:microsoft.com/office/officeart/2005/8/layout/lProcess2"/>
    <dgm:cxn modelId="{F9AACCF4-4B41-4793-806A-350F17EBB8AF}" type="presParOf" srcId="{9435EBCA-EBDC-4088-98BD-D8A268F3DAFF}" destId="{5C137BD9-2B17-4BCA-93EF-50928BE8032D}" srcOrd="6" destOrd="0" presId="urn:microsoft.com/office/officeart/2005/8/layout/lProcess2"/>
    <dgm:cxn modelId="{F896FF6B-04E8-40ED-B548-C3FB9F281C7E}" type="presParOf" srcId="{0782712F-0DFA-4212-84AD-72CBB7AB81AE}" destId="{DBEEF385-5EE5-4067-ACF5-BFBE2937D8E2}" srcOrd="3" destOrd="0" presId="urn:microsoft.com/office/officeart/2005/8/layout/lProcess2"/>
    <dgm:cxn modelId="{74B3E45E-CB02-4653-ACD9-110E7C46E7AC}" type="presParOf" srcId="{0782712F-0DFA-4212-84AD-72CBB7AB81AE}" destId="{A5DD6F75-322E-4A9F-BBC4-361152F97391}" srcOrd="4" destOrd="0" presId="urn:microsoft.com/office/officeart/2005/8/layout/lProcess2"/>
    <dgm:cxn modelId="{9D0A0371-AF16-4715-8EF7-7704BF76F712}" type="presParOf" srcId="{A5DD6F75-322E-4A9F-BBC4-361152F97391}" destId="{D94F9562-FC86-45AF-BE74-C92777BA730B}" srcOrd="0" destOrd="0" presId="urn:microsoft.com/office/officeart/2005/8/layout/lProcess2"/>
    <dgm:cxn modelId="{2260CCEF-173B-4DF1-9CC4-44C3F8AC78BC}" type="presParOf" srcId="{A5DD6F75-322E-4A9F-BBC4-361152F97391}" destId="{1F4512F4-FFE6-4F17-9435-3CD1935E7019}" srcOrd="1" destOrd="0" presId="urn:microsoft.com/office/officeart/2005/8/layout/lProcess2"/>
    <dgm:cxn modelId="{1FF67DE5-593C-472E-8CCA-BA56CB226053}" type="presParOf" srcId="{A5DD6F75-322E-4A9F-BBC4-361152F97391}" destId="{155022D1-D189-4224-AE47-B98125B947BC}" srcOrd="2" destOrd="0" presId="urn:microsoft.com/office/officeart/2005/8/layout/lProcess2"/>
    <dgm:cxn modelId="{87EE0C03-17DC-4589-A2D1-6BC18035AC27}" type="presParOf" srcId="{155022D1-D189-4224-AE47-B98125B947BC}" destId="{0552E866-B107-4386-9056-927FF14BDE07}" srcOrd="0" destOrd="0" presId="urn:microsoft.com/office/officeart/2005/8/layout/lProcess2"/>
    <dgm:cxn modelId="{3BF88FE9-E21E-4173-8288-740EDEDE6D42}" type="presParOf" srcId="{0552E866-B107-4386-9056-927FF14BDE07}" destId="{03C630BC-E635-43DB-BA32-53B74DA82CAD}" srcOrd="0" destOrd="0" presId="urn:microsoft.com/office/officeart/2005/8/layout/lProcess2"/>
    <dgm:cxn modelId="{60DB380E-34C5-4977-8183-86FF7823AB44}" type="presParOf" srcId="{0552E866-B107-4386-9056-927FF14BDE07}" destId="{1793023F-CE10-407A-878C-15FE6C6A0C28}" srcOrd="1" destOrd="0" presId="urn:microsoft.com/office/officeart/2005/8/layout/lProcess2"/>
    <dgm:cxn modelId="{B9F0D184-7A66-4FA8-93B9-FF3960BB18B9}" type="presParOf" srcId="{0552E866-B107-4386-9056-927FF14BDE07}" destId="{FD00CC7E-9A60-4FDC-8292-8E41E9D00427}" srcOrd="2" destOrd="0" presId="urn:microsoft.com/office/officeart/2005/8/layout/lProcess2"/>
    <dgm:cxn modelId="{9A9104ED-8886-457F-8620-9D4959F770FA}" type="presParOf" srcId="{0552E866-B107-4386-9056-927FF14BDE07}" destId="{965E0022-8595-48EE-ABF1-600C5633EB3B}" srcOrd="3" destOrd="0" presId="urn:microsoft.com/office/officeart/2005/8/layout/lProcess2"/>
    <dgm:cxn modelId="{716AEC67-C572-46BD-AEA1-D73F5D04B922}" type="presParOf" srcId="{0552E866-B107-4386-9056-927FF14BDE07}" destId="{B6BAC6BB-4B5A-44B2-BFE3-1E8E4797F919}" srcOrd="4" destOrd="0" presId="urn:microsoft.com/office/officeart/2005/8/layout/lProcess2"/>
    <dgm:cxn modelId="{EE92D7DF-FB30-4E97-B825-A64F396777B9}" type="presParOf" srcId="{0552E866-B107-4386-9056-927FF14BDE07}" destId="{EF3021BB-DB4D-4FC7-9BA5-E2B6DA3B3271}" srcOrd="5" destOrd="0" presId="urn:microsoft.com/office/officeart/2005/8/layout/lProcess2"/>
    <dgm:cxn modelId="{B3F8AD85-7DAB-4CA9-A084-ACD7AFC942DE}" type="presParOf" srcId="{0552E866-B107-4386-9056-927FF14BDE07}" destId="{BAEEC458-7A2C-423B-8CED-6EB414AA211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8B4CC0-EB2D-4921-8B29-B47B9986E50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745F191-C500-44DA-A6F8-30921916765C}">
      <dgm:prSet phldrT="[Text]" custT="1"/>
      <dgm:spPr/>
      <dgm:t>
        <a:bodyPr/>
        <a:lstStyle/>
        <a:p>
          <a:r>
            <a:rPr lang="en-US" sz="3200" b="1" dirty="0" smtClean="0"/>
            <a:t>+</a:t>
          </a:r>
          <a:endParaRPr lang="en-US" sz="3200" b="1" dirty="0"/>
        </a:p>
      </dgm:t>
    </dgm:pt>
    <dgm:pt modelId="{6070D0D8-7D7D-4757-A14A-0C74B87CBB23}" type="parTrans" cxnId="{ADE4BDA1-1F54-4712-B1E7-EFC8F0F3FDE6}">
      <dgm:prSet/>
      <dgm:spPr/>
      <dgm:t>
        <a:bodyPr/>
        <a:lstStyle/>
        <a:p>
          <a:endParaRPr lang="en-US"/>
        </a:p>
      </dgm:t>
    </dgm:pt>
    <dgm:pt modelId="{68F24980-01E7-4559-98AA-6C5241A3C89F}" type="sibTrans" cxnId="{ADE4BDA1-1F54-4712-B1E7-EFC8F0F3FDE6}">
      <dgm:prSet/>
      <dgm:spPr/>
      <dgm:t>
        <a:bodyPr/>
        <a:lstStyle/>
        <a:p>
          <a:endParaRPr lang="en-US"/>
        </a:p>
      </dgm:t>
    </dgm:pt>
    <dgm:pt modelId="{9BA27E24-E8B9-4861-A780-181407054732}">
      <dgm:prSet phldrT="[Text]" custT="1"/>
      <dgm:spPr/>
      <dgm:t>
        <a:bodyPr/>
        <a:lstStyle/>
        <a:p>
          <a:r>
            <a:rPr lang="en-US" sz="3200" b="1" dirty="0" smtClean="0"/>
            <a:t>-</a:t>
          </a:r>
          <a:endParaRPr lang="en-US" sz="3200" b="1" dirty="0"/>
        </a:p>
      </dgm:t>
    </dgm:pt>
    <dgm:pt modelId="{50E52DC6-7B6A-4781-9929-DA4D31F6F79D}" type="parTrans" cxnId="{06F62C4B-4C36-4C1D-BC26-7C348049E9AF}">
      <dgm:prSet/>
      <dgm:spPr/>
      <dgm:t>
        <a:bodyPr/>
        <a:lstStyle/>
        <a:p>
          <a:endParaRPr lang="en-US"/>
        </a:p>
      </dgm:t>
    </dgm:pt>
    <dgm:pt modelId="{921248F5-F20C-4DD7-A0C4-79C3527AA6AA}" type="sibTrans" cxnId="{06F62C4B-4C36-4C1D-BC26-7C348049E9AF}">
      <dgm:prSet/>
      <dgm:spPr/>
      <dgm:t>
        <a:bodyPr/>
        <a:lstStyle/>
        <a:p>
          <a:endParaRPr lang="en-US"/>
        </a:p>
      </dgm:t>
    </dgm:pt>
    <dgm:pt modelId="{56E7A764-8DC8-4B46-AD39-5A38CD54A766}" type="pres">
      <dgm:prSet presAssocID="{F48B4CC0-EB2D-4921-8B29-B47B9986E50C}" presName="compositeShape" presStyleCnt="0">
        <dgm:presLayoutVars>
          <dgm:chMax val="2"/>
          <dgm:dir/>
          <dgm:resizeHandles val="exact"/>
        </dgm:presLayoutVars>
      </dgm:prSet>
      <dgm:spPr/>
      <dgm:t>
        <a:bodyPr/>
        <a:lstStyle/>
        <a:p>
          <a:endParaRPr lang="en-US"/>
        </a:p>
      </dgm:t>
    </dgm:pt>
    <dgm:pt modelId="{BD304BE5-17FE-4526-98B6-88201BA137FF}" type="pres">
      <dgm:prSet presAssocID="{F48B4CC0-EB2D-4921-8B29-B47B9986E50C}" presName="ribbon" presStyleLbl="node1" presStyleIdx="0" presStyleCnt="1"/>
      <dgm:spPr>
        <a:solidFill>
          <a:srgbClr val="106636"/>
        </a:solidFill>
        <a:ln>
          <a:solidFill>
            <a:srgbClr val="FFFFB4"/>
          </a:solidFill>
        </a:ln>
      </dgm:spPr>
      <dgm:t>
        <a:bodyPr/>
        <a:lstStyle/>
        <a:p>
          <a:endParaRPr lang="en-US"/>
        </a:p>
      </dgm:t>
    </dgm:pt>
    <dgm:pt modelId="{867C4803-4660-4442-8582-73B0C66B8015}" type="pres">
      <dgm:prSet presAssocID="{F48B4CC0-EB2D-4921-8B29-B47B9986E50C}" presName="leftArrowText" presStyleLbl="node1" presStyleIdx="0" presStyleCnt="1">
        <dgm:presLayoutVars>
          <dgm:chMax val="0"/>
          <dgm:bulletEnabled val="1"/>
        </dgm:presLayoutVars>
      </dgm:prSet>
      <dgm:spPr/>
      <dgm:t>
        <a:bodyPr/>
        <a:lstStyle/>
        <a:p>
          <a:endParaRPr lang="en-US"/>
        </a:p>
      </dgm:t>
    </dgm:pt>
    <dgm:pt modelId="{4C0F1F9F-4AAD-4B6C-9309-A41EAE25E873}" type="pres">
      <dgm:prSet presAssocID="{F48B4CC0-EB2D-4921-8B29-B47B9986E50C}" presName="rightArrowText" presStyleLbl="node1" presStyleIdx="0" presStyleCnt="1">
        <dgm:presLayoutVars>
          <dgm:chMax val="0"/>
          <dgm:bulletEnabled val="1"/>
        </dgm:presLayoutVars>
      </dgm:prSet>
      <dgm:spPr/>
      <dgm:t>
        <a:bodyPr/>
        <a:lstStyle/>
        <a:p>
          <a:endParaRPr lang="en-US"/>
        </a:p>
      </dgm:t>
    </dgm:pt>
  </dgm:ptLst>
  <dgm:cxnLst>
    <dgm:cxn modelId="{06F62C4B-4C36-4C1D-BC26-7C348049E9AF}" srcId="{F48B4CC0-EB2D-4921-8B29-B47B9986E50C}" destId="{9BA27E24-E8B9-4861-A780-181407054732}" srcOrd="1" destOrd="0" parTransId="{50E52DC6-7B6A-4781-9929-DA4D31F6F79D}" sibTransId="{921248F5-F20C-4DD7-A0C4-79C3527AA6AA}"/>
    <dgm:cxn modelId="{119169D5-E597-4DFB-A944-14C225A85A8C}" type="presOf" srcId="{9745F191-C500-44DA-A6F8-30921916765C}" destId="{867C4803-4660-4442-8582-73B0C66B8015}" srcOrd="0" destOrd="0" presId="urn:microsoft.com/office/officeart/2005/8/layout/arrow6"/>
    <dgm:cxn modelId="{0B1C318A-CD4B-4323-B68E-6F74B5E9B414}" type="presOf" srcId="{9BA27E24-E8B9-4861-A780-181407054732}" destId="{4C0F1F9F-4AAD-4B6C-9309-A41EAE25E873}" srcOrd="0" destOrd="0" presId="urn:microsoft.com/office/officeart/2005/8/layout/arrow6"/>
    <dgm:cxn modelId="{8612DDF3-5DDE-4934-A9EC-7B1ECA49FF29}" type="presOf" srcId="{F48B4CC0-EB2D-4921-8B29-B47B9986E50C}" destId="{56E7A764-8DC8-4B46-AD39-5A38CD54A766}" srcOrd="0" destOrd="0" presId="urn:microsoft.com/office/officeart/2005/8/layout/arrow6"/>
    <dgm:cxn modelId="{ADE4BDA1-1F54-4712-B1E7-EFC8F0F3FDE6}" srcId="{F48B4CC0-EB2D-4921-8B29-B47B9986E50C}" destId="{9745F191-C500-44DA-A6F8-30921916765C}" srcOrd="0" destOrd="0" parTransId="{6070D0D8-7D7D-4757-A14A-0C74B87CBB23}" sibTransId="{68F24980-01E7-4559-98AA-6C5241A3C89F}"/>
    <dgm:cxn modelId="{1460173A-8CEA-499C-98A2-7305AAE76B08}" type="presParOf" srcId="{56E7A764-8DC8-4B46-AD39-5A38CD54A766}" destId="{BD304BE5-17FE-4526-98B6-88201BA137FF}" srcOrd="0" destOrd="0" presId="urn:microsoft.com/office/officeart/2005/8/layout/arrow6"/>
    <dgm:cxn modelId="{DA415D9F-9EA0-4511-9790-BB9A8F00CA30}" type="presParOf" srcId="{56E7A764-8DC8-4B46-AD39-5A38CD54A766}" destId="{867C4803-4660-4442-8582-73B0C66B8015}" srcOrd="1" destOrd="0" presId="urn:microsoft.com/office/officeart/2005/8/layout/arrow6"/>
    <dgm:cxn modelId="{732CD0CD-776C-4AF8-B566-FAD13A52D461}" type="presParOf" srcId="{56E7A764-8DC8-4B46-AD39-5A38CD54A766}" destId="{4C0F1F9F-4AAD-4B6C-9309-A41EAE25E873}"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36DA2E-3A5F-4906-9925-256D3A793CCB}" type="doc">
      <dgm:prSet loTypeId="urn:microsoft.com/office/officeart/2005/8/layout/cycle5" loCatId="cycle" qsTypeId="urn:microsoft.com/office/officeart/2005/8/quickstyle/simple5" qsCatId="simple" csTypeId="urn:microsoft.com/office/officeart/2005/8/colors/colorful2" csCatId="colorful" phldr="1"/>
      <dgm:spPr/>
      <dgm:t>
        <a:bodyPr/>
        <a:lstStyle/>
        <a:p>
          <a:endParaRPr lang="en-US"/>
        </a:p>
      </dgm:t>
    </dgm:pt>
    <dgm:pt modelId="{0DE1D771-8BD9-4503-B934-69AF00124A27}">
      <dgm:prSet phldrT="[Text]" custT="1"/>
      <dgm:spPr/>
      <dgm:t>
        <a:bodyPr/>
        <a:lstStyle/>
        <a:p>
          <a:r>
            <a:rPr lang="en-US" sz="2400" b="1" dirty="0" smtClean="0"/>
            <a:t>Analysis</a:t>
          </a:r>
          <a:endParaRPr lang="en-US" sz="2400" b="1" dirty="0"/>
        </a:p>
      </dgm:t>
    </dgm:pt>
    <dgm:pt modelId="{FEF68130-8F83-4D5D-BF75-DE629E6C24FA}" type="parTrans" cxnId="{0C01A1FC-602E-4AD5-A95C-BF90A21C4C85}">
      <dgm:prSet/>
      <dgm:spPr/>
      <dgm:t>
        <a:bodyPr/>
        <a:lstStyle/>
        <a:p>
          <a:endParaRPr lang="en-US"/>
        </a:p>
      </dgm:t>
    </dgm:pt>
    <dgm:pt modelId="{99458B4A-F75C-4D76-871C-BC84DAF2C6A5}" type="sibTrans" cxnId="{0C01A1FC-602E-4AD5-A95C-BF90A21C4C85}">
      <dgm:prSet/>
      <dgm:spPr>
        <a:solidFill>
          <a:srgbClr val="006600"/>
        </a:solidFill>
        <a:ln w="76200">
          <a:solidFill>
            <a:srgbClr val="106636"/>
          </a:solidFill>
        </a:ln>
      </dgm:spPr>
      <dgm:t>
        <a:bodyPr/>
        <a:lstStyle/>
        <a:p>
          <a:endParaRPr lang="en-US"/>
        </a:p>
      </dgm:t>
    </dgm:pt>
    <dgm:pt modelId="{DAC0E23A-F4A0-4DD4-97B9-B48CD1A61D71}">
      <dgm:prSet phldrT="[Text]" custT="1"/>
      <dgm:spPr/>
      <dgm:t>
        <a:bodyPr/>
        <a:lstStyle/>
        <a:p>
          <a:r>
            <a:rPr lang="en-US" sz="2400" b="1" dirty="0" smtClean="0"/>
            <a:t>Formulation</a:t>
          </a:r>
          <a:endParaRPr lang="en-US" sz="2400" b="1" dirty="0"/>
        </a:p>
      </dgm:t>
    </dgm:pt>
    <dgm:pt modelId="{66550547-E512-4AA3-A2B8-E8EEF174F6C7}" type="parTrans" cxnId="{8CF2A1DC-17CD-49CB-A901-C522574274B8}">
      <dgm:prSet/>
      <dgm:spPr/>
      <dgm:t>
        <a:bodyPr/>
        <a:lstStyle/>
        <a:p>
          <a:endParaRPr lang="en-US"/>
        </a:p>
      </dgm:t>
    </dgm:pt>
    <dgm:pt modelId="{70B3AEDD-D25A-4317-811E-09A40135A6E8}" type="sibTrans" cxnId="{8CF2A1DC-17CD-49CB-A901-C522574274B8}">
      <dgm:prSet/>
      <dgm:spPr>
        <a:ln w="76200">
          <a:solidFill>
            <a:srgbClr val="106636"/>
          </a:solidFill>
        </a:ln>
      </dgm:spPr>
      <dgm:t>
        <a:bodyPr/>
        <a:lstStyle/>
        <a:p>
          <a:endParaRPr lang="en-US"/>
        </a:p>
      </dgm:t>
    </dgm:pt>
    <dgm:pt modelId="{BB52F53D-3A67-43C2-8038-FF906E74508E}">
      <dgm:prSet phldrT="[Text]" custT="1"/>
      <dgm:spPr/>
      <dgm:t>
        <a:bodyPr/>
        <a:lstStyle/>
        <a:p>
          <a:r>
            <a:rPr lang="en-US" sz="2400" b="1" dirty="0" smtClean="0"/>
            <a:t>Execution</a:t>
          </a:r>
          <a:endParaRPr lang="en-US" sz="2400" b="1" dirty="0"/>
        </a:p>
      </dgm:t>
    </dgm:pt>
    <dgm:pt modelId="{75C76AAB-277D-438F-844E-BEC3533394C9}" type="parTrans" cxnId="{89D23511-82D7-4E02-B136-7F64A8496807}">
      <dgm:prSet/>
      <dgm:spPr/>
      <dgm:t>
        <a:bodyPr/>
        <a:lstStyle/>
        <a:p>
          <a:endParaRPr lang="en-US"/>
        </a:p>
      </dgm:t>
    </dgm:pt>
    <dgm:pt modelId="{D55D658F-A3BC-40D0-9292-7B541821CDC2}" type="sibTrans" cxnId="{89D23511-82D7-4E02-B136-7F64A8496807}">
      <dgm:prSet/>
      <dgm:spPr>
        <a:solidFill>
          <a:srgbClr val="006600"/>
        </a:solidFill>
        <a:ln w="76200">
          <a:solidFill>
            <a:srgbClr val="106636"/>
          </a:solidFill>
        </a:ln>
      </dgm:spPr>
      <dgm:t>
        <a:bodyPr/>
        <a:lstStyle/>
        <a:p>
          <a:endParaRPr lang="en-US"/>
        </a:p>
      </dgm:t>
    </dgm:pt>
    <dgm:pt modelId="{87185A7F-B3D1-4880-9103-A5034E1BB77D}">
      <dgm:prSet phldrT="[Text]" custT="1"/>
      <dgm:spPr/>
      <dgm:t>
        <a:bodyPr/>
        <a:lstStyle/>
        <a:p>
          <a:r>
            <a:rPr lang="en-US" sz="2400" b="1" dirty="0" smtClean="0"/>
            <a:t>Evaluation</a:t>
          </a:r>
          <a:endParaRPr lang="en-US" sz="2400" b="1" dirty="0"/>
        </a:p>
      </dgm:t>
    </dgm:pt>
    <dgm:pt modelId="{6A189A5D-03DF-449B-8FB5-C14B1E8C6116}" type="parTrans" cxnId="{58CACC8D-E609-4598-AC01-1682C7509835}">
      <dgm:prSet/>
      <dgm:spPr/>
      <dgm:t>
        <a:bodyPr/>
        <a:lstStyle/>
        <a:p>
          <a:endParaRPr lang="en-US"/>
        </a:p>
      </dgm:t>
    </dgm:pt>
    <dgm:pt modelId="{4CA29A8E-AE69-4F94-9072-F0FBF541B12E}" type="sibTrans" cxnId="{58CACC8D-E609-4598-AC01-1682C7509835}">
      <dgm:prSet/>
      <dgm:spPr>
        <a:solidFill>
          <a:srgbClr val="006600"/>
        </a:solidFill>
        <a:ln w="76200">
          <a:solidFill>
            <a:srgbClr val="106636"/>
          </a:solidFill>
        </a:ln>
      </dgm:spPr>
      <dgm:t>
        <a:bodyPr/>
        <a:lstStyle/>
        <a:p>
          <a:endParaRPr lang="en-US"/>
        </a:p>
      </dgm:t>
    </dgm:pt>
    <dgm:pt modelId="{D35D9541-1F67-4326-9029-A1B4208C6BF8}" type="pres">
      <dgm:prSet presAssocID="{D036DA2E-3A5F-4906-9925-256D3A793CCB}" presName="cycle" presStyleCnt="0">
        <dgm:presLayoutVars>
          <dgm:dir/>
          <dgm:resizeHandles val="exact"/>
        </dgm:presLayoutVars>
      </dgm:prSet>
      <dgm:spPr/>
      <dgm:t>
        <a:bodyPr/>
        <a:lstStyle/>
        <a:p>
          <a:endParaRPr lang="en-US"/>
        </a:p>
      </dgm:t>
    </dgm:pt>
    <dgm:pt modelId="{A2005C72-0B65-47F5-967E-B40552842A97}" type="pres">
      <dgm:prSet presAssocID="{0DE1D771-8BD9-4503-B934-69AF00124A27}" presName="node" presStyleLbl="node1" presStyleIdx="0" presStyleCnt="4" custScaleX="125902">
        <dgm:presLayoutVars>
          <dgm:bulletEnabled val="1"/>
        </dgm:presLayoutVars>
      </dgm:prSet>
      <dgm:spPr/>
      <dgm:t>
        <a:bodyPr/>
        <a:lstStyle/>
        <a:p>
          <a:endParaRPr lang="en-US"/>
        </a:p>
      </dgm:t>
    </dgm:pt>
    <dgm:pt modelId="{916951DB-533E-47EA-B58A-06CE4D2B0441}" type="pres">
      <dgm:prSet presAssocID="{0DE1D771-8BD9-4503-B934-69AF00124A27}" presName="spNode" presStyleCnt="0"/>
      <dgm:spPr/>
    </dgm:pt>
    <dgm:pt modelId="{B218A04E-2D46-4C16-A275-9EFEA8FA0C5F}" type="pres">
      <dgm:prSet presAssocID="{99458B4A-F75C-4D76-871C-BC84DAF2C6A5}" presName="sibTrans" presStyleLbl="sibTrans1D1" presStyleIdx="0" presStyleCnt="4"/>
      <dgm:spPr/>
      <dgm:t>
        <a:bodyPr/>
        <a:lstStyle/>
        <a:p>
          <a:endParaRPr lang="en-US"/>
        </a:p>
      </dgm:t>
    </dgm:pt>
    <dgm:pt modelId="{19B03353-31E8-479B-99EB-A4EE43C79C4A}" type="pres">
      <dgm:prSet presAssocID="{DAC0E23A-F4A0-4DD4-97B9-B48CD1A61D71}" presName="node" presStyleLbl="node1" presStyleIdx="1" presStyleCnt="4" custScaleX="125902">
        <dgm:presLayoutVars>
          <dgm:bulletEnabled val="1"/>
        </dgm:presLayoutVars>
      </dgm:prSet>
      <dgm:spPr/>
      <dgm:t>
        <a:bodyPr/>
        <a:lstStyle/>
        <a:p>
          <a:endParaRPr lang="en-US"/>
        </a:p>
      </dgm:t>
    </dgm:pt>
    <dgm:pt modelId="{1DF836CB-79F8-4385-98C4-F735E80BDF5D}" type="pres">
      <dgm:prSet presAssocID="{DAC0E23A-F4A0-4DD4-97B9-B48CD1A61D71}" presName="spNode" presStyleCnt="0"/>
      <dgm:spPr/>
    </dgm:pt>
    <dgm:pt modelId="{E7BEF749-2A11-4DFA-A4DF-33722CCD740A}" type="pres">
      <dgm:prSet presAssocID="{70B3AEDD-D25A-4317-811E-09A40135A6E8}" presName="sibTrans" presStyleLbl="sibTrans1D1" presStyleIdx="1" presStyleCnt="4"/>
      <dgm:spPr/>
      <dgm:t>
        <a:bodyPr/>
        <a:lstStyle/>
        <a:p>
          <a:endParaRPr lang="en-US"/>
        </a:p>
      </dgm:t>
    </dgm:pt>
    <dgm:pt modelId="{558959FF-FEE8-4024-8AB8-9576E9BB23EF}" type="pres">
      <dgm:prSet presAssocID="{BB52F53D-3A67-43C2-8038-FF906E74508E}" presName="node" presStyleLbl="node1" presStyleIdx="2" presStyleCnt="4" custScaleX="125902">
        <dgm:presLayoutVars>
          <dgm:bulletEnabled val="1"/>
        </dgm:presLayoutVars>
      </dgm:prSet>
      <dgm:spPr/>
      <dgm:t>
        <a:bodyPr/>
        <a:lstStyle/>
        <a:p>
          <a:endParaRPr lang="en-US"/>
        </a:p>
      </dgm:t>
    </dgm:pt>
    <dgm:pt modelId="{92B7B614-3F62-4421-9519-701F7BB9AAE9}" type="pres">
      <dgm:prSet presAssocID="{BB52F53D-3A67-43C2-8038-FF906E74508E}" presName="spNode" presStyleCnt="0"/>
      <dgm:spPr/>
    </dgm:pt>
    <dgm:pt modelId="{A52B7846-04B7-4688-B017-77B80DA614CF}" type="pres">
      <dgm:prSet presAssocID="{D55D658F-A3BC-40D0-9292-7B541821CDC2}" presName="sibTrans" presStyleLbl="sibTrans1D1" presStyleIdx="2" presStyleCnt="4"/>
      <dgm:spPr/>
      <dgm:t>
        <a:bodyPr/>
        <a:lstStyle/>
        <a:p>
          <a:endParaRPr lang="en-US"/>
        </a:p>
      </dgm:t>
    </dgm:pt>
    <dgm:pt modelId="{F419E30A-BC0C-4104-A371-0270E417BF0D}" type="pres">
      <dgm:prSet presAssocID="{87185A7F-B3D1-4880-9103-A5034E1BB77D}" presName="node" presStyleLbl="node1" presStyleIdx="3" presStyleCnt="4" custScaleX="125902">
        <dgm:presLayoutVars>
          <dgm:bulletEnabled val="1"/>
        </dgm:presLayoutVars>
      </dgm:prSet>
      <dgm:spPr/>
      <dgm:t>
        <a:bodyPr/>
        <a:lstStyle/>
        <a:p>
          <a:endParaRPr lang="en-US"/>
        </a:p>
      </dgm:t>
    </dgm:pt>
    <dgm:pt modelId="{B5D296F9-48AB-4E3C-BB6B-6ED8C04203E6}" type="pres">
      <dgm:prSet presAssocID="{87185A7F-B3D1-4880-9103-A5034E1BB77D}" presName="spNode" presStyleCnt="0"/>
      <dgm:spPr/>
    </dgm:pt>
    <dgm:pt modelId="{8B64846A-7A78-4C2A-BB43-8D41799A7C0A}" type="pres">
      <dgm:prSet presAssocID="{4CA29A8E-AE69-4F94-9072-F0FBF541B12E}" presName="sibTrans" presStyleLbl="sibTrans1D1" presStyleIdx="3" presStyleCnt="4"/>
      <dgm:spPr/>
      <dgm:t>
        <a:bodyPr/>
        <a:lstStyle/>
        <a:p>
          <a:endParaRPr lang="en-US"/>
        </a:p>
      </dgm:t>
    </dgm:pt>
  </dgm:ptLst>
  <dgm:cxnLst>
    <dgm:cxn modelId="{4C8C2B31-0E6E-4AFD-9EEB-29EB01552C93}" type="presOf" srcId="{D55D658F-A3BC-40D0-9292-7B541821CDC2}" destId="{A52B7846-04B7-4688-B017-77B80DA614CF}" srcOrd="0" destOrd="0" presId="urn:microsoft.com/office/officeart/2005/8/layout/cycle5"/>
    <dgm:cxn modelId="{2F747C78-6F36-4718-A19D-1767AEA35ACC}" type="presOf" srcId="{0DE1D771-8BD9-4503-B934-69AF00124A27}" destId="{A2005C72-0B65-47F5-967E-B40552842A97}" srcOrd="0" destOrd="0" presId="urn:microsoft.com/office/officeart/2005/8/layout/cycle5"/>
    <dgm:cxn modelId="{1B18DBAE-240A-4550-B5CE-0AB2B07124AF}" type="presOf" srcId="{70B3AEDD-D25A-4317-811E-09A40135A6E8}" destId="{E7BEF749-2A11-4DFA-A4DF-33722CCD740A}" srcOrd="0" destOrd="0" presId="urn:microsoft.com/office/officeart/2005/8/layout/cycle5"/>
    <dgm:cxn modelId="{8CF2A1DC-17CD-49CB-A901-C522574274B8}" srcId="{D036DA2E-3A5F-4906-9925-256D3A793CCB}" destId="{DAC0E23A-F4A0-4DD4-97B9-B48CD1A61D71}" srcOrd="1" destOrd="0" parTransId="{66550547-E512-4AA3-A2B8-E8EEF174F6C7}" sibTransId="{70B3AEDD-D25A-4317-811E-09A40135A6E8}"/>
    <dgm:cxn modelId="{B650C51E-0556-4AE6-A0DB-D92EFF34746A}" type="presOf" srcId="{DAC0E23A-F4A0-4DD4-97B9-B48CD1A61D71}" destId="{19B03353-31E8-479B-99EB-A4EE43C79C4A}" srcOrd="0" destOrd="0" presId="urn:microsoft.com/office/officeart/2005/8/layout/cycle5"/>
    <dgm:cxn modelId="{BD0A986B-3CD3-4F64-8D8E-A01D3373778C}" type="presOf" srcId="{4CA29A8E-AE69-4F94-9072-F0FBF541B12E}" destId="{8B64846A-7A78-4C2A-BB43-8D41799A7C0A}" srcOrd="0" destOrd="0" presId="urn:microsoft.com/office/officeart/2005/8/layout/cycle5"/>
    <dgm:cxn modelId="{58CACC8D-E609-4598-AC01-1682C7509835}" srcId="{D036DA2E-3A5F-4906-9925-256D3A793CCB}" destId="{87185A7F-B3D1-4880-9103-A5034E1BB77D}" srcOrd="3" destOrd="0" parTransId="{6A189A5D-03DF-449B-8FB5-C14B1E8C6116}" sibTransId="{4CA29A8E-AE69-4F94-9072-F0FBF541B12E}"/>
    <dgm:cxn modelId="{0C01A1FC-602E-4AD5-A95C-BF90A21C4C85}" srcId="{D036DA2E-3A5F-4906-9925-256D3A793CCB}" destId="{0DE1D771-8BD9-4503-B934-69AF00124A27}" srcOrd="0" destOrd="0" parTransId="{FEF68130-8F83-4D5D-BF75-DE629E6C24FA}" sibTransId="{99458B4A-F75C-4D76-871C-BC84DAF2C6A5}"/>
    <dgm:cxn modelId="{40600770-32AD-45E1-95DF-795A243CA09A}" type="presOf" srcId="{D036DA2E-3A5F-4906-9925-256D3A793CCB}" destId="{D35D9541-1F67-4326-9029-A1B4208C6BF8}" srcOrd="0" destOrd="0" presId="urn:microsoft.com/office/officeart/2005/8/layout/cycle5"/>
    <dgm:cxn modelId="{110FDC3B-3A8B-4CD3-BE73-53486574A8F4}" type="presOf" srcId="{BB52F53D-3A67-43C2-8038-FF906E74508E}" destId="{558959FF-FEE8-4024-8AB8-9576E9BB23EF}" srcOrd="0" destOrd="0" presId="urn:microsoft.com/office/officeart/2005/8/layout/cycle5"/>
    <dgm:cxn modelId="{F7120F9D-0F1C-4BAD-B286-02F1C8C8EC3C}" type="presOf" srcId="{87185A7F-B3D1-4880-9103-A5034E1BB77D}" destId="{F419E30A-BC0C-4104-A371-0270E417BF0D}" srcOrd="0" destOrd="0" presId="urn:microsoft.com/office/officeart/2005/8/layout/cycle5"/>
    <dgm:cxn modelId="{F16A3A13-154B-4B82-A339-94C383935C24}" type="presOf" srcId="{99458B4A-F75C-4D76-871C-BC84DAF2C6A5}" destId="{B218A04E-2D46-4C16-A275-9EFEA8FA0C5F}" srcOrd="0" destOrd="0" presId="urn:microsoft.com/office/officeart/2005/8/layout/cycle5"/>
    <dgm:cxn modelId="{89D23511-82D7-4E02-B136-7F64A8496807}" srcId="{D036DA2E-3A5F-4906-9925-256D3A793CCB}" destId="{BB52F53D-3A67-43C2-8038-FF906E74508E}" srcOrd="2" destOrd="0" parTransId="{75C76AAB-277D-438F-844E-BEC3533394C9}" sibTransId="{D55D658F-A3BC-40D0-9292-7B541821CDC2}"/>
    <dgm:cxn modelId="{DBDA047E-C62A-40B0-80EC-720C9899403E}" type="presParOf" srcId="{D35D9541-1F67-4326-9029-A1B4208C6BF8}" destId="{A2005C72-0B65-47F5-967E-B40552842A97}" srcOrd="0" destOrd="0" presId="urn:microsoft.com/office/officeart/2005/8/layout/cycle5"/>
    <dgm:cxn modelId="{9BD7A207-82FB-4677-AAE9-167AED6E039C}" type="presParOf" srcId="{D35D9541-1F67-4326-9029-A1B4208C6BF8}" destId="{916951DB-533E-47EA-B58A-06CE4D2B0441}" srcOrd="1" destOrd="0" presId="urn:microsoft.com/office/officeart/2005/8/layout/cycle5"/>
    <dgm:cxn modelId="{1321A941-57B8-4258-9D03-4A870B279C19}" type="presParOf" srcId="{D35D9541-1F67-4326-9029-A1B4208C6BF8}" destId="{B218A04E-2D46-4C16-A275-9EFEA8FA0C5F}" srcOrd="2" destOrd="0" presId="urn:microsoft.com/office/officeart/2005/8/layout/cycle5"/>
    <dgm:cxn modelId="{E86C900D-9E6D-402B-AB6B-4D7BCEE453E6}" type="presParOf" srcId="{D35D9541-1F67-4326-9029-A1B4208C6BF8}" destId="{19B03353-31E8-479B-99EB-A4EE43C79C4A}" srcOrd="3" destOrd="0" presId="urn:microsoft.com/office/officeart/2005/8/layout/cycle5"/>
    <dgm:cxn modelId="{80500E3A-EA4A-4354-9B43-19AA8301939C}" type="presParOf" srcId="{D35D9541-1F67-4326-9029-A1B4208C6BF8}" destId="{1DF836CB-79F8-4385-98C4-F735E80BDF5D}" srcOrd="4" destOrd="0" presId="urn:microsoft.com/office/officeart/2005/8/layout/cycle5"/>
    <dgm:cxn modelId="{7EFE8347-DF2B-4325-97BA-8DA9F5B0CD15}" type="presParOf" srcId="{D35D9541-1F67-4326-9029-A1B4208C6BF8}" destId="{E7BEF749-2A11-4DFA-A4DF-33722CCD740A}" srcOrd="5" destOrd="0" presId="urn:microsoft.com/office/officeart/2005/8/layout/cycle5"/>
    <dgm:cxn modelId="{B816528B-BA91-459E-8ABF-962710153B48}" type="presParOf" srcId="{D35D9541-1F67-4326-9029-A1B4208C6BF8}" destId="{558959FF-FEE8-4024-8AB8-9576E9BB23EF}" srcOrd="6" destOrd="0" presId="urn:microsoft.com/office/officeart/2005/8/layout/cycle5"/>
    <dgm:cxn modelId="{24B4F77E-7A48-4AF6-ACFE-A2BEA3564857}" type="presParOf" srcId="{D35D9541-1F67-4326-9029-A1B4208C6BF8}" destId="{92B7B614-3F62-4421-9519-701F7BB9AAE9}" srcOrd="7" destOrd="0" presId="urn:microsoft.com/office/officeart/2005/8/layout/cycle5"/>
    <dgm:cxn modelId="{2687591A-E182-4982-ACD0-98B968921B33}" type="presParOf" srcId="{D35D9541-1F67-4326-9029-A1B4208C6BF8}" destId="{A52B7846-04B7-4688-B017-77B80DA614CF}" srcOrd="8" destOrd="0" presId="urn:microsoft.com/office/officeart/2005/8/layout/cycle5"/>
    <dgm:cxn modelId="{5ABF843D-CF6D-4C9A-A08D-3C08928A6F68}" type="presParOf" srcId="{D35D9541-1F67-4326-9029-A1B4208C6BF8}" destId="{F419E30A-BC0C-4104-A371-0270E417BF0D}" srcOrd="9" destOrd="0" presId="urn:microsoft.com/office/officeart/2005/8/layout/cycle5"/>
    <dgm:cxn modelId="{DAB60BD1-0CF6-4504-B430-5263EA859DBA}" type="presParOf" srcId="{D35D9541-1F67-4326-9029-A1B4208C6BF8}" destId="{B5D296F9-48AB-4E3C-BB6B-6ED8C04203E6}" srcOrd="10" destOrd="0" presId="urn:microsoft.com/office/officeart/2005/8/layout/cycle5"/>
    <dgm:cxn modelId="{645228E0-47B5-4910-8309-C3D29E30C941}" type="presParOf" srcId="{D35D9541-1F67-4326-9029-A1B4208C6BF8}" destId="{8B64846A-7A78-4C2A-BB43-8D41799A7C0A}" srcOrd="11" destOrd="0" presId="urn:microsoft.com/office/officeart/2005/8/layout/cycle5"/>
  </dgm:cxnLst>
  <dgm:bg>
    <a:noFill/>
  </dgm:bg>
  <dgm:whole>
    <a:ln w="76200"/>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036DA2E-3A5F-4906-9925-256D3A793CCB}" type="doc">
      <dgm:prSet loTypeId="urn:microsoft.com/office/officeart/2005/8/layout/cycle5" loCatId="cycle" qsTypeId="urn:microsoft.com/office/officeart/2005/8/quickstyle/simple5" qsCatId="simple" csTypeId="urn:microsoft.com/office/officeart/2005/8/colors/colorful2" csCatId="colorful" phldr="1"/>
      <dgm:spPr/>
      <dgm:t>
        <a:bodyPr/>
        <a:lstStyle/>
        <a:p>
          <a:endParaRPr lang="en-US"/>
        </a:p>
      </dgm:t>
    </dgm:pt>
    <dgm:pt modelId="{0DE1D771-8BD9-4503-B934-69AF00124A27}">
      <dgm:prSet phldrT="[Text]"/>
      <dgm:spPr/>
      <dgm:t>
        <a:bodyPr/>
        <a:lstStyle/>
        <a:p>
          <a:r>
            <a:rPr lang="en-US" b="1" dirty="0" smtClean="0"/>
            <a:t>Analysis</a:t>
          </a:r>
          <a:endParaRPr lang="en-US" b="1" dirty="0"/>
        </a:p>
      </dgm:t>
    </dgm:pt>
    <dgm:pt modelId="{FEF68130-8F83-4D5D-BF75-DE629E6C24FA}" type="parTrans" cxnId="{0C01A1FC-602E-4AD5-A95C-BF90A21C4C85}">
      <dgm:prSet/>
      <dgm:spPr/>
      <dgm:t>
        <a:bodyPr/>
        <a:lstStyle/>
        <a:p>
          <a:endParaRPr lang="en-US"/>
        </a:p>
      </dgm:t>
    </dgm:pt>
    <dgm:pt modelId="{99458B4A-F75C-4D76-871C-BC84DAF2C6A5}" type="sibTrans" cxnId="{0C01A1FC-602E-4AD5-A95C-BF90A21C4C85}">
      <dgm:prSet/>
      <dgm:spPr>
        <a:solidFill>
          <a:srgbClr val="006600"/>
        </a:solidFill>
        <a:ln w="76200">
          <a:solidFill>
            <a:srgbClr val="106636"/>
          </a:solidFill>
        </a:ln>
      </dgm:spPr>
      <dgm:t>
        <a:bodyPr/>
        <a:lstStyle/>
        <a:p>
          <a:endParaRPr lang="en-US"/>
        </a:p>
      </dgm:t>
    </dgm:pt>
    <dgm:pt modelId="{DAC0E23A-F4A0-4DD4-97B9-B48CD1A61D71}">
      <dgm:prSet phldrT="[Text]"/>
      <dgm:spPr/>
      <dgm:t>
        <a:bodyPr/>
        <a:lstStyle/>
        <a:p>
          <a:r>
            <a:rPr lang="en-US" b="1" dirty="0" smtClean="0"/>
            <a:t>Formulation</a:t>
          </a:r>
          <a:endParaRPr lang="en-US" b="1" dirty="0"/>
        </a:p>
      </dgm:t>
    </dgm:pt>
    <dgm:pt modelId="{66550547-E512-4AA3-A2B8-E8EEF174F6C7}" type="parTrans" cxnId="{8CF2A1DC-17CD-49CB-A901-C522574274B8}">
      <dgm:prSet/>
      <dgm:spPr/>
      <dgm:t>
        <a:bodyPr/>
        <a:lstStyle/>
        <a:p>
          <a:endParaRPr lang="en-US"/>
        </a:p>
      </dgm:t>
    </dgm:pt>
    <dgm:pt modelId="{70B3AEDD-D25A-4317-811E-09A40135A6E8}" type="sibTrans" cxnId="{8CF2A1DC-17CD-49CB-A901-C522574274B8}">
      <dgm:prSet/>
      <dgm:spPr>
        <a:ln w="76200">
          <a:solidFill>
            <a:srgbClr val="106636"/>
          </a:solidFill>
        </a:ln>
      </dgm:spPr>
      <dgm:t>
        <a:bodyPr/>
        <a:lstStyle/>
        <a:p>
          <a:endParaRPr lang="en-US"/>
        </a:p>
      </dgm:t>
    </dgm:pt>
    <dgm:pt modelId="{BB52F53D-3A67-43C2-8038-FF906E74508E}">
      <dgm:prSet phldrT="[Text]"/>
      <dgm:spPr/>
      <dgm:t>
        <a:bodyPr/>
        <a:lstStyle/>
        <a:p>
          <a:r>
            <a:rPr lang="en-US" b="1" dirty="0" smtClean="0"/>
            <a:t>Execution</a:t>
          </a:r>
          <a:endParaRPr lang="en-US" b="1" dirty="0"/>
        </a:p>
      </dgm:t>
    </dgm:pt>
    <dgm:pt modelId="{75C76AAB-277D-438F-844E-BEC3533394C9}" type="parTrans" cxnId="{89D23511-82D7-4E02-B136-7F64A8496807}">
      <dgm:prSet/>
      <dgm:spPr/>
      <dgm:t>
        <a:bodyPr/>
        <a:lstStyle/>
        <a:p>
          <a:endParaRPr lang="en-US"/>
        </a:p>
      </dgm:t>
    </dgm:pt>
    <dgm:pt modelId="{D55D658F-A3BC-40D0-9292-7B541821CDC2}" type="sibTrans" cxnId="{89D23511-82D7-4E02-B136-7F64A8496807}">
      <dgm:prSet/>
      <dgm:spPr>
        <a:solidFill>
          <a:srgbClr val="006600"/>
        </a:solidFill>
        <a:ln w="76200">
          <a:solidFill>
            <a:srgbClr val="106636"/>
          </a:solidFill>
        </a:ln>
      </dgm:spPr>
      <dgm:t>
        <a:bodyPr/>
        <a:lstStyle/>
        <a:p>
          <a:endParaRPr lang="en-US"/>
        </a:p>
      </dgm:t>
    </dgm:pt>
    <dgm:pt modelId="{87185A7F-B3D1-4880-9103-A5034E1BB77D}">
      <dgm:prSet phldrT="[Text]"/>
      <dgm:spPr/>
      <dgm:t>
        <a:bodyPr/>
        <a:lstStyle/>
        <a:p>
          <a:r>
            <a:rPr lang="en-US" b="1" dirty="0" smtClean="0"/>
            <a:t>Evaluation</a:t>
          </a:r>
          <a:endParaRPr lang="en-US" b="1" dirty="0"/>
        </a:p>
      </dgm:t>
    </dgm:pt>
    <dgm:pt modelId="{6A189A5D-03DF-449B-8FB5-C14B1E8C6116}" type="parTrans" cxnId="{58CACC8D-E609-4598-AC01-1682C7509835}">
      <dgm:prSet/>
      <dgm:spPr/>
      <dgm:t>
        <a:bodyPr/>
        <a:lstStyle/>
        <a:p>
          <a:endParaRPr lang="en-US"/>
        </a:p>
      </dgm:t>
    </dgm:pt>
    <dgm:pt modelId="{4CA29A8E-AE69-4F94-9072-F0FBF541B12E}" type="sibTrans" cxnId="{58CACC8D-E609-4598-AC01-1682C7509835}">
      <dgm:prSet/>
      <dgm:spPr>
        <a:solidFill>
          <a:srgbClr val="006600"/>
        </a:solidFill>
        <a:ln w="76200">
          <a:solidFill>
            <a:srgbClr val="106636"/>
          </a:solidFill>
        </a:ln>
      </dgm:spPr>
      <dgm:t>
        <a:bodyPr/>
        <a:lstStyle/>
        <a:p>
          <a:endParaRPr lang="en-US"/>
        </a:p>
      </dgm:t>
    </dgm:pt>
    <dgm:pt modelId="{D35D9541-1F67-4326-9029-A1B4208C6BF8}" type="pres">
      <dgm:prSet presAssocID="{D036DA2E-3A5F-4906-9925-256D3A793CCB}" presName="cycle" presStyleCnt="0">
        <dgm:presLayoutVars>
          <dgm:dir/>
          <dgm:resizeHandles val="exact"/>
        </dgm:presLayoutVars>
      </dgm:prSet>
      <dgm:spPr/>
      <dgm:t>
        <a:bodyPr/>
        <a:lstStyle/>
        <a:p>
          <a:endParaRPr lang="en-US"/>
        </a:p>
      </dgm:t>
    </dgm:pt>
    <dgm:pt modelId="{A2005C72-0B65-47F5-967E-B40552842A97}" type="pres">
      <dgm:prSet presAssocID="{0DE1D771-8BD9-4503-B934-69AF00124A27}" presName="node" presStyleLbl="node1" presStyleIdx="0" presStyleCnt="4" custScaleX="125902">
        <dgm:presLayoutVars>
          <dgm:bulletEnabled val="1"/>
        </dgm:presLayoutVars>
      </dgm:prSet>
      <dgm:spPr/>
      <dgm:t>
        <a:bodyPr/>
        <a:lstStyle/>
        <a:p>
          <a:endParaRPr lang="en-US"/>
        </a:p>
      </dgm:t>
    </dgm:pt>
    <dgm:pt modelId="{916951DB-533E-47EA-B58A-06CE4D2B0441}" type="pres">
      <dgm:prSet presAssocID="{0DE1D771-8BD9-4503-B934-69AF00124A27}" presName="spNode" presStyleCnt="0"/>
      <dgm:spPr/>
    </dgm:pt>
    <dgm:pt modelId="{B218A04E-2D46-4C16-A275-9EFEA8FA0C5F}" type="pres">
      <dgm:prSet presAssocID="{99458B4A-F75C-4D76-871C-BC84DAF2C6A5}" presName="sibTrans" presStyleLbl="sibTrans1D1" presStyleIdx="0" presStyleCnt="4"/>
      <dgm:spPr/>
      <dgm:t>
        <a:bodyPr/>
        <a:lstStyle/>
        <a:p>
          <a:endParaRPr lang="en-US"/>
        </a:p>
      </dgm:t>
    </dgm:pt>
    <dgm:pt modelId="{19B03353-31E8-479B-99EB-A4EE43C79C4A}" type="pres">
      <dgm:prSet presAssocID="{DAC0E23A-F4A0-4DD4-97B9-B48CD1A61D71}" presName="node" presStyleLbl="node1" presStyleIdx="1" presStyleCnt="4" custScaleX="125902">
        <dgm:presLayoutVars>
          <dgm:bulletEnabled val="1"/>
        </dgm:presLayoutVars>
      </dgm:prSet>
      <dgm:spPr/>
      <dgm:t>
        <a:bodyPr/>
        <a:lstStyle/>
        <a:p>
          <a:endParaRPr lang="en-US"/>
        </a:p>
      </dgm:t>
    </dgm:pt>
    <dgm:pt modelId="{1DF836CB-79F8-4385-98C4-F735E80BDF5D}" type="pres">
      <dgm:prSet presAssocID="{DAC0E23A-F4A0-4DD4-97B9-B48CD1A61D71}" presName="spNode" presStyleCnt="0"/>
      <dgm:spPr/>
    </dgm:pt>
    <dgm:pt modelId="{E7BEF749-2A11-4DFA-A4DF-33722CCD740A}" type="pres">
      <dgm:prSet presAssocID="{70B3AEDD-D25A-4317-811E-09A40135A6E8}" presName="sibTrans" presStyleLbl="sibTrans1D1" presStyleIdx="1" presStyleCnt="4"/>
      <dgm:spPr/>
      <dgm:t>
        <a:bodyPr/>
        <a:lstStyle/>
        <a:p>
          <a:endParaRPr lang="en-US"/>
        </a:p>
      </dgm:t>
    </dgm:pt>
    <dgm:pt modelId="{558959FF-FEE8-4024-8AB8-9576E9BB23EF}" type="pres">
      <dgm:prSet presAssocID="{BB52F53D-3A67-43C2-8038-FF906E74508E}" presName="node" presStyleLbl="node1" presStyleIdx="2" presStyleCnt="4" custScaleX="125902">
        <dgm:presLayoutVars>
          <dgm:bulletEnabled val="1"/>
        </dgm:presLayoutVars>
      </dgm:prSet>
      <dgm:spPr/>
      <dgm:t>
        <a:bodyPr/>
        <a:lstStyle/>
        <a:p>
          <a:endParaRPr lang="en-US"/>
        </a:p>
      </dgm:t>
    </dgm:pt>
    <dgm:pt modelId="{92B7B614-3F62-4421-9519-701F7BB9AAE9}" type="pres">
      <dgm:prSet presAssocID="{BB52F53D-3A67-43C2-8038-FF906E74508E}" presName="spNode" presStyleCnt="0"/>
      <dgm:spPr/>
    </dgm:pt>
    <dgm:pt modelId="{A52B7846-04B7-4688-B017-77B80DA614CF}" type="pres">
      <dgm:prSet presAssocID="{D55D658F-A3BC-40D0-9292-7B541821CDC2}" presName="sibTrans" presStyleLbl="sibTrans1D1" presStyleIdx="2" presStyleCnt="4"/>
      <dgm:spPr/>
      <dgm:t>
        <a:bodyPr/>
        <a:lstStyle/>
        <a:p>
          <a:endParaRPr lang="en-US"/>
        </a:p>
      </dgm:t>
    </dgm:pt>
    <dgm:pt modelId="{F419E30A-BC0C-4104-A371-0270E417BF0D}" type="pres">
      <dgm:prSet presAssocID="{87185A7F-B3D1-4880-9103-A5034E1BB77D}" presName="node" presStyleLbl="node1" presStyleIdx="3" presStyleCnt="4" custScaleX="125902">
        <dgm:presLayoutVars>
          <dgm:bulletEnabled val="1"/>
        </dgm:presLayoutVars>
      </dgm:prSet>
      <dgm:spPr/>
      <dgm:t>
        <a:bodyPr/>
        <a:lstStyle/>
        <a:p>
          <a:endParaRPr lang="en-US"/>
        </a:p>
      </dgm:t>
    </dgm:pt>
    <dgm:pt modelId="{B5D296F9-48AB-4E3C-BB6B-6ED8C04203E6}" type="pres">
      <dgm:prSet presAssocID="{87185A7F-B3D1-4880-9103-A5034E1BB77D}" presName="spNode" presStyleCnt="0"/>
      <dgm:spPr/>
    </dgm:pt>
    <dgm:pt modelId="{8B64846A-7A78-4C2A-BB43-8D41799A7C0A}" type="pres">
      <dgm:prSet presAssocID="{4CA29A8E-AE69-4F94-9072-F0FBF541B12E}" presName="sibTrans" presStyleLbl="sibTrans1D1" presStyleIdx="3" presStyleCnt="4"/>
      <dgm:spPr/>
      <dgm:t>
        <a:bodyPr/>
        <a:lstStyle/>
        <a:p>
          <a:endParaRPr lang="en-US"/>
        </a:p>
      </dgm:t>
    </dgm:pt>
  </dgm:ptLst>
  <dgm:cxnLst>
    <dgm:cxn modelId="{8CF2A1DC-17CD-49CB-A901-C522574274B8}" srcId="{D036DA2E-3A5F-4906-9925-256D3A793CCB}" destId="{DAC0E23A-F4A0-4DD4-97B9-B48CD1A61D71}" srcOrd="1" destOrd="0" parTransId="{66550547-E512-4AA3-A2B8-E8EEF174F6C7}" sibTransId="{70B3AEDD-D25A-4317-811E-09A40135A6E8}"/>
    <dgm:cxn modelId="{5C56E887-6E33-4C94-A8FC-16588AAD5EAA}" type="presOf" srcId="{70B3AEDD-D25A-4317-811E-09A40135A6E8}" destId="{E7BEF749-2A11-4DFA-A4DF-33722CCD740A}" srcOrd="0" destOrd="0" presId="urn:microsoft.com/office/officeart/2005/8/layout/cycle5"/>
    <dgm:cxn modelId="{3141DF27-DC69-4304-8CA1-BF22B8E99884}" type="presOf" srcId="{D036DA2E-3A5F-4906-9925-256D3A793CCB}" destId="{D35D9541-1F67-4326-9029-A1B4208C6BF8}" srcOrd="0" destOrd="0" presId="urn:microsoft.com/office/officeart/2005/8/layout/cycle5"/>
    <dgm:cxn modelId="{138D8FE7-7F58-4635-912D-3318DD6A7EDF}" type="presOf" srcId="{0DE1D771-8BD9-4503-B934-69AF00124A27}" destId="{A2005C72-0B65-47F5-967E-B40552842A97}" srcOrd="0" destOrd="0" presId="urn:microsoft.com/office/officeart/2005/8/layout/cycle5"/>
    <dgm:cxn modelId="{F1CF6C73-19F1-4FDE-82C8-8937073B7D14}" type="presOf" srcId="{DAC0E23A-F4A0-4DD4-97B9-B48CD1A61D71}" destId="{19B03353-31E8-479B-99EB-A4EE43C79C4A}" srcOrd="0" destOrd="0" presId="urn:microsoft.com/office/officeart/2005/8/layout/cycle5"/>
    <dgm:cxn modelId="{58CACC8D-E609-4598-AC01-1682C7509835}" srcId="{D036DA2E-3A5F-4906-9925-256D3A793CCB}" destId="{87185A7F-B3D1-4880-9103-A5034E1BB77D}" srcOrd="3" destOrd="0" parTransId="{6A189A5D-03DF-449B-8FB5-C14B1E8C6116}" sibTransId="{4CA29A8E-AE69-4F94-9072-F0FBF541B12E}"/>
    <dgm:cxn modelId="{B11B49A9-FB99-412C-BBF2-6FB40139A656}" type="presOf" srcId="{4CA29A8E-AE69-4F94-9072-F0FBF541B12E}" destId="{8B64846A-7A78-4C2A-BB43-8D41799A7C0A}" srcOrd="0" destOrd="0" presId="urn:microsoft.com/office/officeart/2005/8/layout/cycle5"/>
    <dgm:cxn modelId="{50B4B44A-FD73-41C6-8795-7D9DC8F573D9}" type="presOf" srcId="{BB52F53D-3A67-43C2-8038-FF906E74508E}" destId="{558959FF-FEE8-4024-8AB8-9576E9BB23EF}" srcOrd="0" destOrd="0" presId="urn:microsoft.com/office/officeart/2005/8/layout/cycle5"/>
    <dgm:cxn modelId="{4BE40F4A-FA07-4CAA-883F-89A502EE6CFF}" type="presOf" srcId="{99458B4A-F75C-4D76-871C-BC84DAF2C6A5}" destId="{B218A04E-2D46-4C16-A275-9EFEA8FA0C5F}" srcOrd="0" destOrd="0" presId="urn:microsoft.com/office/officeart/2005/8/layout/cycle5"/>
    <dgm:cxn modelId="{6E201AAB-7676-4DAE-9FBD-AF810F186C67}" type="presOf" srcId="{87185A7F-B3D1-4880-9103-A5034E1BB77D}" destId="{F419E30A-BC0C-4104-A371-0270E417BF0D}" srcOrd="0" destOrd="0" presId="urn:microsoft.com/office/officeart/2005/8/layout/cycle5"/>
    <dgm:cxn modelId="{7F62CFD5-AF16-4F52-AC3F-A88F9CAB149E}" type="presOf" srcId="{D55D658F-A3BC-40D0-9292-7B541821CDC2}" destId="{A52B7846-04B7-4688-B017-77B80DA614CF}" srcOrd="0" destOrd="0" presId="urn:microsoft.com/office/officeart/2005/8/layout/cycle5"/>
    <dgm:cxn modelId="{89D23511-82D7-4E02-B136-7F64A8496807}" srcId="{D036DA2E-3A5F-4906-9925-256D3A793CCB}" destId="{BB52F53D-3A67-43C2-8038-FF906E74508E}" srcOrd="2" destOrd="0" parTransId="{75C76AAB-277D-438F-844E-BEC3533394C9}" sibTransId="{D55D658F-A3BC-40D0-9292-7B541821CDC2}"/>
    <dgm:cxn modelId="{0C01A1FC-602E-4AD5-A95C-BF90A21C4C85}" srcId="{D036DA2E-3A5F-4906-9925-256D3A793CCB}" destId="{0DE1D771-8BD9-4503-B934-69AF00124A27}" srcOrd="0" destOrd="0" parTransId="{FEF68130-8F83-4D5D-BF75-DE629E6C24FA}" sibTransId="{99458B4A-F75C-4D76-871C-BC84DAF2C6A5}"/>
    <dgm:cxn modelId="{F4396384-2F75-4CFD-AA96-91BFEBD44A95}" type="presParOf" srcId="{D35D9541-1F67-4326-9029-A1B4208C6BF8}" destId="{A2005C72-0B65-47F5-967E-B40552842A97}" srcOrd="0" destOrd="0" presId="urn:microsoft.com/office/officeart/2005/8/layout/cycle5"/>
    <dgm:cxn modelId="{936CB868-7450-4338-A419-48F1FD19DA31}" type="presParOf" srcId="{D35D9541-1F67-4326-9029-A1B4208C6BF8}" destId="{916951DB-533E-47EA-B58A-06CE4D2B0441}" srcOrd="1" destOrd="0" presId="urn:microsoft.com/office/officeart/2005/8/layout/cycle5"/>
    <dgm:cxn modelId="{B46390DF-CC77-451F-9ABC-2F48F5468E0A}" type="presParOf" srcId="{D35D9541-1F67-4326-9029-A1B4208C6BF8}" destId="{B218A04E-2D46-4C16-A275-9EFEA8FA0C5F}" srcOrd="2" destOrd="0" presId="urn:microsoft.com/office/officeart/2005/8/layout/cycle5"/>
    <dgm:cxn modelId="{97A4DB1D-0AD6-40D8-95B2-5800B7387FC1}" type="presParOf" srcId="{D35D9541-1F67-4326-9029-A1B4208C6BF8}" destId="{19B03353-31E8-479B-99EB-A4EE43C79C4A}" srcOrd="3" destOrd="0" presId="urn:microsoft.com/office/officeart/2005/8/layout/cycle5"/>
    <dgm:cxn modelId="{50FD1152-E051-4259-A12D-CC1BB6E0DD7D}" type="presParOf" srcId="{D35D9541-1F67-4326-9029-A1B4208C6BF8}" destId="{1DF836CB-79F8-4385-98C4-F735E80BDF5D}" srcOrd="4" destOrd="0" presId="urn:microsoft.com/office/officeart/2005/8/layout/cycle5"/>
    <dgm:cxn modelId="{8A380930-312A-4E8F-860F-CC8A7A044923}" type="presParOf" srcId="{D35D9541-1F67-4326-9029-A1B4208C6BF8}" destId="{E7BEF749-2A11-4DFA-A4DF-33722CCD740A}" srcOrd="5" destOrd="0" presId="urn:microsoft.com/office/officeart/2005/8/layout/cycle5"/>
    <dgm:cxn modelId="{5B1129BF-7F90-4162-B3B7-07A1F1BB0210}" type="presParOf" srcId="{D35D9541-1F67-4326-9029-A1B4208C6BF8}" destId="{558959FF-FEE8-4024-8AB8-9576E9BB23EF}" srcOrd="6" destOrd="0" presId="urn:microsoft.com/office/officeart/2005/8/layout/cycle5"/>
    <dgm:cxn modelId="{A1086E00-2694-423B-8D8B-FD2C6A7E2ECA}" type="presParOf" srcId="{D35D9541-1F67-4326-9029-A1B4208C6BF8}" destId="{92B7B614-3F62-4421-9519-701F7BB9AAE9}" srcOrd="7" destOrd="0" presId="urn:microsoft.com/office/officeart/2005/8/layout/cycle5"/>
    <dgm:cxn modelId="{AA41F3A6-2AA3-4B20-9560-1322395AF9C9}" type="presParOf" srcId="{D35D9541-1F67-4326-9029-A1B4208C6BF8}" destId="{A52B7846-04B7-4688-B017-77B80DA614CF}" srcOrd="8" destOrd="0" presId="urn:microsoft.com/office/officeart/2005/8/layout/cycle5"/>
    <dgm:cxn modelId="{C80BC85E-CBC1-4AB3-B3D3-C4129CE5F422}" type="presParOf" srcId="{D35D9541-1F67-4326-9029-A1B4208C6BF8}" destId="{F419E30A-BC0C-4104-A371-0270E417BF0D}" srcOrd="9" destOrd="0" presId="urn:microsoft.com/office/officeart/2005/8/layout/cycle5"/>
    <dgm:cxn modelId="{A8E01D59-1D34-4B15-A109-9FF68C20D6AB}" type="presParOf" srcId="{D35D9541-1F67-4326-9029-A1B4208C6BF8}" destId="{B5D296F9-48AB-4E3C-BB6B-6ED8C04203E6}" srcOrd="10" destOrd="0" presId="urn:microsoft.com/office/officeart/2005/8/layout/cycle5"/>
    <dgm:cxn modelId="{4E0C773A-EB65-42BF-BBC0-CE34E9807958}" type="presParOf" srcId="{D35D9541-1F67-4326-9029-A1B4208C6BF8}" destId="{8B64846A-7A78-4C2A-BB43-8D41799A7C0A}" srcOrd="11" destOrd="0" presId="urn:microsoft.com/office/officeart/2005/8/layout/cycle5"/>
  </dgm:cxnLst>
  <dgm:bg>
    <a:noFill/>
  </dgm:bg>
  <dgm:whole>
    <a:ln w="76200"/>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C1597255-C26E-4DE1-A057-35514B084406}"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en-US"/>
        </a:p>
      </dgm:t>
    </dgm:pt>
    <dgm:pt modelId="{EB791D2C-21CD-4C95-96AF-505AA0C3DD0D}">
      <dgm:prSet phldrT="[Text]"/>
      <dgm:spPr/>
      <dgm:t>
        <a:bodyPr/>
        <a:lstStyle/>
        <a:p>
          <a:pPr algn="ctr"/>
          <a:r>
            <a:rPr lang="en-US" dirty="0" smtClean="0"/>
            <a:t>Gas Phase Chemical Physics</a:t>
          </a:r>
          <a:endParaRPr lang="en-US" dirty="0"/>
        </a:p>
      </dgm:t>
    </dgm:pt>
    <dgm:pt modelId="{0C0CED97-546E-4B81-BF42-E0D38F012F7D}" type="parTrans" cxnId="{76D7BE46-24C8-4B82-BD61-EEBAC2B3C8B2}">
      <dgm:prSet/>
      <dgm:spPr/>
      <dgm:t>
        <a:bodyPr/>
        <a:lstStyle/>
        <a:p>
          <a:endParaRPr lang="en-US"/>
        </a:p>
      </dgm:t>
    </dgm:pt>
    <dgm:pt modelId="{25589B99-0E98-401E-94C1-1AA1605D36A9}" type="sibTrans" cxnId="{76D7BE46-24C8-4B82-BD61-EEBAC2B3C8B2}">
      <dgm:prSet/>
      <dgm:spPr/>
      <dgm:t>
        <a:bodyPr/>
        <a:lstStyle/>
        <a:p>
          <a:endParaRPr lang="en-US"/>
        </a:p>
      </dgm:t>
    </dgm:pt>
    <dgm:pt modelId="{89322FBA-0E1C-4E9F-994C-6B51C75399C6}">
      <dgm:prSet phldrT="[Text]"/>
      <dgm:spPr>
        <a:solidFill>
          <a:srgbClr val="F6E1A4"/>
        </a:solidFill>
        <a:ln>
          <a:solidFill>
            <a:schemeClr val="bg2">
              <a:lumMod val="90000"/>
            </a:schemeClr>
          </a:solidFill>
        </a:ln>
      </dgm:spPr>
      <dgm:t>
        <a:bodyPr/>
        <a:lstStyle/>
        <a:p>
          <a:pPr algn="ctr"/>
          <a:endParaRPr lang="en-US" dirty="0"/>
        </a:p>
      </dgm:t>
    </dgm:pt>
    <dgm:pt modelId="{FD4BC7DA-5041-4EBE-B2B4-61FEBEB9F6BB}" type="parTrans" cxnId="{5B47486F-AF1F-47F2-A7A6-208EF50C3DC6}">
      <dgm:prSet/>
      <dgm:spPr/>
      <dgm:t>
        <a:bodyPr/>
        <a:lstStyle/>
        <a:p>
          <a:endParaRPr lang="en-US"/>
        </a:p>
      </dgm:t>
    </dgm:pt>
    <dgm:pt modelId="{15B9FE2B-A684-462A-BC6A-F40FBF2DE631}" type="sibTrans" cxnId="{5B47486F-AF1F-47F2-A7A6-208EF50C3DC6}">
      <dgm:prSet/>
      <dgm:spPr/>
      <dgm:t>
        <a:bodyPr/>
        <a:lstStyle/>
        <a:p>
          <a:endParaRPr lang="en-US"/>
        </a:p>
      </dgm:t>
    </dgm:pt>
    <dgm:pt modelId="{F8741765-C8D6-40AC-9007-42929B509D62}">
      <dgm:prSet phldrT="[Text]"/>
      <dgm:spPr/>
      <dgm:t>
        <a:bodyPr/>
        <a:lstStyle/>
        <a:p>
          <a:pPr algn="ctr"/>
          <a:r>
            <a:rPr lang="en-US" dirty="0" smtClean="0"/>
            <a:t>Solar Photochemistry</a:t>
          </a:r>
          <a:endParaRPr lang="en-US" dirty="0"/>
        </a:p>
      </dgm:t>
    </dgm:pt>
    <dgm:pt modelId="{52312662-8D1A-4774-B673-696844A638E2}" type="parTrans" cxnId="{888CCC2E-D1C8-481F-9FA1-849CC4282A0B}">
      <dgm:prSet/>
      <dgm:spPr/>
      <dgm:t>
        <a:bodyPr/>
        <a:lstStyle/>
        <a:p>
          <a:endParaRPr lang="en-US"/>
        </a:p>
      </dgm:t>
    </dgm:pt>
    <dgm:pt modelId="{04B2714E-76F3-433F-ACA7-BD9FA2311DC1}" type="sibTrans" cxnId="{888CCC2E-D1C8-481F-9FA1-849CC4282A0B}">
      <dgm:prSet/>
      <dgm:spPr/>
      <dgm:t>
        <a:bodyPr/>
        <a:lstStyle/>
        <a:p>
          <a:endParaRPr lang="en-US"/>
        </a:p>
      </dgm:t>
    </dgm:pt>
    <dgm:pt modelId="{F0172DCF-1D29-4B1D-9124-206B15731321}">
      <dgm:prSet phldrT="[Text]"/>
      <dgm:spPr/>
      <dgm:t>
        <a:bodyPr/>
        <a:lstStyle/>
        <a:p>
          <a:pPr algn="ctr"/>
          <a:r>
            <a:rPr lang="en-US" dirty="0" smtClean="0"/>
            <a:t>Photosynthetic Systems</a:t>
          </a:r>
          <a:endParaRPr lang="en-US" dirty="0"/>
        </a:p>
      </dgm:t>
    </dgm:pt>
    <dgm:pt modelId="{635CA181-AEC8-4D28-AE1D-40665DB78E81}" type="parTrans" cxnId="{FD8E9DA1-240A-4F87-AC86-0F48FF7B6929}">
      <dgm:prSet/>
      <dgm:spPr/>
      <dgm:t>
        <a:bodyPr/>
        <a:lstStyle/>
        <a:p>
          <a:endParaRPr lang="en-US"/>
        </a:p>
      </dgm:t>
    </dgm:pt>
    <dgm:pt modelId="{3B306854-9871-410D-91A8-E1F6002DDBB5}" type="sibTrans" cxnId="{FD8E9DA1-240A-4F87-AC86-0F48FF7B6929}">
      <dgm:prSet/>
      <dgm:spPr/>
      <dgm:t>
        <a:bodyPr/>
        <a:lstStyle/>
        <a:p>
          <a:endParaRPr lang="en-US"/>
        </a:p>
      </dgm:t>
    </dgm:pt>
    <dgm:pt modelId="{091AF93B-4498-4BCF-8CD9-0CE4E549DA12}">
      <dgm:prSet phldrT="[Text]"/>
      <dgm:spPr/>
      <dgm:t>
        <a:bodyPr/>
        <a:lstStyle/>
        <a:p>
          <a:pPr algn="ctr"/>
          <a:r>
            <a:rPr lang="en-US" dirty="0" smtClean="0"/>
            <a:t>Catalysis</a:t>
          </a:r>
          <a:endParaRPr lang="en-US" dirty="0"/>
        </a:p>
      </dgm:t>
    </dgm:pt>
    <dgm:pt modelId="{01255F6E-7A02-4718-A767-0F84A8B808EE}" type="parTrans" cxnId="{495DE098-3D1E-40F8-9A86-7651C73952CD}">
      <dgm:prSet/>
      <dgm:spPr/>
      <dgm:t>
        <a:bodyPr/>
        <a:lstStyle/>
        <a:p>
          <a:endParaRPr lang="en-US"/>
        </a:p>
      </dgm:t>
    </dgm:pt>
    <dgm:pt modelId="{92DE9C3D-D542-47DD-859A-7CE840CAE0D8}" type="sibTrans" cxnId="{495DE098-3D1E-40F8-9A86-7651C73952CD}">
      <dgm:prSet/>
      <dgm:spPr/>
      <dgm:t>
        <a:bodyPr/>
        <a:lstStyle/>
        <a:p>
          <a:endParaRPr lang="en-US"/>
        </a:p>
      </dgm:t>
    </dgm:pt>
    <dgm:pt modelId="{FAD9259F-63E8-45C3-AFAB-A8A17387C144}">
      <dgm:prSet phldrT="[Text]"/>
      <dgm:spPr/>
      <dgm:t>
        <a:bodyPr/>
        <a:lstStyle/>
        <a:p>
          <a:pPr algn="ctr"/>
          <a:r>
            <a:rPr lang="en-US" dirty="0" smtClean="0"/>
            <a:t>Heavy Element Chemistry</a:t>
          </a:r>
          <a:endParaRPr lang="en-US" dirty="0"/>
        </a:p>
      </dgm:t>
    </dgm:pt>
    <dgm:pt modelId="{6DFF5E7C-E3F1-437C-80A5-1C2695B5E5DA}" type="parTrans" cxnId="{7B77C5A8-B868-4422-BFA4-8062E51A31A8}">
      <dgm:prSet/>
      <dgm:spPr/>
      <dgm:t>
        <a:bodyPr/>
        <a:lstStyle/>
        <a:p>
          <a:endParaRPr lang="en-US"/>
        </a:p>
      </dgm:t>
    </dgm:pt>
    <dgm:pt modelId="{8B329E9C-79C8-4CF3-BDC4-DB03E05031D2}" type="sibTrans" cxnId="{7B77C5A8-B868-4422-BFA4-8062E51A31A8}">
      <dgm:prSet/>
      <dgm:spPr/>
      <dgm:t>
        <a:bodyPr/>
        <a:lstStyle/>
        <a:p>
          <a:endParaRPr lang="en-US"/>
        </a:p>
      </dgm:t>
    </dgm:pt>
    <dgm:pt modelId="{7B6CB7D6-72D9-4CE3-B92C-BDF8658A740C}">
      <dgm:prSet phldrT="[Text]"/>
      <dgm:spPr/>
      <dgm:t>
        <a:bodyPr/>
        <a:lstStyle/>
        <a:p>
          <a:pPr algn="ctr"/>
          <a:r>
            <a:rPr lang="en-US" dirty="0" smtClean="0"/>
            <a:t>Geosciences</a:t>
          </a:r>
          <a:endParaRPr lang="en-US" dirty="0"/>
        </a:p>
      </dgm:t>
    </dgm:pt>
    <dgm:pt modelId="{3D864798-1A46-48D4-ACD4-C265CFFEE0A9}" type="parTrans" cxnId="{CDBED80B-E174-4C98-95D0-4C33154B9D4A}">
      <dgm:prSet/>
      <dgm:spPr/>
      <dgm:t>
        <a:bodyPr/>
        <a:lstStyle/>
        <a:p>
          <a:endParaRPr lang="en-US"/>
        </a:p>
      </dgm:t>
    </dgm:pt>
    <dgm:pt modelId="{38B53A53-4732-4359-8C2A-61DE9DC70103}" type="sibTrans" cxnId="{CDBED80B-E174-4C98-95D0-4C33154B9D4A}">
      <dgm:prSet/>
      <dgm:spPr/>
      <dgm:t>
        <a:bodyPr/>
        <a:lstStyle/>
        <a:p>
          <a:endParaRPr lang="en-US"/>
        </a:p>
      </dgm:t>
    </dgm:pt>
    <dgm:pt modelId="{69E306B3-5BA7-43D2-BBB2-204571856F3A}">
      <dgm:prSet phldrT="[Text]"/>
      <dgm:spPr/>
      <dgm:t>
        <a:bodyPr/>
        <a:lstStyle/>
        <a:p>
          <a:pPr algn="ctr"/>
          <a:r>
            <a:rPr lang="en-US" dirty="0" smtClean="0"/>
            <a:t>CPIMS</a:t>
          </a:r>
          <a:endParaRPr lang="en-US" dirty="0"/>
        </a:p>
      </dgm:t>
    </dgm:pt>
    <dgm:pt modelId="{CD002C69-9367-4ACF-A209-B31D91CEAAAE}" type="parTrans" cxnId="{CC6E4CEF-47E2-41FB-ADA7-87B0FE86D45D}">
      <dgm:prSet/>
      <dgm:spPr/>
      <dgm:t>
        <a:bodyPr/>
        <a:lstStyle/>
        <a:p>
          <a:endParaRPr lang="en-US"/>
        </a:p>
      </dgm:t>
    </dgm:pt>
    <dgm:pt modelId="{F97E51BD-B3DE-4C76-8297-DB3BD76AA936}" type="sibTrans" cxnId="{CC6E4CEF-47E2-41FB-ADA7-87B0FE86D45D}">
      <dgm:prSet/>
      <dgm:spPr/>
      <dgm:t>
        <a:bodyPr/>
        <a:lstStyle/>
        <a:p>
          <a:endParaRPr lang="en-US"/>
        </a:p>
      </dgm:t>
    </dgm:pt>
    <dgm:pt modelId="{5E0A08DC-09C1-46C4-A631-32AFBAFA3E75}">
      <dgm:prSet phldrT="[Text]"/>
      <dgm:spPr/>
      <dgm:t>
        <a:bodyPr/>
        <a:lstStyle/>
        <a:p>
          <a:pPr algn="ctr"/>
          <a:r>
            <a:rPr lang="en-US" dirty="0" smtClean="0"/>
            <a:t>Physical Biosciences</a:t>
          </a:r>
        </a:p>
      </dgm:t>
    </dgm:pt>
    <dgm:pt modelId="{6D4FB582-BB0D-45B5-BF69-47F84803244B}" type="parTrans" cxnId="{F057FBA4-8B26-4233-8890-5749212B2D38}">
      <dgm:prSet/>
      <dgm:spPr/>
      <dgm:t>
        <a:bodyPr/>
        <a:lstStyle/>
        <a:p>
          <a:endParaRPr lang="en-US"/>
        </a:p>
      </dgm:t>
    </dgm:pt>
    <dgm:pt modelId="{C5160BC0-900F-4A0B-B3C2-0EAF910F983D}" type="sibTrans" cxnId="{F057FBA4-8B26-4233-8890-5749212B2D38}">
      <dgm:prSet/>
      <dgm:spPr/>
      <dgm:t>
        <a:bodyPr/>
        <a:lstStyle/>
        <a:p>
          <a:endParaRPr lang="en-US"/>
        </a:p>
      </dgm:t>
    </dgm:pt>
    <dgm:pt modelId="{75C185FD-E9CC-4BD4-99EA-46F7D5FA58A5}">
      <dgm:prSet phldrT="[Text]"/>
      <dgm:spPr/>
      <dgm:t>
        <a:bodyPr/>
        <a:lstStyle/>
        <a:p>
          <a:pPr algn="ctr"/>
          <a:r>
            <a:rPr lang="en-US" dirty="0" smtClean="0"/>
            <a:t>Separations and Analysis</a:t>
          </a:r>
          <a:endParaRPr lang="en-US" dirty="0"/>
        </a:p>
      </dgm:t>
    </dgm:pt>
    <dgm:pt modelId="{B8171DDF-F3E1-4E6A-9D90-6BEC028F962B}" type="parTrans" cxnId="{B7DD3ADD-ED66-4FDA-BD8C-B06F1E63280D}">
      <dgm:prSet/>
      <dgm:spPr/>
      <dgm:t>
        <a:bodyPr/>
        <a:lstStyle/>
        <a:p>
          <a:endParaRPr lang="en-US"/>
        </a:p>
      </dgm:t>
    </dgm:pt>
    <dgm:pt modelId="{661F3192-1494-43DF-BE50-C2AC5BAF8B65}" type="sibTrans" cxnId="{B7DD3ADD-ED66-4FDA-BD8C-B06F1E63280D}">
      <dgm:prSet/>
      <dgm:spPr/>
      <dgm:t>
        <a:bodyPr/>
        <a:lstStyle/>
        <a:p>
          <a:endParaRPr lang="en-US"/>
        </a:p>
      </dgm:t>
    </dgm:pt>
    <dgm:pt modelId="{0F805A36-11C5-4C81-A90F-45DC1F25F633}">
      <dgm:prSet phldrT="[Text]"/>
      <dgm:spPr/>
      <dgm:t>
        <a:bodyPr/>
        <a:lstStyle/>
        <a:p>
          <a:pPr algn="ctr"/>
          <a:r>
            <a:rPr lang="en-US" smtClean="0"/>
            <a:t>CTC</a:t>
          </a:r>
          <a:endParaRPr lang="en-US" dirty="0"/>
        </a:p>
      </dgm:t>
    </dgm:pt>
    <dgm:pt modelId="{08CDFB86-9871-4B5A-8C9B-59A412C2120F}" type="parTrans" cxnId="{C20A2ADA-8DBF-4A08-B3E6-6C321CB50809}">
      <dgm:prSet/>
      <dgm:spPr/>
      <dgm:t>
        <a:bodyPr/>
        <a:lstStyle/>
        <a:p>
          <a:endParaRPr lang="en-US"/>
        </a:p>
      </dgm:t>
    </dgm:pt>
    <dgm:pt modelId="{90275261-17E8-46E7-94EB-2323E0DB6B42}" type="sibTrans" cxnId="{C20A2ADA-8DBF-4A08-B3E6-6C321CB50809}">
      <dgm:prSet/>
      <dgm:spPr/>
      <dgm:t>
        <a:bodyPr/>
        <a:lstStyle/>
        <a:p>
          <a:endParaRPr lang="en-US"/>
        </a:p>
      </dgm:t>
    </dgm:pt>
    <dgm:pt modelId="{2E074D67-868A-4A4A-8ED0-0E5788C3330E}">
      <dgm:prSet phldrT="[Text]"/>
      <dgm:spPr/>
      <dgm:t>
        <a:bodyPr/>
        <a:lstStyle/>
        <a:p>
          <a:pPr algn="ctr"/>
          <a:r>
            <a:rPr lang="en-US" dirty="0" smtClean="0"/>
            <a:t>Hub and EFRC</a:t>
          </a:r>
        </a:p>
      </dgm:t>
    </dgm:pt>
    <dgm:pt modelId="{E998B7D5-FC46-40D4-B225-7A045275D529}" type="parTrans" cxnId="{366ACE21-AF9C-4E5C-93D0-8B5C45D0F5C6}">
      <dgm:prSet/>
      <dgm:spPr/>
      <dgm:t>
        <a:bodyPr/>
        <a:lstStyle/>
        <a:p>
          <a:endParaRPr lang="en-US"/>
        </a:p>
      </dgm:t>
    </dgm:pt>
    <dgm:pt modelId="{063E5F37-6A45-4DA0-91C2-98876A7BAC09}" type="sibTrans" cxnId="{366ACE21-AF9C-4E5C-93D0-8B5C45D0F5C6}">
      <dgm:prSet/>
      <dgm:spPr/>
      <dgm:t>
        <a:bodyPr/>
        <a:lstStyle/>
        <a:p>
          <a:endParaRPr lang="en-US"/>
        </a:p>
      </dgm:t>
    </dgm:pt>
    <dgm:pt modelId="{488C91D6-888C-435E-86B6-32F6F905C7DC}">
      <dgm:prSet phldrT="[Text]"/>
      <dgm:spPr/>
      <dgm:t>
        <a:bodyPr/>
        <a:lstStyle/>
        <a:p>
          <a:pPr algn="ctr"/>
          <a:r>
            <a:rPr lang="en-US" dirty="0" smtClean="0"/>
            <a:t>AMOS</a:t>
          </a:r>
          <a:endParaRPr lang="en-US" dirty="0"/>
        </a:p>
      </dgm:t>
    </dgm:pt>
    <dgm:pt modelId="{1862C3BC-C1DE-4882-A62D-417820F89C41}" type="sibTrans" cxnId="{13C7519B-7825-4481-AD08-6BFA1E975F7B}">
      <dgm:prSet/>
      <dgm:spPr/>
      <dgm:t>
        <a:bodyPr/>
        <a:lstStyle/>
        <a:p>
          <a:endParaRPr lang="en-US"/>
        </a:p>
      </dgm:t>
    </dgm:pt>
    <dgm:pt modelId="{D7A757DF-E1E9-4A76-916F-C47DC0CBE23A}" type="parTrans" cxnId="{13C7519B-7825-4481-AD08-6BFA1E975F7B}">
      <dgm:prSet/>
      <dgm:spPr/>
      <dgm:t>
        <a:bodyPr/>
        <a:lstStyle/>
        <a:p>
          <a:endParaRPr lang="en-US"/>
        </a:p>
      </dgm:t>
    </dgm:pt>
    <dgm:pt modelId="{0CF708F4-6390-4DDD-A8E7-6083FF3D6575}">
      <dgm:prSet phldrT="[Text]"/>
      <dgm:spPr>
        <a:solidFill>
          <a:srgbClr val="E1EACC"/>
        </a:solidFill>
      </dgm:spPr>
      <dgm:t>
        <a:bodyPr/>
        <a:lstStyle/>
        <a:p>
          <a:pPr algn="ctr"/>
          <a:endParaRPr lang="en-US" dirty="0" smtClean="0"/>
        </a:p>
      </dgm:t>
    </dgm:pt>
    <dgm:pt modelId="{49F4D76D-E6F6-476C-B91C-3849C432C3F2}" type="sibTrans" cxnId="{DD69F834-923E-48BA-836F-D25D25D4043C}">
      <dgm:prSet/>
      <dgm:spPr/>
      <dgm:t>
        <a:bodyPr/>
        <a:lstStyle/>
        <a:p>
          <a:endParaRPr lang="en-US"/>
        </a:p>
      </dgm:t>
    </dgm:pt>
    <dgm:pt modelId="{90DD5A21-17B6-4CEC-AF53-C4B8A20839A9}" type="parTrans" cxnId="{DD69F834-923E-48BA-836F-D25D25D4043C}">
      <dgm:prSet/>
      <dgm:spPr/>
      <dgm:t>
        <a:bodyPr/>
        <a:lstStyle/>
        <a:p>
          <a:endParaRPr lang="en-US"/>
        </a:p>
      </dgm:t>
    </dgm:pt>
    <dgm:pt modelId="{2F8F98B7-7357-4A7E-AFD1-180BF97DC383}">
      <dgm:prSet phldrT="[Text]"/>
      <dgm:spPr>
        <a:solidFill>
          <a:srgbClr val="F2D1B0"/>
        </a:solidFill>
      </dgm:spPr>
      <dgm:t>
        <a:bodyPr/>
        <a:lstStyle/>
        <a:p>
          <a:pPr algn="ctr"/>
          <a:endParaRPr lang="en-US" dirty="0"/>
        </a:p>
      </dgm:t>
    </dgm:pt>
    <dgm:pt modelId="{C9F69AB2-E362-4580-BD5E-C4ADFE50988D}" type="sibTrans" cxnId="{C25E65FD-5F5C-46D0-94B6-9C4AE9A0CC88}">
      <dgm:prSet/>
      <dgm:spPr/>
      <dgm:t>
        <a:bodyPr/>
        <a:lstStyle/>
        <a:p>
          <a:endParaRPr lang="en-US"/>
        </a:p>
      </dgm:t>
    </dgm:pt>
    <dgm:pt modelId="{05AAE604-76AD-42FF-AD89-783A7D889525}" type="parTrans" cxnId="{C25E65FD-5F5C-46D0-94B6-9C4AE9A0CC88}">
      <dgm:prSet/>
      <dgm:spPr/>
      <dgm:t>
        <a:bodyPr/>
        <a:lstStyle/>
        <a:p>
          <a:endParaRPr lang="en-US"/>
        </a:p>
      </dgm:t>
    </dgm:pt>
    <dgm:pt modelId="{0782712F-0DFA-4212-84AD-72CBB7AB81AE}" type="pres">
      <dgm:prSet presAssocID="{C1597255-C26E-4DE1-A057-35514B084406}" presName="theList" presStyleCnt="0">
        <dgm:presLayoutVars>
          <dgm:dir/>
          <dgm:animLvl val="lvl"/>
          <dgm:resizeHandles val="exact"/>
        </dgm:presLayoutVars>
      </dgm:prSet>
      <dgm:spPr/>
      <dgm:t>
        <a:bodyPr/>
        <a:lstStyle/>
        <a:p>
          <a:endParaRPr lang="en-US"/>
        </a:p>
      </dgm:t>
    </dgm:pt>
    <dgm:pt modelId="{D23197F3-6EF6-4B06-80D7-BF7F066F40A3}" type="pres">
      <dgm:prSet presAssocID="{2F8F98B7-7357-4A7E-AFD1-180BF97DC383}" presName="compNode" presStyleCnt="0"/>
      <dgm:spPr/>
    </dgm:pt>
    <dgm:pt modelId="{BED8C8E7-3BE0-4403-8B5C-83A5C04A2CA1}" type="pres">
      <dgm:prSet presAssocID="{2F8F98B7-7357-4A7E-AFD1-180BF97DC383}" presName="aNode" presStyleLbl="bgShp" presStyleIdx="0" presStyleCnt="3" custScaleY="73144" custLinFactNeighborX="-115" custLinFactNeighborY="2038"/>
      <dgm:spPr/>
      <dgm:t>
        <a:bodyPr/>
        <a:lstStyle/>
        <a:p>
          <a:endParaRPr lang="en-US"/>
        </a:p>
      </dgm:t>
    </dgm:pt>
    <dgm:pt modelId="{8D967E3F-D5C8-4E36-8C89-55FF06C32DD9}" type="pres">
      <dgm:prSet presAssocID="{2F8F98B7-7357-4A7E-AFD1-180BF97DC383}" presName="textNode" presStyleLbl="bgShp" presStyleIdx="0" presStyleCnt="3"/>
      <dgm:spPr/>
      <dgm:t>
        <a:bodyPr/>
        <a:lstStyle/>
        <a:p>
          <a:endParaRPr lang="en-US"/>
        </a:p>
      </dgm:t>
    </dgm:pt>
    <dgm:pt modelId="{04CFEB35-04CC-4675-981B-FE17F80FA541}" type="pres">
      <dgm:prSet presAssocID="{2F8F98B7-7357-4A7E-AFD1-180BF97DC383}" presName="compChildNode" presStyleCnt="0"/>
      <dgm:spPr/>
    </dgm:pt>
    <dgm:pt modelId="{37483A5C-4B58-4C41-B75E-09A8559E8CC4}" type="pres">
      <dgm:prSet presAssocID="{2F8F98B7-7357-4A7E-AFD1-180BF97DC383}" presName="theInnerList" presStyleCnt="0"/>
      <dgm:spPr/>
    </dgm:pt>
    <dgm:pt modelId="{CE36CBC1-F891-4F2A-81C6-EC910254D838}" type="pres">
      <dgm:prSet presAssocID="{488C91D6-888C-435E-86B6-32F6F905C7DC}" presName="childNode" presStyleLbl="node1" presStyleIdx="0" presStyleCnt="12" custLinFactY="-58624" custLinFactNeighborX="-1737" custLinFactNeighborY="-100000">
        <dgm:presLayoutVars>
          <dgm:bulletEnabled val="1"/>
        </dgm:presLayoutVars>
      </dgm:prSet>
      <dgm:spPr/>
      <dgm:t>
        <a:bodyPr/>
        <a:lstStyle/>
        <a:p>
          <a:endParaRPr lang="en-US"/>
        </a:p>
      </dgm:t>
    </dgm:pt>
    <dgm:pt modelId="{B24E19B9-699D-40CE-A6A6-2D1FA5CA6B85}" type="pres">
      <dgm:prSet presAssocID="{488C91D6-888C-435E-86B6-32F6F905C7DC}" presName="aSpace2" presStyleCnt="0"/>
      <dgm:spPr/>
    </dgm:pt>
    <dgm:pt modelId="{C826A830-9C4E-42D5-B101-3B6AE90E9296}" type="pres">
      <dgm:prSet presAssocID="{EB791D2C-21CD-4C95-96AF-505AA0C3DD0D}" presName="childNode" presStyleLbl="node1" presStyleIdx="1" presStyleCnt="12" custLinFactY="-58624" custLinFactNeighborX="-2042" custLinFactNeighborY="-100000">
        <dgm:presLayoutVars>
          <dgm:bulletEnabled val="1"/>
        </dgm:presLayoutVars>
      </dgm:prSet>
      <dgm:spPr/>
      <dgm:t>
        <a:bodyPr/>
        <a:lstStyle/>
        <a:p>
          <a:endParaRPr lang="en-US"/>
        </a:p>
      </dgm:t>
    </dgm:pt>
    <dgm:pt modelId="{06502F3F-2153-4A4F-BE4C-387D029CFE71}" type="pres">
      <dgm:prSet presAssocID="{EB791D2C-21CD-4C95-96AF-505AA0C3DD0D}" presName="aSpace2" presStyleCnt="0"/>
      <dgm:spPr/>
    </dgm:pt>
    <dgm:pt modelId="{57AA692C-588A-4B68-8D68-4C0C851EBAA8}" type="pres">
      <dgm:prSet presAssocID="{69E306B3-5BA7-43D2-BBB2-204571856F3A}" presName="childNode" presStyleLbl="node1" presStyleIdx="2" presStyleCnt="12" custLinFactY="-58624" custLinFactNeighborX="-2042" custLinFactNeighborY="-100000">
        <dgm:presLayoutVars>
          <dgm:bulletEnabled val="1"/>
        </dgm:presLayoutVars>
      </dgm:prSet>
      <dgm:spPr/>
      <dgm:t>
        <a:bodyPr/>
        <a:lstStyle/>
        <a:p>
          <a:endParaRPr lang="en-US"/>
        </a:p>
      </dgm:t>
    </dgm:pt>
    <dgm:pt modelId="{6DDD9239-5EEE-4225-8EC7-9E2F0C28D778}" type="pres">
      <dgm:prSet presAssocID="{69E306B3-5BA7-43D2-BBB2-204571856F3A}" presName="aSpace2" presStyleCnt="0"/>
      <dgm:spPr/>
    </dgm:pt>
    <dgm:pt modelId="{03CF3303-9DB6-4A52-AB16-182E7BE43900}" type="pres">
      <dgm:prSet presAssocID="{0F805A36-11C5-4C81-A90F-45DC1F25F633}" presName="childNode" presStyleLbl="node1" presStyleIdx="3" presStyleCnt="12" custLinFactY="-60650" custLinFactNeighborX="-2042" custLinFactNeighborY="-100000">
        <dgm:presLayoutVars>
          <dgm:bulletEnabled val="1"/>
        </dgm:presLayoutVars>
      </dgm:prSet>
      <dgm:spPr/>
      <dgm:t>
        <a:bodyPr/>
        <a:lstStyle/>
        <a:p>
          <a:endParaRPr lang="en-US"/>
        </a:p>
      </dgm:t>
    </dgm:pt>
    <dgm:pt modelId="{02EAC6B4-717F-43EE-AF0F-039D7FC504A1}" type="pres">
      <dgm:prSet presAssocID="{2F8F98B7-7357-4A7E-AFD1-180BF97DC383}" presName="aSpace" presStyleCnt="0"/>
      <dgm:spPr/>
    </dgm:pt>
    <dgm:pt modelId="{6A25EDF1-5FA6-4968-B51D-A6D781F941F5}" type="pres">
      <dgm:prSet presAssocID="{89322FBA-0E1C-4E9F-994C-6B51C75399C6}" presName="compNode" presStyleCnt="0"/>
      <dgm:spPr/>
    </dgm:pt>
    <dgm:pt modelId="{53A7FAF2-6439-4354-9DFD-C35B0F338B1E}" type="pres">
      <dgm:prSet presAssocID="{89322FBA-0E1C-4E9F-994C-6B51C75399C6}" presName="aNode" presStyleLbl="bgShp" presStyleIdx="1" presStyleCnt="3" custScaleX="101798" custScaleY="73144" custLinFactNeighborY="2716"/>
      <dgm:spPr/>
      <dgm:t>
        <a:bodyPr/>
        <a:lstStyle/>
        <a:p>
          <a:endParaRPr lang="en-US"/>
        </a:p>
      </dgm:t>
    </dgm:pt>
    <dgm:pt modelId="{219B43A8-321C-4EDD-912C-D13488F2BB62}" type="pres">
      <dgm:prSet presAssocID="{89322FBA-0E1C-4E9F-994C-6B51C75399C6}" presName="textNode" presStyleLbl="bgShp" presStyleIdx="1" presStyleCnt="3"/>
      <dgm:spPr/>
      <dgm:t>
        <a:bodyPr/>
        <a:lstStyle/>
        <a:p>
          <a:endParaRPr lang="en-US"/>
        </a:p>
      </dgm:t>
    </dgm:pt>
    <dgm:pt modelId="{053A1DC6-FC6F-492D-B472-6A7F21BCD110}" type="pres">
      <dgm:prSet presAssocID="{89322FBA-0E1C-4E9F-994C-6B51C75399C6}" presName="compChildNode" presStyleCnt="0"/>
      <dgm:spPr/>
    </dgm:pt>
    <dgm:pt modelId="{9435EBCA-EBDC-4088-98BD-D8A268F3DAFF}" type="pres">
      <dgm:prSet presAssocID="{89322FBA-0E1C-4E9F-994C-6B51C75399C6}" presName="theInnerList" presStyleCnt="0"/>
      <dgm:spPr/>
    </dgm:pt>
    <dgm:pt modelId="{BCC151D5-3963-479D-A805-23FE380DE836}" type="pres">
      <dgm:prSet presAssocID="{F8741765-C8D6-40AC-9007-42929B509D62}" presName="childNode" presStyleLbl="node1" presStyleIdx="4" presStyleCnt="12" custLinFactY="-53097" custLinFactNeighborY="-100000">
        <dgm:presLayoutVars>
          <dgm:bulletEnabled val="1"/>
        </dgm:presLayoutVars>
      </dgm:prSet>
      <dgm:spPr/>
      <dgm:t>
        <a:bodyPr/>
        <a:lstStyle/>
        <a:p>
          <a:endParaRPr lang="en-US"/>
        </a:p>
      </dgm:t>
    </dgm:pt>
    <dgm:pt modelId="{61AD5224-4D2F-4F04-900E-FF28C42B5C20}" type="pres">
      <dgm:prSet presAssocID="{F8741765-C8D6-40AC-9007-42929B509D62}" presName="aSpace2" presStyleCnt="0"/>
      <dgm:spPr/>
    </dgm:pt>
    <dgm:pt modelId="{E9E94600-43A9-4E96-8788-8F513BAD5AD3}" type="pres">
      <dgm:prSet presAssocID="{F0172DCF-1D29-4B1D-9124-206B15731321}" presName="childNode" presStyleLbl="node1" presStyleIdx="5" presStyleCnt="12" custLinFactY="-53097" custLinFactNeighborY="-100000">
        <dgm:presLayoutVars>
          <dgm:bulletEnabled val="1"/>
        </dgm:presLayoutVars>
      </dgm:prSet>
      <dgm:spPr/>
      <dgm:t>
        <a:bodyPr/>
        <a:lstStyle/>
        <a:p>
          <a:endParaRPr lang="en-US"/>
        </a:p>
      </dgm:t>
    </dgm:pt>
    <dgm:pt modelId="{7233EAD3-773D-4F68-AA7A-6AEAFD3C175C}" type="pres">
      <dgm:prSet presAssocID="{F0172DCF-1D29-4B1D-9124-206B15731321}" presName="aSpace2" presStyleCnt="0"/>
      <dgm:spPr/>
    </dgm:pt>
    <dgm:pt modelId="{02836847-0EE6-4582-8931-1F0BA2164D2D}" type="pres">
      <dgm:prSet presAssocID="{5E0A08DC-09C1-46C4-A631-32AFBAFA3E75}" presName="childNode" presStyleLbl="node1" presStyleIdx="6" presStyleCnt="12" custLinFactY="-58354" custLinFactNeighborY="-100000">
        <dgm:presLayoutVars>
          <dgm:bulletEnabled val="1"/>
        </dgm:presLayoutVars>
      </dgm:prSet>
      <dgm:spPr/>
      <dgm:t>
        <a:bodyPr/>
        <a:lstStyle/>
        <a:p>
          <a:endParaRPr lang="en-US"/>
        </a:p>
      </dgm:t>
    </dgm:pt>
    <dgm:pt modelId="{0EF2F466-342C-49D4-A122-11A7FD6B8B91}" type="pres">
      <dgm:prSet presAssocID="{5E0A08DC-09C1-46C4-A631-32AFBAFA3E75}" presName="aSpace2" presStyleCnt="0"/>
      <dgm:spPr/>
    </dgm:pt>
    <dgm:pt modelId="{5C137BD9-2B17-4BCA-93EF-50928BE8032D}" type="pres">
      <dgm:prSet presAssocID="{2E074D67-868A-4A4A-8ED0-0E5788C3330E}" presName="childNode" presStyleLbl="node1" presStyleIdx="7" presStyleCnt="12" custLinFactY="-58354" custLinFactNeighborY="-100000">
        <dgm:presLayoutVars>
          <dgm:bulletEnabled val="1"/>
        </dgm:presLayoutVars>
      </dgm:prSet>
      <dgm:spPr/>
      <dgm:t>
        <a:bodyPr/>
        <a:lstStyle/>
        <a:p>
          <a:endParaRPr lang="en-US"/>
        </a:p>
      </dgm:t>
    </dgm:pt>
    <dgm:pt modelId="{DBEEF385-5EE5-4067-ACF5-BFBE2937D8E2}" type="pres">
      <dgm:prSet presAssocID="{89322FBA-0E1C-4E9F-994C-6B51C75399C6}" presName="aSpace" presStyleCnt="0"/>
      <dgm:spPr/>
    </dgm:pt>
    <dgm:pt modelId="{A5DD6F75-322E-4A9F-BBC4-361152F97391}" type="pres">
      <dgm:prSet presAssocID="{0CF708F4-6390-4DDD-A8E7-6083FF3D6575}" presName="compNode" presStyleCnt="0"/>
      <dgm:spPr/>
    </dgm:pt>
    <dgm:pt modelId="{D94F9562-FC86-45AF-BE74-C92777BA730B}" type="pres">
      <dgm:prSet presAssocID="{0CF708F4-6390-4DDD-A8E7-6083FF3D6575}" presName="aNode" presStyleLbl="bgShp" presStyleIdx="2" presStyleCnt="3" custScaleY="73144" custLinFactNeighborY="2564"/>
      <dgm:spPr/>
      <dgm:t>
        <a:bodyPr/>
        <a:lstStyle/>
        <a:p>
          <a:endParaRPr lang="en-US"/>
        </a:p>
      </dgm:t>
    </dgm:pt>
    <dgm:pt modelId="{1F4512F4-FFE6-4F17-9435-3CD1935E7019}" type="pres">
      <dgm:prSet presAssocID="{0CF708F4-6390-4DDD-A8E7-6083FF3D6575}" presName="textNode" presStyleLbl="bgShp" presStyleIdx="2" presStyleCnt="3"/>
      <dgm:spPr/>
      <dgm:t>
        <a:bodyPr/>
        <a:lstStyle/>
        <a:p>
          <a:endParaRPr lang="en-US"/>
        </a:p>
      </dgm:t>
    </dgm:pt>
    <dgm:pt modelId="{155022D1-D189-4224-AE47-B98125B947BC}" type="pres">
      <dgm:prSet presAssocID="{0CF708F4-6390-4DDD-A8E7-6083FF3D6575}" presName="compChildNode" presStyleCnt="0"/>
      <dgm:spPr/>
    </dgm:pt>
    <dgm:pt modelId="{0552E866-B107-4386-9056-927FF14BDE07}" type="pres">
      <dgm:prSet presAssocID="{0CF708F4-6390-4DDD-A8E7-6083FF3D6575}" presName="theInnerList" presStyleCnt="0"/>
      <dgm:spPr/>
    </dgm:pt>
    <dgm:pt modelId="{03C630BC-E635-43DB-BA32-53B74DA82CAD}" type="pres">
      <dgm:prSet presAssocID="{091AF93B-4498-4BCF-8CD9-0CE4E549DA12}" presName="childNode" presStyleLbl="node1" presStyleIdx="8" presStyleCnt="12" custLinFactY="-48985" custLinFactNeighborY="-100000">
        <dgm:presLayoutVars>
          <dgm:bulletEnabled val="1"/>
        </dgm:presLayoutVars>
      </dgm:prSet>
      <dgm:spPr/>
      <dgm:t>
        <a:bodyPr/>
        <a:lstStyle/>
        <a:p>
          <a:endParaRPr lang="en-US"/>
        </a:p>
      </dgm:t>
    </dgm:pt>
    <dgm:pt modelId="{1793023F-CE10-407A-878C-15FE6C6A0C28}" type="pres">
      <dgm:prSet presAssocID="{091AF93B-4498-4BCF-8CD9-0CE4E549DA12}" presName="aSpace2" presStyleCnt="0"/>
      <dgm:spPr/>
    </dgm:pt>
    <dgm:pt modelId="{FD00CC7E-9A60-4FDC-8292-8E41E9D00427}" type="pres">
      <dgm:prSet presAssocID="{75C185FD-E9CC-4BD4-99EA-46F7D5FA58A5}" presName="childNode" presStyleLbl="node1" presStyleIdx="9" presStyleCnt="12" custLinFactY="-53652" custLinFactNeighborY="-100000">
        <dgm:presLayoutVars>
          <dgm:bulletEnabled val="1"/>
        </dgm:presLayoutVars>
      </dgm:prSet>
      <dgm:spPr/>
      <dgm:t>
        <a:bodyPr/>
        <a:lstStyle/>
        <a:p>
          <a:endParaRPr lang="en-US"/>
        </a:p>
      </dgm:t>
    </dgm:pt>
    <dgm:pt modelId="{965E0022-8595-48EE-ABF1-600C5633EB3B}" type="pres">
      <dgm:prSet presAssocID="{75C185FD-E9CC-4BD4-99EA-46F7D5FA58A5}" presName="aSpace2" presStyleCnt="0"/>
      <dgm:spPr/>
    </dgm:pt>
    <dgm:pt modelId="{B6BAC6BB-4B5A-44B2-BFE3-1E8E4797F919}" type="pres">
      <dgm:prSet presAssocID="{FAD9259F-63E8-45C3-AFAB-A8A17387C144}" presName="childNode" presStyleLbl="node1" presStyleIdx="10" presStyleCnt="12" custLinFactY="-53652" custLinFactNeighborY="-100000">
        <dgm:presLayoutVars>
          <dgm:bulletEnabled val="1"/>
        </dgm:presLayoutVars>
      </dgm:prSet>
      <dgm:spPr/>
      <dgm:t>
        <a:bodyPr/>
        <a:lstStyle/>
        <a:p>
          <a:endParaRPr lang="en-US"/>
        </a:p>
      </dgm:t>
    </dgm:pt>
    <dgm:pt modelId="{EF3021BB-DB4D-4FC7-9BA5-E2B6DA3B3271}" type="pres">
      <dgm:prSet presAssocID="{FAD9259F-63E8-45C3-AFAB-A8A17387C144}" presName="aSpace2" presStyleCnt="0"/>
      <dgm:spPr/>
    </dgm:pt>
    <dgm:pt modelId="{BAEEC458-7A2C-423B-8CED-6EB414AA2114}" type="pres">
      <dgm:prSet presAssocID="{7B6CB7D6-72D9-4CE3-B92C-BDF8658A740C}" presName="childNode" presStyleLbl="node1" presStyleIdx="11" presStyleCnt="12" custLinFactY="-53652" custLinFactNeighborY="-100000">
        <dgm:presLayoutVars>
          <dgm:bulletEnabled val="1"/>
        </dgm:presLayoutVars>
      </dgm:prSet>
      <dgm:spPr/>
      <dgm:t>
        <a:bodyPr/>
        <a:lstStyle/>
        <a:p>
          <a:endParaRPr lang="en-US"/>
        </a:p>
      </dgm:t>
    </dgm:pt>
  </dgm:ptLst>
  <dgm:cxnLst>
    <dgm:cxn modelId="{F057FBA4-8B26-4233-8890-5749212B2D38}" srcId="{89322FBA-0E1C-4E9F-994C-6B51C75399C6}" destId="{5E0A08DC-09C1-46C4-A631-32AFBAFA3E75}" srcOrd="2" destOrd="0" parTransId="{6D4FB582-BB0D-45B5-BF69-47F84803244B}" sibTransId="{C5160BC0-900F-4A0B-B3C2-0EAF910F983D}"/>
    <dgm:cxn modelId="{DBC60DB6-2541-48CD-ABBE-BDF95D4087E4}" type="presOf" srcId="{F0172DCF-1D29-4B1D-9124-206B15731321}" destId="{E9E94600-43A9-4E96-8788-8F513BAD5AD3}" srcOrd="0" destOrd="0" presId="urn:microsoft.com/office/officeart/2005/8/layout/lProcess2"/>
    <dgm:cxn modelId="{7CA933D4-9FFE-4FC2-BDF0-C2428A770B87}" type="presOf" srcId="{5E0A08DC-09C1-46C4-A631-32AFBAFA3E75}" destId="{02836847-0EE6-4582-8931-1F0BA2164D2D}" srcOrd="0" destOrd="0" presId="urn:microsoft.com/office/officeart/2005/8/layout/lProcess2"/>
    <dgm:cxn modelId="{05ACA839-74DF-4F47-8322-B2B5F9B9C39C}" type="presOf" srcId="{75C185FD-E9CC-4BD4-99EA-46F7D5FA58A5}" destId="{FD00CC7E-9A60-4FDC-8292-8E41E9D00427}" srcOrd="0" destOrd="0" presId="urn:microsoft.com/office/officeart/2005/8/layout/lProcess2"/>
    <dgm:cxn modelId="{26BA141E-0C9D-40FC-AA11-E3788591115F}" type="presOf" srcId="{2F8F98B7-7357-4A7E-AFD1-180BF97DC383}" destId="{BED8C8E7-3BE0-4403-8B5C-83A5C04A2CA1}" srcOrd="0" destOrd="0" presId="urn:microsoft.com/office/officeart/2005/8/layout/lProcess2"/>
    <dgm:cxn modelId="{C20A2ADA-8DBF-4A08-B3E6-6C321CB50809}" srcId="{2F8F98B7-7357-4A7E-AFD1-180BF97DC383}" destId="{0F805A36-11C5-4C81-A90F-45DC1F25F633}" srcOrd="3" destOrd="0" parTransId="{08CDFB86-9871-4B5A-8C9B-59A412C2120F}" sibTransId="{90275261-17E8-46E7-94EB-2323E0DB6B42}"/>
    <dgm:cxn modelId="{83B331DE-06FB-4AAD-AD3E-434724BA40CF}" type="presOf" srcId="{2E074D67-868A-4A4A-8ED0-0E5788C3330E}" destId="{5C137BD9-2B17-4BCA-93EF-50928BE8032D}" srcOrd="0" destOrd="0" presId="urn:microsoft.com/office/officeart/2005/8/layout/lProcess2"/>
    <dgm:cxn modelId="{FD8E9DA1-240A-4F87-AC86-0F48FF7B6929}" srcId="{89322FBA-0E1C-4E9F-994C-6B51C75399C6}" destId="{F0172DCF-1D29-4B1D-9124-206B15731321}" srcOrd="1" destOrd="0" parTransId="{635CA181-AEC8-4D28-AE1D-40665DB78E81}" sibTransId="{3B306854-9871-410D-91A8-E1F6002DDBB5}"/>
    <dgm:cxn modelId="{9EB4C6D7-8160-49A1-B61D-2372A2AF1FD7}" type="presOf" srcId="{69E306B3-5BA7-43D2-BBB2-204571856F3A}" destId="{57AA692C-588A-4B68-8D68-4C0C851EBAA8}" srcOrd="0" destOrd="0" presId="urn:microsoft.com/office/officeart/2005/8/layout/lProcess2"/>
    <dgm:cxn modelId="{DC973ED6-C0AE-40AF-A0D3-DDA54174A1C1}" type="presOf" srcId="{89322FBA-0E1C-4E9F-994C-6B51C75399C6}" destId="{219B43A8-321C-4EDD-912C-D13488F2BB62}" srcOrd="1" destOrd="0" presId="urn:microsoft.com/office/officeart/2005/8/layout/lProcess2"/>
    <dgm:cxn modelId="{5B47486F-AF1F-47F2-A7A6-208EF50C3DC6}" srcId="{C1597255-C26E-4DE1-A057-35514B084406}" destId="{89322FBA-0E1C-4E9F-994C-6B51C75399C6}" srcOrd="1" destOrd="0" parTransId="{FD4BC7DA-5041-4EBE-B2B4-61FEBEB9F6BB}" sibTransId="{15B9FE2B-A684-462A-BC6A-F40FBF2DE631}"/>
    <dgm:cxn modelId="{76D7BE46-24C8-4B82-BD61-EEBAC2B3C8B2}" srcId="{2F8F98B7-7357-4A7E-AFD1-180BF97DC383}" destId="{EB791D2C-21CD-4C95-96AF-505AA0C3DD0D}" srcOrd="1" destOrd="0" parTransId="{0C0CED97-546E-4B81-BF42-E0D38F012F7D}" sibTransId="{25589B99-0E98-401E-94C1-1AA1605D36A9}"/>
    <dgm:cxn modelId="{7B77C5A8-B868-4422-BFA4-8062E51A31A8}" srcId="{0CF708F4-6390-4DDD-A8E7-6083FF3D6575}" destId="{FAD9259F-63E8-45C3-AFAB-A8A17387C144}" srcOrd="2" destOrd="0" parTransId="{6DFF5E7C-E3F1-437C-80A5-1C2695B5E5DA}" sibTransId="{8B329E9C-79C8-4CF3-BDC4-DB03E05031D2}"/>
    <dgm:cxn modelId="{CC6E4CEF-47E2-41FB-ADA7-87B0FE86D45D}" srcId="{2F8F98B7-7357-4A7E-AFD1-180BF97DC383}" destId="{69E306B3-5BA7-43D2-BBB2-204571856F3A}" srcOrd="2" destOrd="0" parTransId="{CD002C69-9367-4ACF-A209-B31D91CEAAAE}" sibTransId="{F97E51BD-B3DE-4C76-8297-DB3BD76AA936}"/>
    <dgm:cxn modelId="{ACCAE907-54B0-4F83-91F0-660181061BBE}" type="presOf" srcId="{F8741765-C8D6-40AC-9007-42929B509D62}" destId="{BCC151D5-3963-479D-A805-23FE380DE836}" srcOrd="0" destOrd="0" presId="urn:microsoft.com/office/officeart/2005/8/layout/lProcess2"/>
    <dgm:cxn modelId="{DBFC1687-439F-4419-8232-ADEF6607889F}" type="presOf" srcId="{0F805A36-11C5-4C81-A90F-45DC1F25F633}" destId="{03CF3303-9DB6-4A52-AB16-182E7BE43900}" srcOrd="0" destOrd="0" presId="urn:microsoft.com/office/officeart/2005/8/layout/lProcess2"/>
    <dgm:cxn modelId="{C25E65FD-5F5C-46D0-94B6-9C4AE9A0CC88}" srcId="{C1597255-C26E-4DE1-A057-35514B084406}" destId="{2F8F98B7-7357-4A7E-AFD1-180BF97DC383}" srcOrd="0" destOrd="0" parTransId="{05AAE604-76AD-42FF-AD89-783A7D889525}" sibTransId="{C9F69AB2-E362-4580-BD5E-C4ADFE50988D}"/>
    <dgm:cxn modelId="{888CCC2E-D1C8-481F-9FA1-849CC4282A0B}" srcId="{89322FBA-0E1C-4E9F-994C-6B51C75399C6}" destId="{F8741765-C8D6-40AC-9007-42929B509D62}" srcOrd="0" destOrd="0" parTransId="{52312662-8D1A-4774-B673-696844A638E2}" sibTransId="{04B2714E-76F3-433F-ACA7-BD9FA2311DC1}"/>
    <dgm:cxn modelId="{B7DD3ADD-ED66-4FDA-BD8C-B06F1E63280D}" srcId="{0CF708F4-6390-4DDD-A8E7-6083FF3D6575}" destId="{75C185FD-E9CC-4BD4-99EA-46F7D5FA58A5}" srcOrd="1" destOrd="0" parTransId="{B8171DDF-F3E1-4E6A-9D90-6BEC028F962B}" sibTransId="{661F3192-1494-43DF-BE50-C2AC5BAF8B65}"/>
    <dgm:cxn modelId="{CDBED80B-E174-4C98-95D0-4C33154B9D4A}" srcId="{0CF708F4-6390-4DDD-A8E7-6083FF3D6575}" destId="{7B6CB7D6-72D9-4CE3-B92C-BDF8658A740C}" srcOrd="3" destOrd="0" parTransId="{3D864798-1A46-48D4-ACD4-C265CFFEE0A9}" sibTransId="{38B53A53-4732-4359-8C2A-61DE9DC70103}"/>
    <dgm:cxn modelId="{868D9E60-48A4-4829-AD0E-A77726222FC7}" type="presOf" srcId="{EB791D2C-21CD-4C95-96AF-505AA0C3DD0D}" destId="{C826A830-9C4E-42D5-B101-3B6AE90E9296}" srcOrd="0" destOrd="0" presId="urn:microsoft.com/office/officeart/2005/8/layout/lProcess2"/>
    <dgm:cxn modelId="{495DE098-3D1E-40F8-9A86-7651C73952CD}" srcId="{0CF708F4-6390-4DDD-A8E7-6083FF3D6575}" destId="{091AF93B-4498-4BCF-8CD9-0CE4E549DA12}" srcOrd="0" destOrd="0" parTransId="{01255F6E-7A02-4718-A767-0F84A8B808EE}" sibTransId="{92DE9C3D-D542-47DD-859A-7CE840CAE0D8}"/>
    <dgm:cxn modelId="{DCC1BD7D-E68A-41CB-A3E4-D07FD97E2F02}" type="presOf" srcId="{091AF93B-4498-4BCF-8CD9-0CE4E549DA12}" destId="{03C630BC-E635-43DB-BA32-53B74DA82CAD}" srcOrd="0" destOrd="0" presId="urn:microsoft.com/office/officeart/2005/8/layout/lProcess2"/>
    <dgm:cxn modelId="{E719361F-64EB-4B43-9892-593EA3E86C51}" type="presOf" srcId="{FAD9259F-63E8-45C3-AFAB-A8A17387C144}" destId="{B6BAC6BB-4B5A-44B2-BFE3-1E8E4797F919}" srcOrd="0" destOrd="0" presId="urn:microsoft.com/office/officeart/2005/8/layout/lProcess2"/>
    <dgm:cxn modelId="{7654C4FC-4D01-4E8C-A05B-6933144DF720}" type="presOf" srcId="{488C91D6-888C-435E-86B6-32F6F905C7DC}" destId="{CE36CBC1-F891-4F2A-81C6-EC910254D838}" srcOrd="0" destOrd="0" presId="urn:microsoft.com/office/officeart/2005/8/layout/lProcess2"/>
    <dgm:cxn modelId="{4BA0CDAA-C8D6-4609-AFD3-A3189401B7E5}" type="presOf" srcId="{89322FBA-0E1C-4E9F-994C-6B51C75399C6}" destId="{53A7FAF2-6439-4354-9DFD-C35B0F338B1E}" srcOrd="0" destOrd="0" presId="urn:microsoft.com/office/officeart/2005/8/layout/lProcess2"/>
    <dgm:cxn modelId="{DD69F834-923E-48BA-836F-D25D25D4043C}" srcId="{C1597255-C26E-4DE1-A057-35514B084406}" destId="{0CF708F4-6390-4DDD-A8E7-6083FF3D6575}" srcOrd="2" destOrd="0" parTransId="{90DD5A21-17B6-4CEC-AF53-C4B8A20839A9}" sibTransId="{49F4D76D-E6F6-476C-B91C-3849C432C3F2}"/>
    <dgm:cxn modelId="{F5A2F4A0-F8B9-41E0-BB41-9B84A08474C8}" type="presOf" srcId="{7B6CB7D6-72D9-4CE3-B92C-BDF8658A740C}" destId="{BAEEC458-7A2C-423B-8CED-6EB414AA2114}" srcOrd="0" destOrd="0" presId="urn:microsoft.com/office/officeart/2005/8/layout/lProcess2"/>
    <dgm:cxn modelId="{13C7519B-7825-4481-AD08-6BFA1E975F7B}" srcId="{2F8F98B7-7357-4A7E-AFD1-180BF97DC383}" destId="{488C91D6-888C-435E-86B6-32F6F905C7DC}" srcOrd="0" destOrd="0" parTransId="{D7A757DF-E1E9-4A76-916F-C47DC0CBE23A}" sibTransId="{1862C3BC-C1DE-4882-A62D-417820F89C41}"/>
    <dgm:cxn modelId="{D794375A-D0FD-4312-83D4-F15F708D4D75}" type="presOf" srcId="{0CF708F4-6390-4DDD-A8E7-6083FF3D6575}" destId="{D94F9562-FC86-45AF-BE74-C92777BA730B}" srcOrd="0" destOrd="0" presId="urn:microsoft.com/office/officeart/2005/8/layout/lProcess2"/>
    <dgm:cxn modelId="{5DC1F466-8074-4B75-86DB-3C5F8D6CB746}" type="presOf" srcId="{0CF708F4-6390-4DDD-A8E7-6083FF3D6575}" destId="{1F4512F4-FFE6-4F17-9435-3CD1935E7019}" srcOrd="1" destOrd="0" presId="urn:microsoft.com/office/officeart/2005/8/layout/lProcess2"/>
    <dgm:cxn modelId="{366ACE21-AF9C-4E5C-93D0-8B5C45D0F5C6}" srcId="{89322FBA-0E1C-4E9F-994C-6B51C75399C6}" destId="{2E074D67-868A-4A4A-8ED0-0E5788C3330E}" srcOrd="3" destOrd="0" parTransId="{E998B7D5-FC46-40D4-B225-7A045275D529}" sibTransId="{063E5F37-6A45-4DA0-91C2-98876A7BAC09}"/>
    <dgm:cxn modelId="{E062EFFB-48DB-4829-B99C-CA38ABA9BB33}" type="presOf" srcId="{C1597255-C26E-4DE1-A057-35514B084406}" destId="{0782712F-0DFA-4212-84AD-72CBB7AB81AE}" srcOrd="0" destOrd="0" presId="urn:microsoft.com/office/officeart/2005/8/layout/lProcess2"/>
    <dgm:cxn modelId="{7921DA40-3031-4EB5-BABE-80498CEB45FC}" type="presOf" srcId="{2F8F98B7-7357-4A7E-AFD1-180BF97DC383}" destId="{8D967E3F-D5C8-4E36-8C89-55FF06C32DD9}" srcOrd="1" destOrd="0" presId="urn:microsoft.com/office/officeart/2005/8/layout/lProcess2"/>
    <dgm:cxn modelId="{2DA6C1DF-0B49-4251-9104-9493F900FCE0}" type="presParOf" srcId="{0782712F-0DFA-4212-84AD-72CBB7AB81AE}" destId="{D23197F3-6EF6-4B06-80D7-BF7F066F40A3}" srcOrd="0" destOrd="0" presId="urn:microsoft.com/office/officeart/2005/8/layout/lProcess2"/>
    <dgm:cxn modelId="{EE3EE205-0072-45F2-A236-6991A4E93540}" type="presParOf" srcId="{D23197F3-6EF6-4B06-80D7-BF7F066F40A3}" destId="{BED8C8E7-3BE0-4403-8B5C-83A5C04A2CA1}" srcOrd="0" destOrd="0" presId="urn:microsoft.com/office/officeart/2005/8/layout/lProcess2"/>
    <dgm:cxn modelId="{81A22474-7EB1-4391-A5BB-AAA00FB59CE5}" type="presParOf" srcId="{D23197F3-6EF6-4B06-80D7-BF7F066F40A3}" destId="{8D967E3F-D5C8-4E36-8C89-55FF06C32DD9}" srcOrd="1" destOrd="0" presId="urn:microsoft.com/office/officeart/2005/8/layout/lProcess2"/>
    <dgm:cxn modelId="{9FBD3646-DB1B-461B-B5B0-EDBD2E9B73F5}" type="presParOf" srcId="{D23197F3-6EF6-4B06-80D7-BF7F066F40A3}" destId="{04CFEB35-04CC-4675-981B-FE17F80FA541}" srcOrd="2" destOrd="0" presId="urn:microsoft.com/office/officeart/2005/8/layout/lProcess2"/>
    <dgm:cxn modelId="{6E5A4C41-2B01-4F11-88FB-671A2A7FED8F}" type="presParOf" srcId="{04CFEB35-04CC-4675-981B-FE17F80FA541}" destId="{37483A5C-4B58-4C41-B75E-09A8559E8CC4}" srcOrd="0" destOrd="0" presId="urn:microsoft.com/office/officeart/2005/8/layout/lProcess2"/>
    <dgm:cxn modelId="{2A37D93D-A582-4C0C-BB3D-BA43F3B74005}" type="presParOf" srcId="{37483A5C-4B58-4C41-B75E-09A8559E8CC4}" destId="{CE36CBC1-F891-4F2A-81C6-EC910254D838}" srcOrd="0" destOrd="0" presId="urn:microsoft.com/office/officeart/2005/8/layout/lProcess2"/>
    <dgm:cxn modelId="{7BA01745-AC13-4C1D-9914-056B0B42EDB9}" type="presParOf" srcId="{37483A5C-4B58-4C41-B75E-09A8559E8CC4}" destId="{B24E19B9-699D-40CE-A6A6-2D1FA5CA6B85}" srcOrd="1" destOrd="0" presId="urn:microsoft.com/office/officeart/2005/8/layout/lProcess2"/>
    <dgm:cxn modelId="{961A72E9-83C2-45C7-9442-F9DC2960824D}" type="presParOf" srcId="{37483A5C-4B58-4C41-B75E-09A8559E8CC4}" destId="{C826A830-9C4E-42D5-B101-3B6AE90E9296}" srcOrd="2" destOrd="0" presId="urn:microsoft.com/office/officeart/2005/8/layout/lProcess2"/>
    <dgm:cxn modelId="{D3F8F75E-EDC5-4F93-A3B2-394AF50AC1DE}" type="presParOf" srcId="{37483A5C-4B58-4C41-B75E-09A8559E8CC4}" destId="{06502F3F-2153-4A4F-BE4C-387D029CFE71}" srcOrd="3" destOrd="0" presId="urn:microsoft.com/office/officeart/2005/8/layout/lProcess2"/>
    <dgm:cxn modelId="{58502B8E-9641-4E28-871E-999628D893AF}" type="presParOf" srcId="{37483A5C-4B58-4C41-B75E-09A8559E8CC4}" destId="{57AA692C-588A-4B68-8D68-4C0C851EBAA8}" srcOrd="4" destOrd="0" presId="urn:microsoft.com/office/officeart/2005/8/layout/lProcess2"/>
    <dgm:cxn modelId="{CCAA8163-9C02-490F-9BF3-6BFAF63F994E}" type="presParOf" srcId="{37483A5C-4B58-4C41-B75E-09A8559E8CC4}" destId="{6DDD9239-5EEE-4225-8EC7-9E2F0C28D778}" srcOrd="5" destOrd="0" presId="urn:microsoft.com/office/officeart/2005/8/layout/lProcess2"/>
    <dgm:cxn modelId="{F3D32F82-1D8B-4D40-BAE9-FF4119791DF7}" type="presParOf" srcId="{37483A5C-4B58-4C41-B75E-09A8559E8CC4}" destId="{03CF3303-9DB6-4A52-AB16-182E7BE43900}" srcOrd="6" destOrd="0" presId="urn:microsoft.com/office/officeart/2005/8/layout/lProcess2"/>
    <dgm:cxn modelId="{EFC55D8E-7BEB-4A87-95A5-694E6B838F32}" type="presParOf" srcId="{0782712F-0DFA-4212-84AD-72CBB7AB81AE}" destId="{02EAC6B4-717F-43EE-AF0F-039D7FC504A1}" srcOrd="1" destOrd="0" presId="urn:microsoft.com/office/officeart/2005/8/layout/lProcess2"/>
    <dgm:cxn modelId="{588F7BCB-E410-439E-AA0E-16EBB83D6EF6}" type="presParOf" srcId="{0782712F-0DFA-4212-84AD-72CBB7AB81AE}" destId="{6A25EDF1-5FA6-4968-B51D-A6D781F941F5}" srcOrd="2" destOrd="0" presId="urn:microsoft.com/office/officeart/2005/8/layout/lProcess2"/>
    <dgm:cxn modelId="{5A655056-82C9-4F74-9482-8B1037F9F6AE}" type="presParOf" srcId="{6A25EDF1-5FA6-4968-B51D-A6D781F941F5}" destId="{53A7FAF2-6439-4354-9DFD-C35B0F338B1E}" srcOrd="0" destOrd="0" presId="urn:microsoft.com/office/officeart/2005/8/layout/lProcess2"/>
    <dgm:cxn modelId="{9E190F8E-EA50-4D91-A2BF-5B5E7FC21C5A}" type="presParOf" srcId="{6A25EDF1-5FA6-4968-B51D-A6D781F941F5}" destId="{219B43A8-321C-4EDD-912C-D13488F2BB62}" srcOrd="1" destOrd="0" presId="urn:microsoft.com/office/officeart/2005/8/layout/lProcess2"/>
    <dgm:cxn modelId="{93F27708-96CE-4761-A64C-7AE728561C1B}" type="presParOf" srcId="{6A25EDF1-5FA6-4968-B51D-A6D781F941F5}" destId="{053A1DC6-FC6F-492D-B472-6A7F21BCD110}" srcOrd="2" destOrd="0" presId="urn:microsoft.com/office/officeart/2005/8/layout/lProcess2"/>
    <dgm:cxn modelId="{82F6B6C5-F2C0-492D-81EE-4E902F6D13C7}" type="presParOf" srcId="{053A1DC6-FC6F-492D-B472-6A7F21BCD110}" destId="{9435EBCA-EBDC-4088-98BD-D8A268F3DAFF}" srcOrd="0" destOrd="0" presId="urn:microsoft.com/office/officeart/2005/8/layout/lProcess2"/>
    <dgm:cxn modelId="{72872FF9-4239-48BE-9BB5-D9A1310258F5}" type="presParOf" srcId="{9435EBCA-EBDC-4088-98BD-D8A268F3DAFF}" destId="{BCC151D5-3963-479D-A805-23FE380DE836}" srcOrd="0" destOrd="0" presId="urn:microsoft.com/office/officeart/2005/8/layout/lProcess2"/>
    <dgm:cxn modelId="{7440ED34-9C39-4276-8EBC-09C337864053}" type="presParOf" srcId="{9435EBCA-EBDC-4088-98BD-D8A268F3DAFF}" destId="{61AD5224-4D2F-4F04-900E-FF28C42B5C20}" srcOrd="1" destOrd="0" presId="urn:microsoft.com/office/officeart/2005/8/layout/lProcess2"/>
    <dgm:cxn modelId="{67248674-AE6E-47C2-A994-4AFBEDE32FB4}" type="presParOf" srcId="{9435EBCA-EBDC-4088-98BD-D8A268F3DAFF}" destId="{E9E94600-43A9-4E96-8788-8F513BAD5AD3}" srcOrd="2" destOrd="0" presId="urn:microsoft.com/office/officeart/2005/8/layout/lProcess2"/>
    <dgm:cxn modelId="{FA217B65-07A8-43B6-8F62-D150A769B64F}" type="presParOf" srcId="{9435EBCA-EBDC-4088-98BD-D8A268F3DAFF}" destId="{7233EAD3-773D-4F68-AA7A-6AEAFD3C175C}" srcOrd="3" destOrd="0" presId="urn:microsoft.com/office/officeart/2005/8/layout/lProcess2"/>
    <dgm:cxn modelId="{8EA39EF9-D9EC-4360-B758-3560B2555E31}" type="presParOf" srcId="{9435EBCA-EBDC-4088-98BD-D8A268F3DAFF}" destId="{02836847-0EE6-4582-8931-1F0BA2164D2D}" srcOrd="4" destOrd="0" presId="urn:microsoft.com/office/officeart/2005/8/layout/lProcess2"/>
    <dgm:cxn modelId="{298891D0-82F2-44DD-8CE7-C195DD0B68DB}" type="presParOf" srcId="{9435EBCA-EBDC-4088-98BD-D8A268F3DAFF}" destId="{0EF2F466-342C-49D4-A122-11A7FD6B8B91}" srcOrd="5" destOrd="0" presId="urn:microsoft.com/office/officeart/2005/8/layout/lProcess2"/>
    <dgm:cxn modelId="{707F17BC-245D-423B-B5D3-5DA50007C9EB}" type="presParOf" srcId="{9435EBCA-EBDC-4088-98BD-D8A268F3DAFF}" destId="{5C137BD9-2B17-4BCA-93EF-50928BE8032D}" srcOrd="6" destOrd="0" presId="urn:microsoft.com/office/officeart/2005/8/layout/lProcess2"/>
    <dgm:cxn modelId="{5142C9DA-193D-4B9B-AAD7-B9AE0F17E5E0}" type="presParOf" srcId="{0782712F-0DFA-4212-84AD-72CBB7AB81AE}" destId="{DBEEF385-5EE5-4067-ACF5-BFBE2937D8E2}" srcOrd="3" destOrd="0" presId="urn:microsoft.com/office/officeart/2005/8/layout/lProcess2"/>
    <dgm:cxn modelId="{99033363-6035-4675-B162-1C9765FCAECA}" type="presParOf" srcId="{0782712F-0DFA-4212-84AD-72CBB7AB81AE}" destId="{A5DD6F75-322E-4A9F-BBC4-361152F97391}" srcOrd="4" destOrd="0" presId="urn:microsoft.com/office/officeart/2005/8/layout/lProcess2"/>
    <dgm:cxn modelId="{BA4F87F8-707E-4EBD-A170-9E5C6BBAE32C}" type="presParOf" srcId="{A5DD6F75-322E-4A9F-BBC4-361152F97391}" destId="{D94F9562-FC86-45AF-BE74-C92777BA730B}" srcOrd="0" destOrd="0" presId="urn:microsoft.com/office/officeart/2005/8/layout/lProcess2"/>
    <dgm:cxn modelId="{31B5A1D4-47C9-43E9-AA07-E9926AD7B39B}" type="presParOf" srcId="{A5DD6F75-322E-4A9F-BBC4-361152F97391}" destId="{1F4512F4-FFE6-4F17-9435-3CD1935E7019}" srcOrd="1" destOrd="0" presId="urn:microsoft.com/office/officeart/2005/8/layout/lProcess2"/>
    <dgm:cxn modelId="{BD9D0B03-A71D-43C3-8CF8-739D29D4CB28}" type="presParOf" srcId="{A5DD6F75-322E-4A9F-BBC4-361152F97391}" destId="{155022D1-D189-4224-AE47-B98125B947BC}" srcOrd="2" destOrd="0" presId="urn:microsoft.com/office/officeart/2005/8/layout/lProcess2"/>
    <dgm:cxn modelId="{99A3B5C1-546C-4A69-8B52-8BEB732B5920}" type="presParOf" srcId="{155022D1-D189-4224-AE47-B98125B947BC}" destId="{0552E866-B107-4386-9056-927FF14BDE07}" srcOrd="0" destOrd="0" presId="urn:microsoft.com/office/officeart/2005/8/layout/lProcess2"/>
    <dgm:cxn modelId="{C6A70AC8-8CC7-4C63-9A23-959D478CD6DE}" type="presParOf" srcId="{0552E866-B107-4386-9056-927FF14BDE07}" destId="{03C630BC-E635-43DB-BA32-53B74DA82CAD}" srcOrd="0" destOrd="0" presId="urn:microsoft.com/office/officeart/2005/8/layout/lProcess2"/>
    <dgm:cxn modelId="{E4C4CF7E-E873-4974-99B0-59CE0C2AA553}" type="presParOf" srcId="{0552E866-B107-4386-9056-927FF14BDE07}" destId="{1793023F-CE10-407A-878C-15FE6C6A0C28}" srcOrd="1" destOrd="0" presId="urn:microsoft.com/office/officeart/2005/8/layout/lProcess2"/>
    <dgm:cxn modelId="{F9D34FC4-66B6-47EE-8A42-521B801A5A1C}" type="presParOf" srcId="{0552E866-B107-4386-9056-927FF14BDE07}" destId="{FD00CC7E-9A60-4FDC-8292-8E41E9D00427}" srcOrd="2" destOrd="0" presId="urn:microsoft.com/office/officeart/2005/8/layout/lProcess2"/>
    <dgm:cxn modelId="{8D218143-5503-4344-A30B-1565F41F194D}" type="presParOf" srcId="{0552E866-B107-4386-9056-927FF14BDE07}" destId="{965E0022-8595-48EE-ABF1-600C5633EB3B}" srcOrd="3" destOrd="0" presId="urn:microsoft.com/office/officeart/2005/8/layout/lProcess2"/>
    <dgm:cxn modelId="{5FBBA41B-113C-4B86-A889-FEFFF3776FBA}" type="presParOf" srcId="{0552E866-B107-4386-9056-927FF14BDE07}" destId="{B6BAC6BB-4B5A-44B2-BFE3-1E8E4797F919}" srcOrd="4" destOrd="0" presId="urn:microsoft.com/office/officeart/2005/8/layout/lProcess2"/>
    <dgm:cxn modelId="{FE5B6AA5-C86D-4A2E-ADBF-AC4DCFCFB081}" type="presParOf" srcId="{0552E866-B107-4386-9056-927FF14BDE07}" destId="{EF3021BB-DB4D-4FC7-9BA5-E2B6DA3B3271}" srcOrd="5" destOrd="0" presId="urn:microsoft.com/office/officeart/2005/8/layout/lProcess2"/>
    <dgm:cxn modelId="{26DC603F-E353-4B48-89C3-AC698DAE1646}" type="presParOf" srcId="{0552E866-B107-4386-9056-927FF14BDE07}" destId="{BAEEC458-7A2C-423B-8CED-6EB414AA2114}"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8B4CC0-EB2D-4921-8B29-B47B9986E50C}"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9745F191-C500-44DA-A6F8-30921916765C}">
      <dgm:prSet phldrT="[Text]" custT="1"/>
      <dgm:spPr/>
      <dgm:t>
        <a:bodyPr/>
        <a:lstStyle/>
        <a:p>
          <a:r>
            <a:rPr lang="en-US" sz="1600" b="1" dirty="0" smtClean="0"/>
            <a:t>+</a:t>
          </a:r>
          <a:endParaRPr lang="en-US" sz="1600" b="1" dirty="0"/>
        </a:p>
      </dgm:t>
    </dgm:pt>
    <dgm:pt modelId="{6070D0D8-7D7D-4757-A14A-0C74B87CBB23}" type="parTrans" cxnId="{ADE4BDA1-1F54-4712-B1E7-EFC8F0F3FDE6}">
      <dgm:prSet/>
      <dgm:spPr/>
      <dgm:t>
        <a:bodyPr/>
        <a:lstStyle/>
        <a:p>
          <a:endParaRPr lang="en-US"/>
        </a:p>
      </dgm:t>
    </dgm:pt>
    <dgm:pt modelId="{68F24980-01E7-4559-98AA-6C5241A3C89F}" type="sibTrans" cxnId="{ADE4BDA1-1F54-4712-B1E7-EFC8F0F3FDE6}">
      <dgm:prSet/>
      <dgm:spPr/>
      <dgm:t>
        <a:bodyPr/>
        <a:lstStyle/>
        <a:p>
          <a:endParaRPr lang="en-US"/>
        </a:p>
      </dgm:t>
    </dgm:pt>
    <dgm:pt modelId="{9BA27E24-E8B9-4861-A780-181407054732}">
      <dgm:prSet phldrT="[Text]" custT="1"/>
      <dgm:spPr/>
      <dgm:t>
        <a:bodyPr/>
        <a:lstStyle/>
        <a:p>
          <a:r>
            <a:rPr lang="en-US" sz="1200" b="1" dirty="0" smtClean="0"/>
            <a:t>-</a:t>
          </a:r>
          <a:endParaRPr lang="en-US" sz="1200" b="1" dirty="0"/>
        </a:p>
      </dgm:t>
    </dgm:pt>
    <dgm:pt modelId="{50E52DC6-7B6A-4781-9929-DA4D31F6F79D}" type="parTrans" cxnId="{06F62C4B-4C36-4C1D-BC26-7C348049E9AF}">
      <dgm:prSet/>
      <dgm:spPr/>
      <dgm:t>
        <a:bodyPr/>
        <a:lstStyle/>
        <a:p>
          <a:endParaRPr lang="en-US"/>
        </a:p>
      </dgm:t>
    </dgm:pt>
    <dgm:pt modelId="{921248F5-F20C-4DD7-A0C4-79C3527AA6AA}" type="sibTrans" cxnId="{06F62C4B-4C36-4C1D-BC26-7C348049E9AF}">
      <dgm:prSet/>
      <dgm:spPr/>
      <dgm:t>
        <a:bodyPr/>
        <a:lstStyle/>
        <a:p>
          <a:endParaRPr lang="en-US"/>
        </a:p>
      </dgm:t>
    </dgm:pt>
    <dgm:pt modelId="{56E7A764-8DC8-4B46-AD39-5A38CD54A766}" type="pres">
      <dgm:prSet presAssocID="{F48B4CC0-EB2D-4921-8B29-B47B9986E50C}" presName="compositeShape" presStyleCnt="0">
        <dgm:presLayoutVars>
          <dgm:chMax val="2"/>
          <dgm:dir/>
          <dgm:resizeHandles val="exact"/>
        </dgm:presLayoutVars>
      </dgm:prSet>
      <dgm:spPr/>
      <dgm:t>
        <a:bodyPr/>
        <a:lstStyle/>
        <a:p>
          <a:endParaRPr lang="en-US"/>
        </a:p>
      </dgm:t>
    </dgm:pt>
    <dgm:pt modelId="{BD304BE5-17FE-4526-98B6-88201BA137FF}" type="pres">
      <dgm:prSet presAssocID="{F48B4CC0-EB2D-4921-8B29-B47B9986E50C}" presName="ribbon" presStyleLbl="node1" presStyleIdx="0" presStyleCnt="1" custLinFactNeighborX="3520"/>
      <dgm:spPr>
        <a:solidFill>
          <a:srgbClr val="106636"/>
        </a:solidFill>
        <a:ln>
          <a:solidFill>
            <a:srgbClr val="FFFFB4"/>
          </a:solidFill>
        </a:ln>
      </dgm:spPr>
      <dgm:t>
        <a:bodyPr/>
        <a:lstStyle/>
        <a:p>
          <a:endParaRPr lang="en-US"/>
        </a:p>
      </dgm:t>
    </dgm:pt>
    <dgm:pt modelId="{867C4803-4660-4442-8582-73B0C66B8015}" type="pres">
      <dgm:prSet presAssocID="{F48B4CC0-EB2D-4921-8B29-B47B9986E50C}" presName="leftArrowText" presStyleLbl="node1" presStyleIdx="0" presStyleCnt="1">
        <dgm:presLayoutVars>
          <dgm:chMax val="0"/>
          <dgm:bulletEnabled val="1"/>
        </dgm:presLayoutVars>
      </dgm:prSet>
      <dgm:spPr/>
      <dgm:t>
        <a:bodyPr/>
        <a:lstStyle/>
        <a:p>
          <a:endParaRPr lang="en-US"/>
        </a:p>
      </dgm:t>
    </dgm:pt>
    <dgm:pt modelId="{4C0F1F9F-4AAD-4B6C-9309-A41EAE25E873}" type="pres">
      <dgm:prSet presAssocID="{F48B4CC0-EB2D-4921-8B29-B47B9986E50C}" presName="rightArrowText" presStyleLbl="node1" presStyleIdx="0" presStyleCnt="1">
        <dgm:presLayoutVars>
          <dgm:chMax val="0"/>
          <dgm:bulletEnabled val="1"/>
        </dgm:presLayoutVars>
      </dgm:prSet>
      <dgm:spPr/>
      <dgm:t>
        <a:bodyPr/>
        <a:lstStyle/>
        <a:p>
          <a:endParaRPr lang="en-US"/>
        </a:p>
      </dgm:t>
    </dgm:pt>
  </dgm:ptLst>
  <dgm:cxnLst>
    <dgm:cxn modelId="{06F62C4B-4C36-4C1D-BC26-7C348049E9AF}" srcId="{F48B4CC0-EB2D-4921-8B29-B47B9986E50C}" destId="{9BA27E24-E8B9-4861-A780-181407054732}" srcOrd="1" destOrd="0" parTransId="{50E52DC6-7B6A-4781-9929-DA4D31F6F79D}" sibTransId="{921248F5-F20C-4DD7-A0C4-79C3527AA6AA}"/>
    <dgm:cxn modelId="{41AAB44B-7208-44E0-9976-4ED50AF40D7C}" type="presOf" srcId="{F48B4CC0-EB2D-4921-8B29-B47B9986E50C}" destId="{56E7A764-8DC8-4B46-AD39-5A38CD54A766}" srcOrd="0" destOrd="0" presId="urn:microsoft.com/office/officeart/2005/8/layout/arrow6"/>
    <dgm:cxn modelId="{45E8B530-7DE2-4C47-82F6-6D6F34B78D43}" type="presOf" srcId="{9745F191-C500-44DA-A6F8-30921916765C}" destId="{867C4803-4660-4442-8582-73B0C66B8015}" srcOrd="0" destOrd="0" presId="urn:microsoft.com/office/officeart/2005/8/layout/arrow6"/>
    <dgm:cxn modelId="{F8526AB0-7CDE-4BE4-B934-70C281A773A8}" type="presOf" srcId="{9BA27E24-E8B9-4861-A780-181407054732}" destId="{4C0F1F9F-4AAD-4B6C-9309-A41EAE25E873}" srcOrd="0" destOrd="0" presId="urn:microsoft.com/office/officeart/2005/8/layout/arrow6"/>
    <dgm:cxn modelId="{ADE4BDA1-1F54-4712-B1E7-EFC8F0F3FDE6}" srcId="{F48B4CC0-EB2D-4921-8B29-B47B9986E50C}" destId="{9745F191-C500-44DA-A6F8-30921916765C}" srcOrd="0" destOrd="0" parTransId="{6070D0D8-7D7D-4757-A14A-0C74B87CBB23}" sibTransId="{68F24980-01E7-4559-98AA-6C5241A3C89F}"/>
    <dgm:cxn modelId="{C8D98FF6-917A-42DA-8F5B-B480788D77A2}" type="presParOf" srcId="{56E7A764-8DC8-4B46-AD39-5A38CD54A766}" destId="{BD304BE5-17FE-4526-98B6-88201BA137FF}" srcOrd="0" destOrd="0" presId="urn:microsoft.com/office/officeart/2005/8/layout/arrow6"/>
    <dgm:cxn modelId="{D8D5FFB4-9F15-479B-9F42-EE81678961A8}" type="presParOf" srcId="{56E7A764-8DC8-4B46-AD39-5A38CD54A766}" destId="{867C4803-4660-4442-8582-73B0C66B8015}" srcOrd="1" destOrd="0" presId="urn:microsoft.com/office/officeart/2005/8/layout/arrow6"/>
    <dgm:cxn modelId="{0FDEA164-D939-420B-BBEC-BF1E29CC8941}" type="presParOf" srcId="{56E7A764-8DC8-4B46-AD39-5A38CD54A766}" destId="{4C0F1F9F-4AAD-4B6C-9309-A41EAE25E873}"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8C8E7-3BE0-4403-8B5C-83A5C04A2CA1}">
      <dsp:nvSpPr>
        <dsp:cNvPr id="0" name=""/>
        <dsp:cNvSpPr/>
      </dsp:nvSpPr>
      <dsp:spPr>
        <a:xfrm>
          <a:off x="0" y="234744"/>
          <a:ext cx="1233983" cy="1525799"/>
        </a:xfrm>
        <a:prstGeom prst="roundRect">
          <a:avLst>
            <a:gd name="adj" fmla="val 10000"/>
          </a:avLst>
        </a:prstGeom>
        <a:solidFill>
          <a:srgbClr val="F2D1B0"/>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0" y="234744"/>
        <a:ext cx="1233983" cy="457739"/>
      </dsp:txXfrm>
    </dsp:sp>
    <dsp:sp modelId="{CE36CBC1-F891-4F2A-81C6-EC910254D838}">
      <dsp:nvSpPr>
        <dsp:cNvPr id="0" name=""/>
        <dsp:cNvSpPr/>
      </dsp:nvSpPr>
      <dsp:spPr>
        <a:xfrm>
          <a:off x="107669" y="313073"/>
          <a:ext cx="987187" cy="30388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AMOS</a:t>
          </a:r>
          <a:endParaRPr lang="en-US" sz="900" kern="1200" dirty="0"/>
        </a:p>
      </dsp:txBody>
      <dsp:txXfrm>
        <a:off x="116570" y="321974"/>
        <a:ext cx="969385" cy="286086"/>
      </dsp:txXfrm>
    </dsp:sp>
    <dsp:sp modelId="{C826A830-9C4E-42D5-B101-3B6AE90E9296}">
      <dsp:nvSpPr>
        <dsp:cNvPr id="0" name=""/>
        <dsp:cNvSpPr/>
      </dsp:nvSpPr>
      <dsp:spPr>
        <a:xfrm>
          <a:off x="104658" y="663715"/>
          <a:ext cx="987187" cy="303888"/>
        </a:xfrm>
        <a:prstGeom prst="roundRect">
          <a:avLst>
            <a:gd name="adj" fmla="val 10000"/>
          </a:avLst>
        </a:prstGeom>
        <a:solidFill>
          <a:schemeClr val="accent2">
            <a:hueOff val="425593"/>
            <a:satOff val="-531"/>
            <a:lumOff val="1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Gas Phase Chemical Physics</a:t>
          </a:r>
          <a:endParaRPr lang="en-US" sz="900" kern="1200" dirty="0"/>
        </a:p>
      </dsp:txBody>
      <dsp:txXfrm>
        <a:off x="113559" y="672616"/>
        <a:ext cx="969385" cy="286086"/>
      </dsp:txXfrm>
    </dsp:sp>
    <dsp:sp modelId="{57AA692C-588A-4B68-8D68-4C0C851EBAA8}">
      <dsp:nvSpPr>
        <dsp:cNvPr id="0" name=""/>
        <dsp:cNvSpPr/>
      </dsp:nvSpPr>
      <dsp:spPr>
        <a:xfrm>
          <a:off x="104658" y="1014356"/>
          <a:ext cx="987187" cy="303888"/>
        </a:xfrm>
        <a:prstGeom prst="roundRect">
          <a:avLst>
            <a:gd name="adj" fmla="val 10000"/>
          </a:avLst>
        </a:prstGeom>
        <a:solidFill>
          <a:schemeClr val="accent2">
            <a:hueOff val="851185"/>
            <a:satOff val="-1062"/>
            <a:lumOff val="2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CPIMS</a:t>
          </a:r>
          <a:endParaRPr lang="en-US" sz="900" kern="1200" dirty="0"/>
        </a:p>
      </dsp:txBody>
      <dsp:txXfrm>
        <a:off x="113559" y="1023257"/>
        <a:ext cx="969385" cy="286086"/>
      </dsp:txXfrm>
    </dsp:sp>
    <dsp:sp modelId="{03CF3303-9DB6-4A52-AB16-182E7BE43900}">
      <dsp:nvSpPr>
        <dsp:cNvPr id="0" name=""/>
        <dsp:cNvSpPr/>
      </dsp:nvSpPr>
      <dsp:spPr>
        <a:xfrm>
          <a:off x="104658" y="1358840"/>
          <a:ext cx="987187" cy="303888"/>
        </a:xfrm>
        <a:prstGeom prst="roundRect">
          <a:avLst>
            <a:gd name="adj" fmla="val 10000"/>
          </a:avLst>
        </a:prstGeom>
        <a:solidFill>
          <a:schemeClr val="accent2">
            <a:hueOff val="1276778"/>
            <a:satOff val="-1592"/>
            <a:lumOff val="3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smtClean="0"/>
            <a:t>CTC</a:t>
          </a:r>
          <a:endParaRPr lang="en-US" sz="900" kern="1200" dirty="0"/>
        </a:p>
      </dsp:txBody>
      <dsp:txXfrm>
        <a:off x="113559" y="1367741"/>
        <a:ext cx="969385" cy="286086"/>
      </dsp:txXfrm>
    </dsp:sp>
    <dsp:sp modelId="{53A7FAF2-6439-4354-9DFD-C35B0F338B1E}">
      <dsp:nvSpPr>
        <dsp:cNvPr id="0" name=""/>
        <dsp:cNvSpPr/>
      </dsp:nvSpPr>
      <dsp:spPr>
        <a:xfrm>
          <a:off x="1327951" y="248887"/>
          <a:ext cx="1256170" cy="1525799"/>
        </a:xfrm>
        <a:prstGeom prst="roundRect">
          <a:avLst>
            <a:gd name="adj" fmla="val 10000"/>
          </a:avLst>
        </a:prstGeom>
        <a:solidFill>
          <a:srgbClr val="F6E1A4"/>
        </a:solidFill>
        <a:ln>
          <a:solidFill>
            <a:schemeClr val="bg2">
              <a:lumMod val="90000"/>
            </a:schemeClr>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dsp:txBody>
      <dsp:txXfrm>
        <a:off x="1327951" y="248887"/>
        <a:ext cx="1256170" cy="457739"/>
      </dsp:txXfrm>
    </dsp:sp>
    <dsp:sp modelId="{BCC151D5-3963-479D-A805-23FE380DE836}">
      <dsp:nvSpPr>
        <dsp:cNvPr id="0" name=""/>
        <dsp:cNvSpPr/>
      </dsp:nvSpPr>
      <dsp:spPr>
        <a:xfrm>
          <a:off x="1462442" y="329869"/>
          <a:ext cx="987187" cy="303888"/>
        </a:xfrm>
        <a:prstGeom prst="roundRect">
          <a:avLst>
            <a:gd name="adj" fmla="val 10000"/>
          </a:avLst>
        </a:prstGeom>
        <a:solidFill>
          <a:schemeClr val="accent2">
            <a:hueOff val="1702371"/>
            <a:satOff val="-2123"/>
            <a:lumOff val="4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Solar Photochemistry</a:t>
          </a:r>
          <a:endParaRPr lang="en-US" sz="900" kern="1200" dirty="0"/>
        </a:p>
      </dsp:txBody>
      <dsp:txXfrm>
        <a:off x="1471343" y="338770"/>
        <a:ext cx="969385" cy="286086"/>
      </dsp:txXfrm>
    </dsp:sp>
    <dsp:sp modelId="{E9E94600-43A9-4E96-8788-8F513BAD5AD3}">
      <dsp:nvSpPr>
        <dsp:cNvPr id="0" name=""/>
        <dsp:cNvSpPr/>
      </dsp:nvSpPr>
      <dsp:spPr>
        <a:xfrm>
          <a:off x="1462442" y="680511"/>
          <a:ext cx="987187" cy="303888"/>
        </a:xfrm>
        <a:prstGeom prst="roundRect">
          <a:avLst>
            <a:gd name="adj" fmla="val 10000"/>
          </a:avLst>
        </a:prstGeom>
        <a:solidFill>
          <a:schemeClr val="accent2">
            <a:hueOff val="2127963"/>
            <a:satOff val="-2654"/>
            <a:lumOff val="6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Photosynthetic Systems</a:t>
          </a:r>
          <a:endParaRPr lang="en-US" sz="900" kern="1200" dirty="0"/>
        </a:p>
      </dsp:txBody>
      <dsp:txXfrm>
        <a:off x="1471343" y="689412"/>
        <a:ext cx="969385" cy="286086"/>
      </dsp:txXfrm>
    </dsp:sp>
    <dsp:sp modelId="{02836847-0EE6-4582-8931-1F0BA2164D2D}">
      <dsp:nvSpPr>
        <dsp:cNvPr id="0" name=""/>
        <dsp:cNvSpPr/>
      </dsp:nvSpPr>
      <dsp:spPr>
        <a:xfrm>
          <a:off x="1462442" y="1015176"/>
          <a:ext cx="987187" cy="303888"/>
        </a:xfrm>
        <a:prstGeom prst="roundRect">
          <a:avLst>
            <a:gd name="adj" fmla="val 10000"/>
          </a:avLst>
        </a:prstGeom>
        <a:solidFill>
          <a:schemeClr val="accent2">
            <a:hueOff val="2553556"/>
            <a:satOff val="-3185"/>
            <a:lumOff val="7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Physical Biosciences</a:t>
          </a:r>
        </a:p>
      </dsp:txBody>
      <dsp:txXfrm>
        <a:off x="1471343" y="1024077"/>
        <a:ext cx="969385" cy="286086"/>
      </dsp:txXfrm>
    </dsp:sp>
    <dsp:sp modelId="{5C137BD9-2B17-4BCA-93EF-50928BE8032D}">
      <dsp:nvSpPr>
        <dsp:cNvPr id="0" name=""/>
        <dsp:cNvSpPr/>
      </dsp:nvSpPr>
      <dsp:spPr>
        <a:xfrm>
          <a:off x="1462442" y="1365817"/>
          <a:ext cx="987187" cy="303888"/>
        </a:xfrm>
        <a:prstGeom prst="roundRect">
          <a:avLst>
            <a:gd name="adj" fmla="val 10000"/>
          </a:avLst>
        </a:prstGeom>
        <a:solidFill>
          <a:schemeClr val="accent2">
            <a:hueOff val="2979148"/>
            <a:satOff val="-3716"/>
            <a:lumOff val="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Hub and EFRC</a:t>
          </a:r>
        </a:p>
      </dsp:txBody>
      <dsp:txXfrm>
        <a:off x="1471343" y="1374718"/>
        <a:ext cx="969385" cy="286086"/>
      </dsp:txXfrm>
    </dsp:sp>
    <dsp:sp modelId="{D94F9562-FC86-45AF-BE74-C92777BA730B}">
      <dsp:nvSpPr>
        <dsp:cNvPr id="0" name=""/>
        <dsp:cNvSpPr/>
      </dsp:nvSpPr>
      <dsp:spPr>
        <a:xfrm>
          <a:off x="2676670" y="245717"/>
          <a:ext cx="1233983" cy="1525799"/>
        </a:xfrm>
        <a:prstGeom prst="roundRect">
          <a:avLst>
            <a:gd name="adj" fmla="val 10000"/>
          </a:avLst>
        </a:prstGeom>
        <a:solidFill>
          <a:srgbClr val="E1EACC"/>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smtClean="0"/>
        </a:p>
      </dsp:txBody>
      <dsp:txXfrm>
        <a:off x="2676670" y="245717"/>
        <a:ext cx="1233983" cy="457739"/>
      </dsp:txXfrm>
    </dsp:sp>
    <dsp:sp modelId="{03C630BC-E635-43DB-BA32-53B74DA82CAD}">
      <dsp:nvSpPr>
        <dsp:cNvPr id="0" name=""/>
        <dsp:cNvSpPr/>
      </dsp:nvSpPr>
      <dsp:spPr>
        <a:xfrm>
          <a:off x="2800069" y="342365"/>
          <a:ext cx="987187" cy="303888"/>
        </a:xfrm>
        <a:prstGeom prst="roundRect">
          <a:avLst>
            <a:gd name="adj" fmla="val 10000"/>
          </a:avLst>
        </a:prstGeom>
        <a:solidFill>
          <a:schemeClr val="accent2">
            <a:hueOff val="3404741"/>
            <a:satOff val="-4247"/>
            <a:lumOff val="9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Catalysis</a:t>
          </a:r>
          <a:endParaRPr lang="en-US" sz="900" kern="1200" dirty="0"/>
        </a:p>
      </dsp:txBody>
      <dsp:txXfrm>
        <a:off x="2808970" y="351266"/>
        <a:ext cx="969385" cy="286086"/>
      </dsp:txXfrm>
    </dsp:sp>
    <dsp:sp modelId="{FD00CC7E-9A60-4FDC-8292-8E41E9D00427}">
      <dsp:nvSpPr>
        <dsp:cNvPr id="0" name=""/>
        <dsp:cNvSpPr/>
      </dsp:nvSpPr>
      <dsp:spPr>
        <a:xfrm>
          <a:off x="2800069" y="678824"/>
          <a:ext cx="987187" cy="303888"/>
        </a:xfrm>
        <a:prstGeom prst="roundRect">
          <a:avLst>
            <a:gd name="adj" fmla="val 10000"/>
          </a:avLst>
        </a:prstGeom>
        <a:solidFill>
          <a:schemeClr val="accent2">
            <a:hueOff val="3830334"/>
            <a:satOff val="-4777"/>
            <a:lumOff val="1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Separations and Analysis</a:t>
          </a:r>
          <a:endParaRPr lang="en-US" sz="900" kern="1200" dirty="0"/>
        </a:p>
      </dsp:txBody>
      <dsp:txXfrm>
        <a:off x="2808970" y="687725"/>
        <a:ext cx="969385" cy="286086"/>
      </dsp:txXfrm>
    </dsp:sp>
    <dsp:sp modelId="{B6BAC6BB-4B5A-44B2-BFE3-1E8E4797F919}">
      <dsp:nvSpPr>
        <dsp:cNvPr id="0" name=""/>
        <dsp:cNvSpPr/>
      </dsp:nvSpPr>
      <dsp:spPr>
        <a:xfrm>
          <a:off x="2800069" y="1029465"/>
          <a:ext cx="987187" cy="303888"/>
        </a:xfrm>
        <a:prstGeom prst="roundRect">
          <a:avLst>
            <a:gd name="adj" fmla="val 10000"/>
          </a:avLst>
        </a:prstGeom>
        <a:solidFill>
          <a:schemeClr val="accent2">
            <a:hueOff val="4255926"/>
            <a:satOff val="-5308"/>
            <a:lumOff val="12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Heavy Element Chemistry</a:t>
          </a:r>
          <a:endParaRPr lang="en-US" sz="900" kern="1200" dirty="0"/>
        </a:p>
      </dsp:txBody>
      <dsp:txXfrm>
        <a:off x="2808970" y="1038366"/>
        <a:ext cx="969385" cy="286086"/>
      </dsp:txXfrm>
    </dsp:sp>
    <dsp:sp modelId="{BAEEC458-7A2C-423B-8CED-6EB414AA2114}">
      <dsp:nvSpPr>
        <dsp:cNvPr id="0" name=""/>
        <dsp:cNvSpPr/>
      </dsp:nvSpPr>
      <dsp:spPr>
        <a:xfrm>
          <a:off x="2800069" y="1380106"/>
          <a:ext cx="987187" cy="30388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US" sz="900" kern="1200" dirty="0" smtClean="0"/>
            <a:t>Geosciences</a:t>
          </a:r>
          <a:endParaRPr lang="en-US" sz="900" kern="1200" dirty="0"/>
        </a:p>
      </dsp:txBody>
      <dsp:txXfrm>
        <a:off x="2808970" y="1389007"/>
        <a:ext cx="969385" cy="2860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04BE5-17FE-4526-98B6-88201BA137FF}">
      <dsp:nvSpPr>
        <dsp:cNvPr id="0" name=""/>
        <dsp:cNvSpPr/>
      </dsp:nvSpPr>
      <dsp:spPr>
        <a:xfrm>
          <a:off x="0" y="240252"/>
          <a:ext cx="789938" cy="315975"/>
        </a:xfrm>
        <a:prstGeom prst="leftRightRibbon">
          <a:avLst/>
        </a:prstGeom>
        <a:solidFill>
          <a:srgbClr val="106636"/>
        </a:solidFill>
        <a:ln w="25400" cap="flat" cmpd="sng" algn="ctr">
          <a:solidFill>
            <a:srgbClr val="FFFFB4"/>
          </a:solidFill>
          <a:prstDash val="solid"/>
        </a:ln>
        <a:effectLst/>
      </dsp:spPr>
      <dsp:style>
        <a:lnRef idx="2">
          <a:scrgbClr r="0" g="0" b="0"/>
        </a:lnRef>
        <a:fillRef idx="1">
          <a:scrgbClr r="0" g="0" b="0"/>
        </a:fillRef>
        <a:effectRef idx="0">
          <a:scrgbClr r="0" g="0" b="0"/>
        </a:effectRef>
        <a:fontRef idx="minor">
          <a:schemeClr val="lt1"/>
        </a:fontRef>
      </dsp:style>
    </dsp:sp>
    <dsp:sp modelId="{867C4803-4660-4442-8582-73B0C66B8015}">
      <dsp:nvSpPr>
        <dsp:cNvPr id="0" name=""/>
        <dsp:cNvSpPr/>
      </dsp:nvSpPr>
      <dsp:spPr>
        <a:xfrm>
          <a:off x="94792" y="295548"/>
          <a:ext cx="260679" cy="1548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lvl="0" algn="ctr" defTabSz="711200">
            <a:lnSpc>
              <a:spcPct val="90000"/>
            </a:lnSpc>
            <a:spcBef>
              <a:spcPct val="0"/>
            </a:spcBef>
            <a:spcAft>
              <a:spcPct val="35000"/>
            </a:spcAft>
          </a:pPr>
          <a:r>
            <a:rPr lang="en-US" sz="1600" b="1" kern="1200" dirty="0" smtClean="0"/>
            <a:t>+</a:t>
          </a:r>
          <a:endParaRPr lang="en-US" sz="1600" b="1" kern="1200" dirty="0"/>
        </a:p>
      </dsp:txBody>
      <dsp:txXfrm>
        <a:off x="94792" y="295548"/>
        <a:ext cx="260679" cy="154827"/>
      </dsp:txXfrm>
    </dsp:sp>
    <dsp:sp modelId="{4C0F1F9F-4AAD-4B6C-9309-A41EAE25E873}">
      <dsp:nvSpPr>
        <dsp:cNvPr id="0" name=""/>
        <dsp:cNvSpPr/>
      </dsp:nvSpPr>
      <dsp:spPr>
        <a:xfrm>
          <a:off x="394969" y="346104"/>
          <a:ext cx="308075" cy="15482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2672" rIns="0" bIns="45720" numCol="1" spcCol="1270" anchor="ctr" anchorCtr="0">
          <a:noAutofit/>
        </a:bodyPr>
        <a:lstStyle/>
        <a:p>
          <a:pPr lvl="0" algn="ctr" defTabSz="533400">
            <a:lnSpc>
              <a:spcPct val="90000"/>
            </a:lnSpc>
            <a:spcBef>
              <a:spcPct val="0"/>
            </a:spcBef>
            <a:spcAft>
              <a:spcPct val="35000"/>
            </a:spcAft>
          </a:pPr>
          <a:r>
            <a:rPr lang="en-US" sz="1200" b="1" kern="1200" dirty="0" smtClean="0"/>
            <a:t>-</a:t>
          </a:r>
          <a:endParaRPr lang="en-US" sz="1200" b="1" kern="1200" dirty="0"/>
        </a:p>
      </dsp:txBody>
      <dsp:txXfrm>
        <a:off x="394969" y="346104"/>
        <a:ext cx="308075" cy="15482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276FE357-7B1C-4BCD-B669-C23B6EA1BC52}" type="datetime7">
              <a:rPr lang="en-US" smtClean="0"/>
              <a:pPr/>
              <a:t>Jul-15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0577AAAE-EFD1-46CE-9D9A-48392384399F}" type="slidenum">
              <a:rPr lang="en-US" smtClean="0"/>
              <a:pPr/>
              <a:t>‹#›</a:t>
            </a:fld>
            <a:endParaRPr lang="en-US"/>
          </a:p>
        </p:txBody>
      </p:sp>
    </p:spTree>
    <p:extLst>
      <p:ext uri="{BB962C8B-B14F-4D97-AF65-F5344CB8AC3E}">
        <p14:creationId xmlns:p14="http://schemas.microsoft.com/office/powerpoint/2010/main" val="17539600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27E999F8-6EC8-4AEC-8F87-8F228D511C06}" type="datetime7">
              <a:rPr lang="en-US" smtClean="0"/>
              <a:pPr/>
              <a:t>Jul-15</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038FE3A6-A945-4FF6-AA32-24C96799F79F}" type="slidenum">
              <a:rPr lang="en-US" smtClean="0"/>
              <a:pPr/>
              <a:t>‹#›</a:t>
            </a:fld>
            <a:endParaRPr lang="en-US"/>
          </a:p>
        </p:txBody>
      </p:sp>
    </p:spTree>
    <p:extLst>
      <p:ext uri="{BB962C8B-B14F-4D97-AF65-F5344CB8AC3E}">
        <p14:creationId xmlns:p14="http://schemas.microsoft.com/office/powerpoint/2010/main" val="193363789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a:t>
            </a:fld>
            <a:endParaRPr lang="en-US"/>
          </a:p>
        </p:txBody>
      </p:sp>
      <p:sp>
        <p:nvSpPr>
          <p:cNvPr id="5" name="Date Placeholder 4"/>
          <p:cNvSpPr>
            <a:spLocks noGrp="1"/>
          </p:cNvSpPr>
          <p:nvPr>
            <p:ph type="dt" idx="11"/>
          </p:nvPr>
        </p:nvSpPr>
        <p:spPr/>
        <p:txBody>
          <a:bodyPr/>
          <a:lstStyle/>
          <a:p>
            <a:fld id="{FA68C524-5607-4E83-891F-1E2AC38EA2D6}" type="datetime7">
              <a:rPr lang="en-US" smtClean="0"/>
              <a:pPr/>
              <a:t>Jul-15</a:t>
            </a:fld>
            <a:endParaRPr lang="en-US"/>
          </a:p>
        </p:txBody>
      </p:sp>
    </p:spTree>
    <p:extLst>
      <p:ext uri="{BB962C8B-B14F-4D97-AF65-F5344CB8AC3E}">
        <p14:creationId xmlns:p14="http://schemas.microsoft.com/office/powerpoint/2010/main" val="3850889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All data taken from official budget submissions; FY is obtained from FY+2 submission.  These are</a:t>
            </a:r>
            <a:r>
              <a:rPr lang="en-US" baseline="0" dirty="0" smtClean="0"/>
              <a:t> the enacted budget numbers.</a:t>
            </a:r>
          </a:p>
          <a:p>
            <a:endParaRPr lang="en-US" baseline="0" dirty="0" smtClean="0"/>
          </a:p>
          <a:p>
            <a:r>
              <a:rPr lang="en-US" baseline="0" dirty="0" smtClean="0"/>
              <a:t>Inflation adjusted totals are based on the Consumer Price Index (CPI) obtained from http://www.bls.gov/cpi/tables.htm.  The 2014 CPI is as of August 2014.</a:t>
            </a:r>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pPr>
                <a:defRPr/>
              </a:pPr>
              <a:t>12</a:t>
            </a:fld>
            <a:endParaRPr lang="en-US"/>
          </a:p>
        </p:txBody>
      </p:sp>
    </p:spTree>
    <p:extLst>
      <p:ext uri="{BB962C8B-B14F-4D97-AF65-F5344CB8AC3E}">
        <p14:creationId xmlns:p14="http://schemas.microsoft.com/office/powerpoint/2010/main" val="385919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using </a:t>
            </a:r>
            <a:r>
              <a:rPr lang="en-US" dirty="0" err="1" smtClean="0"/>
              <a:t>Donetta’s</a:t>
            </a:r>
            <a:r>
              <a:rPr lang="en-US" dirty="0" smtClean="0"/>
              <a:t> numbers</a:t>
            </a:r>
            <a:endParaRPr lang="en-US" dirty="0"/>
          </a:p>
        </p:txBody>
      </p:sp>
      <p:sp>
        <p:nvSpPr>
          <p:cNvPr id="4" name="Slide Number Placeholder 3"/>
          <p:cNvSpPr>
            <a:spLocks noGrp="1"/>
          </p:cNvSpPr>
          <p:nvPr>
            <p:ph type="sldNum" sz="quarter" idx="10"/>
          </p:nvPr>
        </p:nvSpPr>
        <p:spPr/>
        <p:txBody>
          <a:bodyPr/>
          <a:lstStyle/>
          <a:p>
            <a:fld id="{E2690473-AE73-47D5-B3A8-E2B67F002496}" type="slidenum">
              <a:rPr lang="en-US" smtClean="0"/>
              <a:t>13</a:t>
            </a:fld>
            <a:endParaRPr lang="en-US"/>
          </a:p>
        </p:txBody>
      </p:sp>
    </p:spTree>
    <p:extLst>
      <p:ext uri="{BB962C8B-B14F-4D97-AF65-F5344CB8AC3E}">
        <p14:creationId xmlns:p14="http://schemas.microsoft.com/office/powerpoint/2010/main" val="2894681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All data taken from official budget submissions; FY is obtained from FY+2 submission.  These are</a:t>
            </a:r>
            <a:r>
              <a:rPr lang="en-US" baseline="0" dirty="0" smtClean="0"/>
              <a:t> the enacted budget numbers.</a:t>
            </a:r>
          </a:p>
          <a:p>
            <a:endParaRPr lang="en-US" baseline="0" dirty="0" smtClean="0"/>
          </a:p>
          <a:p>
            <a:r>
              <a:rPr lang="en-US" baseline="0" dirty="0" smtClean="0"/>
              <a:t>Inflation adjusted totals are based on the Consumer Price Index (CPI) obtained from http://www.bls.gov/cpi/tables.htm.  The 2014 CPI is as of August 2014.</a:t>
            </a:r>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pPr>
                <a:defRPr/>
              </a:pPr>
              <a:t>14</a:t>
            </a:fld>
            <a:endParaRPr lang="en-US"/>
          </a:p>
        </p:txBody>
      </p:sp>
    </p:spTree>
    <p:extLst>
      <p:ext uri="{BB962C8B-B14F-4D97-AF65-F5344CB8AC3E}">
        <p14:creationId xmlns:p14="http://schemas.microsoft.com/office/powerpoint/2010/main" val="385919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FWP information was pulled from the August FY14 Fin Plan.</a:t>
            </a:r>
          </a:p>
          <a:p>
            <a:r>
              <a:rPr lang="en-US" baseline="0" dirty="0" smtClean="0"/>
              <a:t>NOTE: Grants information was pulled from PAMS and the FY14 Research Summaries Exercise.</a:t>
            </a:r>
          </a:p>
          <a:p>
            <a:endParaRPr lang="en-US" baseline="0" dirty="0" smtClean="0"/>
          </a:p>
          <a:p>
            <a:r>
              <a:rPr lang="en-US" baseline="0" dirty="0" smtClean="0"/>
              <a:t>Grants numbers can be found in Excel Workbook: CSGB Current and Active Numbers -- updated combined numbers for 2014_120514.xlsx, Worksheet: Grants</a:t>
            </a:r>
          </a:p>
          <a:p>
            <a:endParaRPr lang="en-US" baseline="0" dirty="0" smtClean="0"/>
          </a:p>
          <a:p>
            <a:r>
              <a:rPr lang="en-US" baseline="0" dirty="0" smtClean="0"/>
              <a:t>FWP numbers can be found in Excel Workbook: FWP information from CSGB August FY 14 Fin Plan.xlsx</a:t>
            </a:r>
          </a:p>
          <a:p>
            <a:endParaRPr lang="en-US" dirty="0"/>
          </a:p>
          <a:p>
            <a:r>
              <a:rPr lang="en-US" dirty="0" smtClean="0"/>
              <a:t>Overall</a:t>
            </a:r>
            <a:r>
              <a:rPr lang="en-US" baseline="0" dirty="0" smtClean="0"/>
              <a:t> table found in Excel Workbook: CSGB Current and Active Numbers -- updated combined numbers for 2014_120514.xlsx, Worksheet: Active Project Totals</a:t>
            </a:r>
            <a:endParaRPr lang="en-US" dirty="0" smtClean="0"/>
          </a:p>
        </p:txBody>
      </p:sp>
      <p:sp>
        <p:nvSpPr>
          <p:cNvPr id="4" name="Slide Number Placeholder 3"/>
          <p:cNvSpPr>
            <a:spLocks noGrp="1"/>
          </p:cNvSpPr>
          <p:nvPr>
            <p:ph type="sldNum" sz="quarter" idx="10"/>
          </p:nvPr>
        </p:nvSpPr>
        <p:spPr/>
        <p:txBody>
          <a:bodyPr/>
          <a:lstStyle/>
          <a:p>
            <a:fld id="{E2690473-AE73-47D5-B3A8-E2B67F002496}" type="slidenum">
              <a:rPr lang="en-US" smtClean="0"/>
              <a:t>15</a:t>
            </a:fld>
            <a:endParaRPr lang="en-US"/>
          </a:p>
        </p:txBody>
      </p:sp>
    </p:spTree>
    <p:extLst>
      <p:ext uri="{BB962C8B-B14F-4D97-AF65-F5344CB8AC3E}">
        <p14:creationId xmlns:p14="http://schemas.microsoft.com/office/powerpoint/2010/main" val="337635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using </a:t>
            </a:r>
            <a:r>
              <a:rPr lang="en-US" dirty="0" err="1" smtClean="0"/>
              <a:t>Donetta’s</a:t>
            </a:r>
            <a:r>
              <a:rPr lang="en-US" dirty="0" smtClean="0"/>
              <a:t> numbers</a:t>
            </a:r>
            <a:endParaRPr lang="en-US" dirty="0"/>
          </a:p>
        </p:txBody>
      </p:sp>
      <p:sp>
        <p:nvSpPr>
          <p:cNvPr id="4" name="Slide Number Placeholder 3"/>
          <p:cNvSpPr>
            <a:spLocks noGrp="1"/>
          </p:cNvSpPr>
          <p:nvPr>
            <p:ph type="sldNum" sz="quarter" idx="10"/>
          </p:nvPr>
        </p:nvSpPr>
        <p:spPr/>
        <p:txBody>
          <a:bodyPr/>
          <a:lstStyle/>
          <a:p>
            <a:fld id="{E2690473-AE73-47D5-B3A8-E2B67F002496}" type="slidenum">
              <a:rPr lang="en-US" smtClean="0"/>
              <a:t>16</a:t>
            </a:fld>
            <a:endParaRPr lang="en-US"/>
          </a:p>
        </p:txBody>
      </p:sp>
    </p:spTree>
    <p:extLst>
      <p:ext uri="{BB962C8B-B14F-4D97-AF65-F5344CB8AC3E}">
        <p14:creationId xmlns:p14="http://schemas.microsoft.com/office/powerpoint/2010/main" val="2894681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normAutofit/>
          </a:bodyPr>
          <a:lstStyle/>
          <a:p>
            <a:r>
              <a:rPr lang="en-US" dirty="0" smtClean="0"/>
              <a:t>For CSGB –</a:t>
            </a:r>
          </a:p>
          <a:p>
            <a:r>
              <a:rPr lang="en-US" dirty="0" smtClean="0"/>
              <a:t>Left Histogram:</a:t>
            </a:r>
          </a:p>
          <a:p>
            <a:r>
              <a:rPr lang="en-US" dirty="0" smtClean="0"/>
              <a:t>The green bar is the</a:t>
            </a:r>
            <a:r>
              <a:rPr lang="en-US" baseline="0" dirty="0" smtClean="0"/>
              <a:t> total amount of renewal proposals received in FY14 = 239</a:t>
            </a:r>
          </a:p>
          <a:p>
            <a:r>
              <a:rPr lang="en-US" baseline="0" dirty="0" smtClean="0"/>
              <a:t>The blue bar is the amount of no cost extensions that were granted or expected to be granted at the time of BESAC = 78</a:t>
            </a:r>
          </a:p>
          <a:p>
            <a:r>
              <a:rPr lang="en-US" baseline="0" dirty="0" smtClean="0"/>
              <a:t>	This number was obtained by asking each PM how many NCEs they had given or were expecting to give at the time 	of BESAC</a:t>
            </a:r>
          </a:p>
          <a:p>
            <a:r>
              <a:rPr lang="en-US" baseline="0" dirty="0" smtClean="0"/>
              <a:t>The pink bar is the amount of 2 and 3 year renewals granted or expected to be granted at the time of BESAC = 79</a:t>
            </a:r>
          </a:p>
          <a:p>
            <a:r>
              <a:rPr lang="en-US" baseline="0" dirty="0" smtClean="0"/>
              <a:t>The yellow bar is 1 year renewals or terminal renewals granted or expected to be granted at the time of BESAC = 29</a:t>
            </a:r>
          </a:p>
          <a:p>
            <a:r>
              <a:rPr lang="en-US" baseline="0" dirty="0" smtClean="0"/>
              <a:t>From these numbers, the number of renewal proposals declined would be 43.</a:t>
            </a:r>
          </a:p>
          <a:p>
            <a:endParaRPr lang="en-US" baseline="0" dirty="0" smtClean="0"/>
          </a:p>
          <a:p>
            <a:r>
              <a:rPr lang="en-US" baseline="0" dirty="0" smtClean="0"/>
              <a:t>Right histogram:</a:t>
            </a:r>
          </a:p>
          <a:p>
            <a:r>
              <a:rPr lang="en-US" baseline="0" dirty="0" smtClean="0"/>
              <a:t>The green bar is the total amount of new proposals received for FY14 = 133</a:t>
            </a:r>
          </a:p>
          <a:p>
            <a:r>
              <a:rPr lang="en-US" baseline="0" dirty="0" smtClean="0"/>
              <a:t>The pink bar is new conference/supplemental awards granted or expected to be granted = 23</a:t>
            </a:r>
          </a:p>
          <a:p>
            <a:r>
              <a:rPr lang="en-US" baseline="0" dirty="0" smtClean="0"/>
              <a:t>The blue bar is new grant proposals granted or expected to be granted = 18</a:t>
            </a:r>
          </a:p>
          <a:p>
            <a:r>
              <a:rPr lang="en-US" baseline="0" dirty="0" smtClean="0"/>
              <a:t>From these numbers, the number of new proposals, including supplemental requests, declined would be 92.</a:t>
            </a:r>
          </a:p>
          <a:p>
            <a:endParaRPr lang="en-US" dirty="0"/>
          </a:p>
        </p:txBody>
      </p:sp>
      <p:sp>
        <p:nvSpPr>
          <p:cNvPr id="4" name="Slide Number Placeholder 3"/>
          <p:cNvSpPr>
            <a:spLocks noGrp="1"/>
          </p:cNvSpPr>
          <p:nvPr>
            <p:ph type="sldNum" sz="quarter" idx="10"/>
          </p:nvPr>
        </p:nvSpPr>
        <p:spPr/>
        <p:txBody>
          <a:bodyPr/>
          <a:lstStyle/>
          <a:p>
            <a:pPr>
              <a:defRPr/>
            </a:pPr>
            <a:fld id="{B9E21006-5B50-44E3-AEBF-5DCAA283C668}"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49258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t>4</a:t>
            </a:fld>
            <a:endParaRPr lang="en-US"/>
          </a:p>
        </p:txBody>
      </p:sp>
    </p:spTree>
    <p:extLst>
      <p:ext uri="{BB962C8B-B14F-4D97-AF65-F5344CB8AC3E}">
        <p14:creationId xmlns:p14="http://schemas.microsoft.com/office/powerpoint/2010/main" val="180194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t>5</a:t>
            </a:fld>
            <a:endParaRPr lang="en-US"/>
          </a:p>
        </p:txBody>
      </p:sp>
    </p:spTree>
    <p:extLst>
      <p:ext uri="{BB962C8B-B14F-4D97-AF65-F5344CB8AC3E}">
        <p14:creationId xmlns:p14="http://schemas.microsoft.com/office/powerpoint/2010/main" val="202160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231B8-2E16-40B0-9FCB-1B16CAAB150E}" type="slidenum">
              <a:rPr lang="en-US" smtClean="0"/>
              <a:t>6</a:t>
            </a:fld>
            <a:endParaRPr lang="en-US"/>
          </a:p>
        </p:txBody>
      </p:sp>
    </p:spTree>
    <p:extLst>
      <p:ext uri="{BB962C8B-B14F-4D97-AF65-F5344CB8AC3E}">
        <p14:creationId xmlns:p14="http://schemas.microsoft.com/office/powerpoint/2010/main" val="180194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B89A01C-C733-4C51-B7E3-AEB341542549}" type="slidenum">
              <a:rPr lang="en-US" smtClean="0">
                <a:solidFill>
                  <a:prstClr val="black"/>
                </a:solidFill>
              </a:rPr>
              <a:pPr/>
              <a:t>7</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xfrm>
            <a:off x="873125" y="465138"/>
            <a:ext cx="5268913" cy="3951287"/>
          </a:xfrm>
          <a:ln/>
        </p:spPr>
      </p:sp>
      <p:sp>
        <p:nvSpPr>
          <p:cNvPr id="87044" name="Rectangle 3"/>
          <p:cNvSpPr>
            <a:spLocks noGrp="1" noChangeArrowheads="1"/>
          </p:cNvSpPr>
          <p:nvPr>
            <p:ph type="body" idx="1"/>
          </p:nvPr>
        </p:nvSpPr>
        <p:spPr>
          <a:xfrm>
            <a:off x="933567" y="4415790"/>
            <a:ext cx="5143293" cy="4184972"/>
          </a:xfrm>
          <a:noFill/>
          <a:ln/>
        </p:spPr>
        <p:txBody>
          <a:bodyPr>
            <a:normAutofit fontScale="77500" lnSpcReduction="20000"/>
          </a:bodyPr>
          <a:lstStyle/>
          <a:p>
            <a:pPr defTabSz="931774"/>
            <a:r>
              <a:rPr lang="en-US" sz="1400" dirty="0"/>
              <a:t>Note about High Throughput Experimentation (HTE) figure: The development of artificial photosynthesis systems requires transformational materials that absorb sunlight and efficiently catalyze chemical reactions that produce fuel.  Conventional research approaches have not yet yielded such materials, prompting JCAP researchers to greatly amplify these efforts by developing the technology to make and screen enormous libraries of candidate materials.  Similar high throughput methods have yielded breakthroughs in drug discovery and related fields, but have not been widely applied to energy science.  JCAP has developed unique capabilities to make and characterize potential photocatalytic materials in unprecedented throughput – capabilities that can be scaled to a million samples per day.  Initial demonstrations of this technology involve the synthesis of new metal oxide compositions and the rapid evaluation of their optical and catalytic performance. For example, by screening 5456 different mixtures of Fe, Co, Ni and </a:t>
            </a:r>
            <a:r>
              <a:rPr lang="en-US" sz="1400" dirty="0" err="1"/>
              <a:t>Ti</a:t>
            </a:r>
            <a:r>
              <a:rPr lang="en-US" sz="1400" dirty="0"/>
              <a:t> oxides, the group discovered a new, unpredicted high performance catalyst. Such newly discovered materials are further investigated by carefully crafted teams of scientists and engineers in JCAP, ultimately leading to the creation of new artificial photosynthesis devices.  JCAP is applying its high throughput methods to explore a plethora of materials with other atomic compositions, accelerating the discovery of light absorbers and catalysts necessary for the large-scale production of solar fuels.</a:t>
            </a:r>
          </a:p>
          <a:p>
            <a:pPr defTabSz="931774"/>
            <a:endParaRPr lang="en-US" sz="1400" dirty="0"/>
          </a:p>
          <a:p>
            <a:pPr defTabSz="931774"/>
            <a:r>
              <a:rPr lang="en-US" sz="1400" dirty="0"/>
              <a:t>The HTE figure on this slide presents a novel scanning drop </a:t>
            </a:r>
            <a:r>
              <a:rPr lang="en-US" sz="1400" dirty="0" err="1"/>
              <a:t>electrocatalyst</a:t>
            </a:r>
            <a:r>
              <a:rPr lang="en-US" sz="1400" dirty="0"/>
              <a:t> screening method, one of ten analytical pipeline tools that have been developed to evaluate large libraries of candidate materials for artificial photosynthesis.  The (Fe-Ni-Co-</a:t>
            </a:r>
            <a:r>
              <a:rPr lang="en-US" sz="1400" dirty="0" err="1"/>
              <a:t>Ti</a:t>
            </a:r>
            <a:r>
              <a:rPr lang="en-US" sz="1400" dirty="0"/>
              <a:t>)O</a:t>
            </a:r>
            <a:r>
              <a:rPr lang="en-US" sz="1400" baseline="-25000" dirty="0"/>
              <a:t>x</a:t>
            </a:r>
            <a:r>
              <a:rPr lang="en-US" sz="1400" dirty="0"/>
              <a:t> library (pictured top left) printed using a novel ink-jet method is evaluated by a scanning drop electrochemical cell (pictured top right) to produce a map of catalytic current (plotted bottom left) that is rearranged to </a:t>
            </a:r>
            <a:r>
              <a:rPr lang="en-US" sz="1400" dirty="0" err="1"/>
              <a:t>indentify</a:t>
            </a:r>
            <a:r>
              <a:rPr lang="en-US" sz="1400" dirty="0"/>
              <a:t> catalytic activity trends in the 3D composition space (plotted bottom right).</a:t>
            </a:r>
          </a:p>
        </p:txBody>
      </p:sp>
    </p:spTree>
    <p:extLst>
      <p:ext uri="{BB962C8B-B14F-4D97-AF65-F5344CB8AC3E}">
        <p14:creationId xmlns:p14="http://schemas.microsoft.com/office/powerpoint/2010/main" val="72955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12A25-C018-464F-9540-93BB71CBE44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135229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b="0" u="none"/>
          </a:p>
        </p:txBody>
      </p:sp>
      <p:sp>
        <p:nvSpPr>
          <p:cNvPr id="4" name="Slide Number Placeholder 3"/>
          <p:cNvSpPr>
            <a:spLocks noGrp="1"/>
          </p:cNvSpPr>
          <p:nvPr>
            <p:ph type="sldNum" sz="quarter" idx="11"/>
          </p:nvPr>
        </p:nvSpPr>
        <p:spPr/>
        <p:txBody>
          <a:bodyPr/>
          <a:lstStyle/>
          <a:p>
            <a:pPr>
              <a:defRPr/>
            </a:pPr>
            <a:fld id="{D1C3E240-9EB6-4604-A43D-9910B3F588EA}" type="slidenum">
              <a:rPr lang="en-US" b="0" u="none" smtClean="0"/>
              <a:pPr>
                <a:defRPr/>
              </a:pPr>
              <a:t>‹#›</a:t>
            </a:fld>
            <a:endParaRPr lang="en-US" b="0" u="none" dirty="0"/>
          </a:p>
        </p:txBody>
      </p:sp>
    </p:spTree>
    <p:extLst>
      <p:ext uri="{BB962C8B-B14F-4D97-AF65-F5344CB8AC3E}">
        <p14:creationId xmlns:p14="http://schemas.microsoft.com/office/powerpoint/2010/main" val="360344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anchor="ctr"/>
          <a:lstStyle/>
          <a:p>
            <a:pPr algn="ctr" defTabSz="913651">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928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700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a:t>
            </a:fld>
            <a:endParaRPr lang="en-US" dirty="0"/>
          </a:p>
        </p:txBody>
      </p:sp>
    </p:spTree>
    <p:extLst>
      <p:ext uri="{BB962C8B-B14F-4D97-AF65-F5344CB8AC3E}">
        <p14:creationId xmlns:p14="http://schemas.microsoft.com/office/powerpoint/2010/main" val="35566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1835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3000"/>
            <a:ext cx="4038600" cy="50292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3000"/>
            <a:ext cx="4038600" cy="5029200"/>
          </a:xfrm>
        </p:spPr>
        <p:txBody>
          <a:bodyPr/>
          <a:lstStyle>
            <a:lvl1pPr>
              <a:defRPr sz="22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381000" y="-228600"/>
            <a:ext cx="8305800" cy="1143000"/>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Footer Placeholder 10"/>
          <p:cNvSpPr>
            <a:spLocks noGrp="1"/>
          </p:cNvSpPr>
          <p:nvPr>
            <p:ph type="ftr" sz="quarter" idx="10"/>
          </p:nvPr>
        </p:nvSpPr>
        <p:spPr>
          <a:xfrm>
            <a:off x="3200704" y="6356450"/>
            <a:ext cx="5256892" cy="364628"/>
          </a:xfrm>
          <a:prstGeom prst="rect">
            <a:avLst/>
          </a:prstGeom>
        </p:spPr>
        <p:txBody>
          <a:bodyPr lIns="86493" tIns="43247" rIns="86493" bIns="43247"/>
          <a:lstStyle>
            <a:lvl1pPr algn="r" fontAlgn="auto">
              <a:spcBef>
                <a:spcPts val="0"/>
              </a:spcBef>
              <a:spcAft>
                <a:spcPts val="0"/>
              </a:spcAft>
              <a:defRPr b="0">
                <a:solidFill>
                  <a:srgbClr val="146737"/>
                </a:solidFill>
                <a:latin typeface="Arial" pitchFamily="34" charset="0"/>
                <a:ea typeface="+mn-ea"/>
                <a:cs typeface="Arial" pitchFamily="34" charset="0"/>
              </a:defRPr>
            </a:lvl1pPr>
          </a:lstStyle>
          <a:p>
            <a:pPr>
              <a:defRPr/>
            </a:pPr>
            <a:endParaRPr lang="en-US"/>
          </a:p>
        </p:txBody>
      </p:sp>
      <p:sp>
        <p:nvSpPr>
          <p:cNvPr id="6" name="Slide Number Placeholder 11"/>
          <p:cNvSpPr>
            <a:spLocks noGrp="1"/>
          </p:cNvSpPr>
          <p:nvPr>
            <p:ph type="sldNum" sz="quarter" idx="11"/>
          </p:nvPr>
        </p:nvSpPr>
        <p:spPr>
          <a:xfrm>
            <a:off x="8382001" y="6351985"/>
            <a:ext cx="456595" cy="364629"/>
          </a:xfrm>
        </p:spPr>
        <p:txBody>
          <a:bodyPr/>
          <a:lstStyle>
            <a:lvl1pPr>
              <a:defRPr/>
            </a:lvl1pPr>
          </a:lstStyle>
          <a:p>
            <a:pPr>
              <a:defRPr/>
            </a:pPr>
            <a:fld id="{A09D2A22-6F36-43A4-8F3D-0312E4B90F8B}" type="slidenum">
              <a:rPr lang="en-US"/>
              <a:pPr>
                <a:defRPr/>
              </a:pPr>
              <a:t>‹#›</a:t>
            </a:fld>
            <a:endParaRPr lang="en-US"/>
          </a:p>
        </p:txBody>
      </p:sp>
    </p:spTree>
    <p:extLst>
      <p:ext uri="{BB962C8B-B14F-4D97-AF65-F5344CB8AC3E}">
        <p14:creationId xmlns:p14="http://schemas.microsoft.com/office/powerpoint/2010/main" val="2738368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image" Target="../media/image1.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40" tIns="45720" rIns="91440" bIns="457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2E418781-5D22-44FF-B80C-7512CC893613}" type="slidenum">
              <a:rPr lang="en-US" smtClean="0"/>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365" tIns="45683" rIns="91365" bIns="45683"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52432" y="866775"/>
            <a:ext cx="8410575" cy="5259388"/>
          </a:xfrm>
          <a:prstGeom prst="rect">
            <a:avLst/>
          </a:prstGeom>
          <a:noFill/>
          <a:ln w="9525">
            <a:noFill/>
            <a:miter lim="800000"/>
            <a:headEnd/>
            <a:tailEnd/>
          </a:ln>
        </p:spPr>
        <p:txBody>
          <a:bodyPr vert="horz" wrap="square" lIns="91365" tIns="45683" rIns="91365" bIns="4568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3651">
              <a:defRPr/>
            </a:pPr>
            <a:endParaRPr lang="en-US" dirty="0"/>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365" tIns="45683" rIns="91365" bIns="45683"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3651">
              <a:defRPr/>
            </a:pPr>
            <a:fld id="{BAAD86A7-DF98-4833-9A9E-353DA9F97E65}" type="slidenum">
              <a:rPr lang="en-US"/>
              <a:pPr defTabSz="913651">
                <a:defRPr/>
              </a:pPr>
              <a:t>‹#›</a:t>
            </a:fld>
            <a:endParaRPr lang="en-US" dirty="0"/>
          </a:p>
        </p:txBody>
      </p:sp>
      <p:pic>
        <p:nvPicPr>
          <p:cNvPr id="1030" name="Picture 9" descr="horizontal-logo-green-text.jpg"/>
          <p:cNvPicPr>
            <a:picLocks noChangeAspect="1"/>
          </p:cNvPicPr>
          <p:nvPr/>
        </p:nvPicPr>
        <p:blipFill>
          <a:blip r:embed="rId8" cstate="print"/>
          <a:srcRect/>
          <a:stretch>
            <a:fillRect/>
          </a:stretch>
        </p:blipFill>
        <p:spPr bwMode="auto">
          <a:xfrm>
            <a:off x="457200" y="6354770"/>
            <a:ext cx="2438400" cy="407987"/>
          </a:xfrm>
          <a:prstGeom prst="rect">
            <a:avLst/>
          </a:prstGeom>
          <a:noFill/>
          <a:ln w="9525">
            <a:noFill/>
            <a:miter lim="800000"/>
            <a:headEnd/>
            <a:tailEnd/>
          </a:ln>
        </p:spPr>
      </p:pic>
    </p:spTree>
    <p:extLst>
      <p:ext uri="{BB962C8B-B14F-4D97-AF65-F5344CB8AC3E}">
        <p14:creationId xmlns:p14="http://schemas.microsoft.com/office/powerpoint/2010/main" val="23410593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 id="2147483675" r:id="rId5"/>
  </p:sldLayoutIdLst>
  <p:hf hdr="0" ft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p:titleStyle>
    <p:bodyStyle>
      <a:lvl1pPr marL="342619" indent="-342619"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341" indent="-285515"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065"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8890"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716" indent="-2284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2.jpeg"/><Relationship Id="rId5" Type="http://schemas.openxmlformats.org/officeDocument/2006/relationships/oleObject" Target="../embeddings/oleObject1.bin"/><Relationship Id="rId10" Type="http://schemas.openxmlformats.org/officeDocument/2006/relationships/image" Target="../media/image11.jpeg"/><Relationship Id="rId4" Type="http://schemas.openxmlformats.org/officeDocument/2006/relationships/image" Target="../media/image7.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gif"/><Relationship Id="rId5" Type="http://schemas.openxmlformats.org/officeDocument/2006/relationships/image" Target="../media/image22.png"/><Relationship Id="rId10" Type="http://schemas.openxmlformats.org/officeDocument/2006/relationships/image" Target="../media/image26.jpeg"/><Relationship Id="rId4" Type="http://schemas.openxmlformats.org/officeDocument/2006/relationships/image" Target="../media/image21.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533400" y="1600200"/>
            <a:ext cx="7772400" cy="3350851"/>
          </a:xfrm>
          <a:prstGeom prst="rect">
            <a:avLst/>
          </a:prstGeom>
          <a:noFill/>
          <a:ln w="12700">
            <a:noFill/>
            <a:miter lim="800000"/>
            <a:headEnd/>
            <a:tailEnd/>
          </a:ln>
          <a:effectLst/>
        </p:spPr>
        <p:txBody>
          <a:bodyPr wrap="square" lIns="164041" tIns="123030" rIns="164041" bIns="123030">
            <a:spAutoFit/>
          </a:bodyPr>
          <a:lstStyle/>
          <a:p>
            <a:pPr marL="206522" indent="-206522" algn="ctr" eaLnBrk="0" hangingPunct="0">
              <a:spcAft>
                <a:spcPct val="25000"/>
              </a:spcAft>
              <a:defRPr/>
            </a:pPr>
            <a:r>
              <a:rPr lang="en-US" sz="3200" b="1" dirty="0" smtClean="0">
                <a:solidFill>
                  <a:srgbClr val="106636"/>
                </a:solidFill>
                <a:latin typeface="Arial" pitchFamily="34" charset="0"/>
                <a:cs typeface="Arial" pitchFamily="34" charset="0"/>
              </a:rPr>
              <a:t>CSGB Strategic Planning Process</a:t>
            </a:r>
          </a:p>
          <a:p>
            <a:pPr marL="206522" indent="-206522" algn="ctr" eaLnBrk="0" hangingPunct="0">
              <a:spcAft>
                <a:spcPct val="25000"/>
              </a:spcAft>
              <a:defRPr/>
            </a:pPr>
            <a:endParaRPr lang="en-US" sz="3200" dirty="0" smtClean="0">
              <a:solidFill>
                <a:srgbClr val="106636"/>
              </a:solidFill>
              <a:latin typeface="Arial" pitchFamily="34" charset="0"/>
              <a:cs typeface="Arial" pitchFamily="34" charset="0"/>
            </a:endParaRPr>
          </a:p>
          <a:p>
            <a:pPr marL="206522" indent="-206522" algn="ctr" eaLnBrk="0" hangingPunct="0">
              <a:spcAft>
                <a:spcPct val="25000"/>
              </a:spcAft>
              <a:defRPr/>
            </a:pPr>
            <a:r>
              <a:rPr lang="en-US" sz="2400" dirty="0" smtClean="0">
                <a:solidFill>
                  <a:srgbClr val="106636"/>
                </a:solidFill>
                <a:latin typeface="Arial" pitchFamily="34" charset="0"/>
                <a:cs typeface="Arial" pitchFamily="34" charset="0"/>
              </a:rPr>
              <a:t>BESAC Meeting</a:t>
            </a:r>
          </a:p>
          <a:p>
            <a:pPr marL="206522" indent="-206522" algn="ctr" eaLnBrk="0" hangingPunct="0">
              <a:spcAft>
                <a:spcPct val="25000"/>
              </a:spcAft>
              <a:defRPr/>
            </a:pPr>
            <a:r>
              <a:rPr lang="en-US" sz="2400" dirty="0" smtClean="0">
                <a:solidFill>
                  <a:srgbClr val="106636"/>
                </a:solidFill>
                <a:latin typeface="Arial" pitchFamily="34" charset="0"/>
                <a:cs typeface="Arial" pitchFamily="34" charset="0"/>
              </a:rPr>
              <a:t>July 7, 2015</a:t>
            </a:r>
          </a:p>
          <a:p>
            <a:pPr marL="206522" indent="-206522" algn="ctr" eaLnBrk="0" hangingPunct="0">
              <a:lnSpc>
                <a:spcPct val="110000"/>
              </a:lnSpc>
              <a:defRPr/>
            </a:pPr>
            <a:endParaRPr lang="en-US" sz="2800" dirty="0" smtClean="0">
              <a:latin typeface="Arial" pitchFamily="34" charset="0"/>
              <a:cs typeface="Arial" pitchFamily="34" charset="0"/>
            </a:endParaRPr>
          </a:p>
          <a:p>
            <a:pPr marL="206522" indent="-206522" algn="ctr" eaLnBrk="0" hangingPunct="0">
              <a:lnSpc>
                <a:spcPct val="110000"/>
              </a:lnSpc>
              <a:defRPr/>
            </a:pPr>
            <a:r>
              <a:rPr lang="en-US" sz="2800" dirty="0" smtClean="0">
                <a:latin typeface="Arial" pitchFamily="34" charset="0"/>
                <a:cs typeface="Arial" pitchFamily="34" charset="0"/>
              </a:rPr>
              <a:t>Tanja </a:t>
            </a:r>
            <a:r>
              <a:rPr lang="en-US" sz="2800" dirty="0" err="1" smtClean="0">
                <a:latin typeface="Arial" pitchFamily="34" charset="0"/>
                <a:cs typeface="Arial" pitchFamily="34" charset="0"/>
              </a:rPr>
              <a:t>Pietraß</a:t>
            </a:r>
            <a:endParaRPr lang="en-US" sz="3200" dirty="0" smtClean="0">
              <a:solidFill>
                <a:srgbClr val="006600"/>
              </a:solidFill>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351" t="32045" r="8351" b="39708"/>
          <a:stretch/>
        </p:blipFill>
        <p:spPr bwMode="auto">
          <a:xfrm>
            <a:off x="2187039" y="4983678"/>
            <a:ext cx="4465122" cy="172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1" dirty="0" smtClean="0"/>
              <a:t>Biosciences Integration</a:t>
            </a:r>
            <a:endParaRPr lang="en-US" sz="2800" b="1" dirty="0"/>
          </a:p>
        </p:txBody>
      </p:sp>
      <p:pic>
        <p:nvPicPr>
          <p:cNvPr id="8" name="Picture 7" descr="JBC Cover0000.tif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78305" y="838201"/>
            <a:ext cx="984695" cy="1295399"/>
          </a:xfrm>
          <a:prstGeom prst="rect">
            <a:avLst/>
          </a:prstGeom>
        </p:spPr>
      </p:pic>
      <p:pic>
        <p:nvPicPr>
          <p:cNvPr id="9" name="Content Placeholder 5" descr="Goldsmith_nchem_ Cover_MAR10.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8149963" y="1752600"/>
            <a:ext cx="994037" cy="1295400"/>
          </a:xfrm>
        </p:spPr>
      </p:pic>
      <p:sp>
        <p:nvSpPr>
          <p:cNvPr id="4" name="Rectangle 3"/>
          <p:cNvSpPr/>
          <p:nvPr/>
        </p:nvSpPr>
        <p:spPr>
          <a:xfrm>
            <a:off x="76201" y="888434"/>
            <a:ext cx="7109131" cy="215956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3368" indent="-283368" defTabSz="912755" fontAlgn="base">
              <a:spcAft>
                <a:spcPts val="1000"/>
              </a:spcAft>
              <a:buSzPct val="125000"/>
              <a:buFont typeface="Arial" pitchFamily="34" charset="0"/>
              <a:buChar char="•"/>
            </a:pPr>
            <a:r>
              <a:rPr lang="en-US" b="1" dirty="0">
                <a:solidFill>
                  <a:srgbClr val="000000"/>
                </a:solidFill>
                <a:latin typeface="+mj-lt"/>
                <a:ea typeface="Arial" charset="0"/>
                <a:cs typeface="Arial" charset="0"/>
              </a:rPr>
              <a:t>1999</a:t>
            </a:r>
            <a:r>
              <a:rPr lang="en-US" dirty="0">
                <a:solidFill>
                  <a:srgbClr val="000000"/>
                </a:solidFill>
                <a:latin typeface="+mj-lt"/>
                <a:ea typeface="Arial" charset="0"/>
                <a:cs typeface="Arial" charset="0"/>
              </a:rPr>
              <a:t>: The </a:t>
            </a:r>
            <a:r>
              <a:rPr lang="en-US" dirty="0" smtClean="0">
                <a:solidFill>
                  <a:srgbClr val="000000"/>
                </a:solidFill>
                <a:latin typeface="+mj-lt"/>
                <a:ea typeface="Arial" charset="0"/>
                <a:cs typeface="Arial" charset="0"/>
              </a:rPr>
              <a:t>Energy </a:t>
            </a:r>
            <a:r>
              <a:rPr lang="en-US" dirty="0">
                <a:solidFill>
                  <a:srgbClr val="000000"/>
                </a:solidFill>
                <a:latin typeface="+mj-lt"/>
                <a:ea typeface="Arial" charset="0"/>
                <a:cs typeface="Arial" charset="0"/>
              </a:rPr>
              <a:t>Biosciences Division was integrated into the newly formed Chemical Sciences, Geosciences, and Biosciences </a:t>
            </a:r>
            <a:r>
              <a:rPr lang="en-US" dirty="0" smtClean="0">
                <a:solidFill>
                  <a:srgbClr val="000000"/>
                </a:solidFill>
                <a:latin typeface="+mj-lt"/>
                <a:ea typeface="Arial" charset="0"/>
                <a:cs typeface="Arial" charset="0"/>
              </a:rPr>
              <a:t>Division.</a:t>
            </a:r>
            <a:endParaRPr lang="en-US" dirty="0">
              <a:solidFill>
                <a:srgbClr val="000000"/>
              </a:solidFill>
              <a:latin typeface="+mj-lt"/>
              <a:ea typeface="Arial" charset="0"/>
              <a:cs typeface="Arial" charset="0"/>
            </a:endParaRPr>
          </a:p>
          <a:p>
            <a:pPr marL="283368" indent="-283368" defTabSz="912755" fontAlgn="base">
              <a:buSzPct val="125000"/>
              <a:buFont typeface="Arial" pitchFamily="34" charset="0"/>
              <a:buChar char="•"/>
            </a:pPr>
            <a:r>
              <a:rPr lang="en-US" dirty="0">
                <a:solidFill>
                  <a:srgbClr val="000000"/>
                </a:solidFill>
                <a:latin typeface="+mj-lt"/>
                <a:ea typeface="Arial" charset="0"/>
                <a:cs typeface="Arial" charset="0"/>
              </a:rPr>
              <a:t>Energy </a:t>
            </a:r>
            <a:r>
              <a:rPr lang="en-US" dirty="0" smtClean="0">
                <a:solidFill>
                  <a:srgbClr val="000000"/>
                </a:solidFill>
                <a:latin typeface="+mj-lt"/>
                <a:ea typeface="Arial" charset="0"/>
                <a:cs typeface="Arial" charset="0"/>
              </a:rPr>
              <a:t>Biosciences conducted  </a:t>
            </a:r>
            <a:r>
              <a:rPr lang="en-US" dirty="0">
                <a:solidFill>
                  <a:srgbClr val="000000"/>
                </a:solidFill>
                <a:latin typeface="+mj-lt"/>
                <a:ea typeface="Arial" charset="0"/>
                <a:cs typeface="Arial" charset="0"/>
              </a:rPr>
              <a:t>basic research on plants and </a:t>
            </a:r>
            <a:r>
              <a:rPr lang="en-US" dirty="0" smtClean="0">
                <a:solidFill>
                  <a:srgbClr val="000000"/>
                </a:solidFill>
                <a:latin typeface="+mj-lt"/>
                <a:ea typeface="Arial" charset="0"/>
                <a:cs typeface="Arial" charset="0"/>
              </a:rPr>
              <a:t>non-medical microorganisms:</a:t>
            </a:r>
            <a:endParaRPr lang="en-US" dirty="0">
              <a:solidFill>
                <a:srgbClr val="000000"/>
              </a:solidFill>
              <a:latin typeface="+mj-lt"/>
              <a:ea typeface="Arial" charset="0"/>
              <a:cs typeface="Arial" charset="0"/>
            </a:endParaRPr>
          </a:p>
          <a:p>
            <a:pPr marL="740504" lvl="1" indent="-283368" defTabSz="912755" fontAlgn="base">
              <a:buSzPct val="125000"/>
              <a:buFont typeface="Arial" pitchFamily="34" charset="0"/>
              <a:buChar char="•"/>
            </a:pPr>
            <a:r>
              <a:rPr lang="en-US" dirty="0">
                <a:solidFill>
                  <a:srgbClr val="000000"/>
                </a:solidFill>
                <a:latin typeface="+mj-lt"/>
                <a:ea typeface="Arial" charset="0"/>
                <a:cs typeface="Arial" charset="0"/>
              </a:rPr>
              <a:t>Plant growth and development, genetic regulation, and plant-microbe interactions.</a:t>
            </a:r>
          </a:p>
          <a:p>
            <a:pPr marL="740504" lvl="1" indent="-283368" defTabSz="912755" fontAlgn="base">
              <a:spcAft>
                <a:spcPts val="1000"/>
              </a:spcAft>
              <a:buSzPct val="125000"/>
              <a:buFont typeface="Arial" pitchFamily="34" charset="0"/>
              <a:buChar char="•"/>
            </a:pPr>
            <a:r>
              <a:rPr lang="en-US" dirty="0">
                <a:solidFill>
                  <a:srgbClr val="000000"/>
                </a:solidFill>
                <a:latin typeface="+mj-lt"/>
                <a:ea typeface="Arial" charset="0"/>
                <a:cs typeface="Arial" charset="0"/>
              </a:rPr>
              <a:t>Scientific foundations </a:t>
            </a:r>
            <a:r>
              <a:rPr lang="en-US" dirty="0" smtClean="0">
                <a:solidFill>
                  <a:srgbClr val="000000"/>
                </a:solidFill>
                <a:latin typeface="+mj-lt"/>
                <a:ea typeface="Arial" charset="0"/>
                <a:cs typeface="Arial" charset="0"/>
              </a:rPr>
              <a:t>for </a:t>
            </a:r>
            <a:r>
              <a:rPr lang="en-US" dirty="0">
                <a:solidFill>
                  <a:srgbClr val="000000"/>
                </a:solidFill>
                <a:latin typeface="+mj-lt"/>
                <a:ea typeface="Arial" charset="0"/>
                <a:cs typeface="Arial" charset="0"/>
              </a:rPr>
              <a:t>energy related biotechnologies.</a:t>
            </a:r>
          </a:p>
        </p:txBody>
      </p:sp>
      <p:pic>
        <p:nvPicPr>
          <p:cNvPr id="10" name="Picture 18" descr="covermed"/>
          <p:cNvPicPr>
            <a:picLocks noChangeAspect="1" noChangeArrowheads="1"/>
          </p:cNvPicPr>
          <p:nvPr/>
        </p:nvPicPr>
        <p:blipFill>
          <a:blip r:embed="rId4" cstate="print"/>
          <a:srcRect/>
          <a:stretch>
            <a:fillRect/>
          </a:stretch>
        </p:blipFill>
        <p:spPr bwMode="auto">
          <a:xfrm>
            <a:off x="7131665" y="1524000"/>
            <a:ext cx="1021735" cy="1294468"/>
          </a:xfrm>
          <a:prstGeom prst="rect">
            <a:avLst/>
          </a:prstGeom>
          <a:noFill/>
          <a:ln w="9525">
            <a:noFill/>
            <a:miter lim="800000"/>
            <a:headEnd/>
            <a:tailEnd/>
          </a:ln>
        </p:spPr>
      </p:pic>
      <p:sp>
        <p:nvSpPr>
          <p:cNvPr id="2" name="Rectangle 1"/>
          <p:cNvSpPr/>
          <p:nvPr/>
        </p:nvSpPr>
        <p:spPr>
          <a:xfrm>
            <a:off x="381000" y="3200400"/>
            <a:ext cx="8382000" cy="289310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defTabSz="912755" fontAlgn="base">
              <a:spcAft>
                <a:spcPts val="1000"/>
              </a:spcAft>
              <a:buSzPct val="125000"/>
            </a:pPr>
            <a:r>
              <a:rPr lang="en-US" b="1" dirty="0" smtClean="0">
                <a:solidFill>
                  <a:srgbClr val="000000"/>
                </a:solidFill>
                <a:latin typeface="+mj-lt"/>
                <a:ea typeface="Arial" charset="0"/>
                <a:cs typeface="Arial" charset="0"/>
              </a:rPr>
              <a:t>2008</a:t>
            </a:r>
            <a:r>
              <a:rPr lang="en-US" dirty="0" smtClean="0">
                <a:solidFill>
                  <a:srgbClr val="000000"/>
                </a:solidFill>
                <a:latin typeface="+mj-lt"/>
                <a:ea typeface="Arial" charset="0"/>
                <a:cs typeface="Arial" charset="0"/>
              </a:rPr>
              <a:t>: Photochemistry </a:t>
            </a:r>
            <a:r>
              <a:rPr lang="en-US" dirty="0">
                <a:solidFill>
                  <a:srgbClr val="000000"/>
                </a:solidFill>
                <a:latin typeface="+mj-lt"/>
                <a:ea typeface="Arial" charset="0"/>
                <a:cs typeface="Arial" charset="0"/>
              </a:rPr>
              <a:t>&amp; </a:t>
            </a:r>
            <a:r>
              <a:rPr lang="en-US" dirty="0" smtClean="0">
                <a:solidFill>
                  <a:srgbClr val="000000"/>
                </a:solidFill>
                <a:latin typeface="+mj-lt"/>
                <a:ea typeface="Arial" charset="0"/>
                <a:cs typeface="Arial" charset="0"/>
              </a:rPr>
              <a:t>Biochemistry combined Solar </a:t>
            </a:r>
            <a:r>
              <a:rPr lang="en-US" dirty="0">
                <a:solidFill>
                  <a:srgbClr val="000000"/>
                </a:solidFill>
                <a:latin typeface="+mj-lt"/>
                <a:ea typeface="Arial" charset="0"/>
                <a:cs typeface="Arial" charset="0"/>
              </a:rPr>
              <a:t>Photochemistry with </a:t>
            </a:r>
            <a:r>
              <a:rPr lang="en-US" b="1" dirty="0" smtClean="0">
                <a:solidFill>
                  <a:srgbClr val="106636"/>
                </a:solidFill>
                <a:latin typeface="+mj-lt"/>
                <a:ea typeface="Arial" charset="0"/>
                <a:cs typeface="Arial" charset="0"/>
              </a:rPr>
              <a:t>Photosynthetic </a:t>
            </a:r>
            <a:r>
              <a:rPr lang="en-US" b="1" dirty="0">
                <a:solidFill>
                  <a:srgbClr val="106636"/>
                </a:solidFill>
                <a:latin typeface="+mj-lt"/>
                <a:ea typeface="Arial" charset="0"/>
                <a:cs typeface="Arial" charset="0"/>
              </a:rPr>
              <a:t>Systems and Physical </a:t>
            </a:r>
            <a:r>
              <a:rPr lang="en-US" b="1" dirty="0" smtClean="0">
                <a:solidFill>
                  <a:srgbClr val="106636"/>
                </a:solidFill>
                <a:latin typeface="+mj-lt"/>
                <a:ea typeface="Arial" charset="0"/>
                <a:cs typeface="Arial" charset="0"/>
              </a:rPr>
              <a:t>Biosciences</a:t>
            </a:r>
            <a:r>
              <a:rPr lang="en-US" b="1" dirty="0" smtClean="0">
                <a:solidFill>
                  <a:srgbClr val="000000"/>
                </a:solidFill>
                <a:latin typeface="+mj-lt"/>
                <a:ea typeface="Arial" charset="0"/>
                <a:cs typeface="Arial" charset="0"/>
              </a:rPr>
              <a:t>.</a:t>
            </a:r>
            <a:endParaRPr lang="en-US" b="1" dirty="0">
              <a:solidFill>
                <a:srgbClr val="000000"/>
              </a:solidFill>
              <a:latin typeface="+mj-lt"/>
              <a:ea typeface="Arial" charset="0"/>
              <a:cs typeface="Arial" charset="0"/>
            </a:endParaRPr>
          </a:p>
          <a:p>
            <a:pPr marL="230188" indent="-166688" defTabSz="912755" fontAlgn="base">
              <a:spcAft>
                <a:spcPts val="600"/>
              </a:spcAft>
              <a:buSzPct val="125000"/>
              <a:buFont typeface="Arial" pitchFamily="34" charset="0"/>
              <a:buChar char="•"/>
            </a:pPr>
            <a:r>
              <a:rPr lang="en-US" dirty="0" smtClean="0">
                <a:solidFill>
                  <a:srgbClr val="000000"/>
                </a:solidFill>
                <a:ea typeface="ＭＳ Ｐゴシック" charset="0"/>
              </a:rPr>
              <a:t>Research </a:t>
            </a:r>
            <a:r>
              <a:rPr lang="en-US" dirty="0">
                <a:solidFill>
                  <a:srgbClr val="000000"/>
                </a:solidFill>
                <a:ea typeface="ＭＳ Ｐゴシック" charset="0"/>
              </a:rPr>
              <a:t>on (bio)chemical, physical, and molecular mechanisms that plants and non-medical microbes use to </a:t>
            </a:r>
            <a:r>
              <a:rPr lang="en-US" b="1" dirty="0">
                <a:solidFill>
                  <a:schemeClr val="tx1"/>
                </a:solidFill>
                <a:ea typeface="ＭＳ Ｐゴシック" charset="0"/>
              </a:rPr>
              <a:t>capture, convert, and store</a:t>
            </a:r>
            <a:r>
              <a:rPr lang="en-US" i="1" dirty="0">
                <a:solidFill>
                  <a:schemeClr val="tx1"/>
                </a:solidFill>
                <a:ea typeface="ＭＳ Ｐゴシック" charset="0"/>
              </a:rPr>
              <a:t> </a:t>
            </a:r>
            <a:r>
              <a:rPr lang="en-US" dirty="0">
                <a:solidFill>
                  <a:srgbClr val="000000"/>
                </a:solidFill>
                <a:ea typeface="ＭＳ Ｐゴシック" charset="0"/>
              </a:rPr>
              <a:t>energy</a:t>
            </a:r>
            <a:r>
              <a:rPr lang="en-US" dirty="0">
                <a:solidFill>
                  <a:srgbClr val="000000"/>
                </a:solidFill>
              </a:rPr>
              <a:t>.</a:t>
            </a:r>
          </a:p>
          <a:p>
            <a:pPr marL="230188" indent="-166688" defTabSz="912755" fontAlgn="base">
              <a:spcAft>
                <a:spcPts val="200"/>
              </a:spcAft>
              <a:buSzPct val="125000"/>
              <a:buFont typeface="Arial" pitchFamily="34" charset="0"/>
              <a:buChar char="•"/>
            </a:pPr>
            <a:r>
              <a:rPr lang="en-US" dirty="0" smtClean="0">
                <a:solidFill>
                  <a:srgbClr val="000000"/>
                </a:solidFill>
              </a:rPr>
              <a:t>Study </a:t>
            </a:r>
            <a:r>
              <a:rPr lang="en-US" dirty="0">
                <a:solidFill>
                  <a:srgbClr val="000000"/>
                </a:solidFill>
              </a:rPr>
              <a:t>of natural mechanisms to provide insights for improvement of existing and development of new energy </a:t>
            </a:r>
            <a:r>
              <a:rPr lang="en-US" dirty="0" smtClean="0">
                <a:solidFill>
                  <a:srgbClr val="000000"/>
                </a:solidFill>
              </a:rPr>
              <a:t>technologies</a:t>
            </a:r>
          </a:p>
          <a:p>
            <a:pPr marL="465138" lvl="1" indent="-228600">
              <a:buFont typeface="Arial" pitchFamily="34" charset="0"/>
              <a:buChar char="•"/>
            </a:pPr>
            <a:r>
              <a:rPr lang="en-US" dirty="0"/>
              <a:t>to </a:t>
            </a:r>
            <a:r>
              <a:rPr lang="en-US" dirty="0">
                <a:solidFill>
                  <a:schemeClr val="tx1"/>
                </a:solidFill>
              </a:rPr>
              <a:t>efficiently capture and utilize solar energy and </a:t>
            </a:r>
          </a:p>
          <a:p>
            <a:pPr marL="465138" lvl="1" indent="-228600">
              <a:spcAft>
                <a:spcPts val="600"/>
              </a:spcAft>
              <a:buFont typeface="Arial" pitchFamily="34" charset="0"/>
              <a:buChar char="•"/>
            </a:pPr>
            <a:r>
              <a:rPr lang="en-US" dirty="0">
                <a:solidFill>
                  <a:schemeClr val="tx1"/>
                </a:solidFill>
              </a:rPr>
              <a:t>to convert renewable </a:t>
            </a:r>
            <a:r>
              <a:rPr lang="en-US" dirty="0"/>
              <a:t>resources into fuels and other energy-enriched products.</a:t>
            </a:r>
          </a:p>
          <a:p>
            <a:pPr marL="231775" indent="-168275">
              <a:spcBef>
                <a:spcPts val="0"/>
              </a:spcBef>
              <a:buFont typeface="Arial" pitchFamily="34" charset="0"/>
              <a:buChar char="•"/>
            </a:pPr>
            <a:r>
              <a:rPr lang="en-US" dirty="0" smtClean="0">
                <a:solidFill>
                  <a:schemeClr val="tx1"/>
                </a:solidFill>
                <a:latin typeface="+mj-lt"/>
              </a:rPr>
              <a:t>Greater emphasis </a:t>
            </a:r>
            <a:r>
              <a:rPr lang="en-US" dirty="0">
                <a:solidFill>
                  <a:schemeClr val="tx1"/>
                </a:solidFill>
                <a:latin typeface="+mj-lt"/>
              </a:rPr>
              <a:t>on </a:t>
            </a:r>
            <a:r>
              <a:rPr lang="en-US" dirty="0" smtClean="0">
                <a:solidFill>
                  <a:schemeClr val="tx1"/>
                </a:solidFill>
                <a:latin typeface="+mj-lt"/>
              </a:rPr>
              <a:t>synergies/coordination </a:t>
            </a:r>
            <a:r>
              <a:rPr lang="en-US" dirty="0">
                <a:solidFill>
                  <a:schemeClr val="tx1"/>
                </a:solidFill>
                <a:latin typeface="+mj-lt"/>
              </a:rPr>
              <a:t>with </a:t>
            </a:r>
            <a:r>
              <a:rPr lang="en-US" dirty="0" smtClean="0">
                <a:solidFill>
                  <a:schemeClr val="tx1"/>
                </a:solidFill>
                <a:latin typeface="+mj-lt"/>
              </a:rPr>
              <a:t>other </a:t>
            </a:r>
            <a:r>
              <a:rPr lang="en-US" dirty="0">
                <a:solidFill>
                  <a:schemeClr val="tx1"/>
                </a:solidFill>
                <a:latin typeface="+mj-lt"/>
              </a:rPr>
              <a:t>DOE Programs and </a:t>
            </a:r>
            <a:r>
              <a:rPr lang="en-US" dirty="0" smtClean="0">
                <a:solidFill>
                  <a:schemeClr val="tx1"/>
                </a:solidFill>
                <a:latin typeface="+mj-lt"/>
              </a:rPr>
              <a:t>Offices.</a:t>
            </a:r>
            <a:endParaRPr lang="en-US" dirty="0">
              <a:solidFill>
                <a:schemeClr val="tx1"/>
              </a:solidFill>
              <a:latin typeface="+mj-lt"/>
            </a:endParaRPr>
          </a:p>
        </p:txBody>
      </p:sp>
      <p:sp>
        <p:nvSpPr>
          <p:cNvPr id="12" name="TextBox 11"/>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10</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125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Integrative Themes</a:t>
            </a:r>
            <a:endParaRPr lang="en-US" b="1" dirty="0"/>
          </a:p>
        </p:txBody>
      </p:sp>
      <p:graphicFrame>
        <p:nvGraphicFramePr>
          <p:cNvPr id="5" name="Diagram 4"/>
          <p:cNvGraphicFramePr/>
          <p:nvPr>
            <p:extLst>
              <p:ext uri="{D42A27DB-BD31-4B8C-83A1-F6EECF244321}">
                <p14:modId xmlns:p14="http://schemas.microsoft.com/office/powerpoint/2010/main" val="3132432057"/>
              </p:ext>
            </p:extLst>
          </p:nvPr>
        </p:nvGraphicFramePr>
        <p:xfrm>
          <a:off x="685800" y="381000"/>
          <a:ext cx="792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838200" y="4114799"/>
            <a:ext cx="3624069" cy="203132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Redox Chemistry</a:t>
            </a:r>
          </a:p>
          <a:p>
            <a:r>
              <a:rPr lang="en-US" dirty="0" smtClean="0"/>
              <a:t>Catalysis</a:t>
            </a:r>
          </a:p>
          <a:p>
            <a:r>
              <a:rPr lang="en-US" dirty="0" smtClean="0"/>
              <a:t>Interfaces</a:t>
            </a:r>
          </a:p>
          <a:p>
            <a:r>
              <a:rPr lang="en-US" dirty="0" smtClean="0"/>
              <a:t>Computation/Theory</a:t>
            </a:r>
          </a:p>
          <a:p>
            <a:r>
              <a:rPr lang="en-US" dirty="0" err="1" smtClean="0"/>
              <a:t>Nano</a:t>
            </a:r>
            <a:r>
              <a:rPr lang="en-US" dirty="0" smtClean="0"/>
              <a:t>/</a:t>
            </a:r>
            <a:r>
              <a:rPr lang="en-US" dirty="0" err="1" smtClean="0"/>
              <a:t>mesoscale</a:t>
            </a:r>
            <a:r>
              <a:rPr lang="en-US" dirty="0" smtClean="0"/>
              <a:t> Phenomena</a:t>
            </a:r>
          </a:p>
          <a:p>
            <a:r>
              <a:rPr lang="en-US" dirty="0" smtClean="0"/>
              <a:t>Surface Chemistry</a:t>
            </a:r>
          </a:p>
          <a:p>
            <a:r>
              <a:rPr lang="en-US" dirty="0" smtClean="0"/>
              <a:t>Chemical Measurement and Imaging</a:t>
            </a:r>
          </a:p>
        </p:txBody>
      </p:sp>
      <p:sp>
        <p:nvSpPr>
          <p:cNvPr id="16" name="TextBox 15"/>
          <p:cNvSpPr txBox="1"/>
          <p:nvPr/>
        </p:nvSpPr>
        <p:spPr>
          <a:xfrm>
            <a:off x="6248400" y="4267200"/>
            <a:ext cx="2586542" cy="175432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smtClean="0"/>
              <a:t>Chemical Synthesis</a:t>
            </a:r>
          </a:p>
          <a:p>
            <a:r>
              <a:rPr lang="en-US" dirty="0" smtClean="0"/>
              <a:t>Electrochemistry</a:t>
            </a:r>
          </a:p>
          <a:p>
            <a:r>
              <a:rPr lang="en-US" dirty="0" smtClean="0"/>
              <a:t>Self Assembly</a:t>
            </a:r>
          </a:p>
          <a:p>
            <a:r>
              <a:rPr lang="en-US" dirty="0" smtClean="0"/>
              <a:t>Emergent Phenomena</a:t>
            </a:r>
          </a:p>
          <a:p>
            <a:r>
              <a:rPr lang="en-US" dirty="0" smtClean="0"/>
              <a:t>Solvation</a:t>
            </a:r>
          </a:p>
          <a:p>
            <a:r>
              <a:rPr lang="en-US" dirty="0" smtClean="0"/>
              <a:t>Extreme Scale Computing</a:t>
            </a:r>
            <a:endParaRPr lang="en-US" dirty="0"/>
          </a:p>
        </p:txBody>
      </p:sp>
      <p:graphicFrame>
        <p:nvGraphicFramePr>
          <p:cNvPr id="17" name="Diagram 16"/>
          <p:cNvGraphicFramePr/>
          <p:nvPr>
            <p:extLst>
              <p:ext uri="{D42A27DB-BD31-4B8C-83A1-F6EECF244321}">
                <p14:modId xmlns:p14="http://schemas.microsoft.com/office/powerpoint/2010/main" val="1307376531"/>
              </p:ext>
            </p:extLst>
          </p:nvPr>
        </p:nvGraphicFramePr>
        <p:xfrm>
          <a:off x="4572000" y="4267200"/>
          <a:ext cx="16002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8458200" y="6324600"/>
            <a:ext cx="343171"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11</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88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520"/>
          </a:xfrm>
        </p:spPr>
        <p:txBody>
          <a:bodyPr/>
          <a:lstStyle/>
          <a:p>
            <a:r>
              <a:rPr lang="en-US" b="1" dirty="0" smtClean="0"/>
              <a:t>Budget History (FY 2000-2015)</a:t>
            </a:r>
            <a:endParaRPr lang="en-US" b="1" dirty="0"/>
          </a:p>
        </p:txBody>
      </p:sp>
      <p:sp>
        <p:nvSpPr>
          <p:cNvPr id="10" name="TextBox 9"/>
          <p:cNvSpPr txBox="1"/>
          <p:nvPr/>
        </p:nvSpPr>
        <p:spPr>
          <a:xfrm>
            <a:off x="6853837" y="1445804"/>
            <a:ext cx="2089033" cy="307777"/>
          </a:xfrm>
          <a:prstGeom prst="rect">
            <a:avLst/>
          </a:prstGeom>
          <a:noFill/>
        </p:spPr>
        <p:txBody>
          <a:bodyPr wrap="none" rtlCol="0">
            <a:spAutoFit/>
          </a:bodyPr>
          <a:lstStyle/>
          <a:p>
            <a:pPr fontAlgn="auto">
              <a:spcBef>
                <a:spcPts val="0"/>
              </a:spcBef>
              <a:spcAft>
                <a:spcPts val="0"/>
              </a:spcAft>
            </a:pPr>
            <a:r>
              <a:rPr lang="en-US" sz="1400" b="1" dirty="0" smtClean="0">
                <a:solidFill>
                  <a:prstClr val="black"/>
                </a:solidFill>
              </a:rPr>
              <a:t>Inflation adjusted total</a:t>
            </a:r>
            <a:endParaRPr lang="en-US" sz="1400" b="1"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761054543"/>
              </p:ext>
            </p:extLst>
          </p:nvPr>
        </p:nvGraphicFramePr>
        <p:xfrm>
          <a:off x="228600" y="838200"/>
          <a:ext cx="8588316" cy="548983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H="1">
            <a:off x="5515303" y="1676400"/>
            <a:ext cx="1342697" cy="874986"/>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12</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31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University/Lab Balance (FY 2014)</a:t>
            </a:r>
            <a:endParaRPr lang="en-US" b="1" dirty="0"/>
          </a:p>
        </p:txBody>
      </p:sp>
      <p:sp>
        <p:nvSpPr>
          <p:cNvPr id="6" name="TextBox 5"/>
          <p:cNvSpPr txBox="1"/>
          <p:nvPr/>
        </p:nvSpPr>
        <p:spPr>
          <a:xfrm>
            <a:off x="3733800" y="6324600"/>
            <a:ext cx="4532010" cy="369332"/>
          </a:xfrm>
          <a:prstGeom prst="rect">
            <a:avLst/>
          </a:prstGeom>
          <a:noFill/>
        </p:spPr>
        <p:txBody>
          <a:bodyPr wrap="none" rtlCol="0">
            <a:spAutoFit/>
          </a:bodyPr>
          <a:lstStyle/>
          <a:p>
            <a:r>
              <a:rPr lang="en-US" dirty="0" smtClean="0">
                <a:latin typeface="Arial" pitchFamily="34" charset="0"/>
                <a:cs typeface="Arial" pitchFamily="34" charset="0"/>
              </a:rPr>
              <a:t>Division total:  </a:t>
            </a:r>
            <a:r>
              <a:rPr lang="en-US" dirty="0" smtClean="0">
                <a:solidFill>
                  <a:srgbClr val="006600"/>
                </a:solidFill>
                <a:latin typeface="Arial" pitchFamily="34" charset="0"/>
                <a:cs typeface="Arial" pitchFamily="34" charset="0"/>
              </a:rPr>
              <a:t>48% university </a:t>
            </a:r>
            <a:r>
              <a:rPr lang="en-US" dirty="0" smtClean="0">
                <a:latin typeface="Arial" pitchFamily="34" charset="0"/>
                <a:cs typeface="Arial" pitchFamily="34" charset="0"/>
              </a:rPr>
              <a:t>and </a:t>
            </a:r>
            <a:r>
              <a:rPr lang="en-US" dirty="0" smtClean="0">
                <a:solidFill>
                  <a:srgbClr val="00B0F0"/>
                </a:solidFill>
                <a:latin typeface="Arial" pitchFamily="34" charset="0"/>
                <a:cs typeface="Arial" pitchFamily="34" charset="0"/>
              </a:rPr>
              <a:t>52% lab</a:t>
            </a:r>
            <a:endParaRPr lang="en-US" dirty="0">
              <a:solidFill>
                <a:srgbClr val="00B0F0"/>
              </a:solidFill>
              <a:latin typeface="Arial" pitchFamily="34" charset="0"/>
              <a:cs typeface="Arial" pitchFamily="34" charset="0"/>
            </a:endParaRPr>
          </a:p>
        </p:txBody>
      </p:sp>
      <p:sp>
        <p:nvSpPr>
          <p:cNvPr id="5" name="TextBox 4"/>
          <p:cNvSpPr txBox="1"/>
          <p:nvPr/>
        </p:nvSpPr>
        <p:spPr>
          <a:xfrm>
            <a:off x="7772400" y="5199965"/>
            <a:ext cx="1300356" cy="646331"/>
          </a:xfrm>
          <a:prstGeom prst="rect">
            <a:avLst/>
          </a:prstGeom>
          <a:noFill/>
        </p:spPr>
        <p:txBody>
          <a:bodyPr wrap="none" rtlCol="0">
            <a:spAutoFit/>
          </a:bodyPr>
          <a:lstStyle/>
          <a:p>
            <a:r>
              <a:rPr lang="en-US" b="1" dirty="0" smtClean="0">
                <a:solidFill>
                  <a:srgbClr val="006600"/>
                </a:solidFill>
                <a:latin typeface="Arial" pitchFamily="34" charset="0"/>
                <a:cs typeface="Arial" pitchFamily="34" charset="0"/>
              </a:rPr>
              <a:t>University</a:t>
            </a:r>
          </a:p>
          <a:p>
            <a:r>
              <a:rPr lang="en-US" b="1" dirty="0" smtClean="0">
                <a:solidFill>
                  <a:srgbClr val="00B0F0"/>
                </a:solidFill>
                <a:latin typeface="Arial" pitchFamily="34" charset="0"/>
                <a:cs typeface="Arial" pitchFamily="34" charset="0"/>
              </a:rPr>
              <a:t>Lab</a:t>
            </a:r>
            <a:endParaRPr lang="en-US" b="1" dirty="0">
              <a:solidFill>
                <a:srgbClr val="00B0F0"/>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517683411"/>
              </p:ext>
            </p:extLst>
          </p:nvPr>
        </p:nvGraphicFramePr>
        <p:xfrm>
          <a:off x="247650" y="962910"/>
          <a:ext cx="8193978" cy="53712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13</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244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12520"/>
          </a:xfrm>
        </p:spPr>
        <p:txBody>
          <a:bodyPr/>
          <a:lstStyle/>
          <a:p>
            <a:r>
              <a:rPr lang="en-US" b="1" dirty="0" smtClean="0"/>
              <a:t>Lab Programs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1438636003"/>
              </p:ext>
            </p:extLst>
          </p:nvPr>
        </p:nvGraphicFramePr>
        <p:xfrm>
          <a:off x="304800" y="1295400"/>
          <a:ext cx="8448451" cy="4053840"/>
        </p:xfrm>
        <a:graphic>
          <a:graphicData uri="http://schemas.openxmlformats.org/drawingml/2006/table">
            <a:tbl>
              <a:tblPr>
                <a:tableStyleId>{69C7853C-536D-4A76-A0AE-DD22124D55A5}</a:tableStyleId>
              </a:tblPr>
              <a:tblGrid>
                <a:gridCol w="707114"/>
                <a:gridCol w="700315"/>
                <a:gridCol w="700315"/>
                <a:gridCol w="700315"/>
                <a:gridCol w="700315"/>
                <a:gridCol w="700315"/>
                <a:gridCol w="700315"/>
                <a:gridCol w="700315"/>
                <a:gridCol w="700315"/>
                <a:gridCol w="738187"/>
                <a:gridCol w="700315"/>
                <a:gridCol w="700315"/>
              </a:tblGrid>
              <a:tr h="392797">
                <a:tc>
                  <a:txBody>
                    <a:bodyPr/>
                    <a:lstStyle/>
                    <a:p>
                      <a:pPr algn="l" fontAlgn="b"/>
                      <a:r>
                        <a:rPr lang="en-US" sz="1300" b="1" u="none" strike="noStrike" dirty="0">
                          <a:effectLst/>
                          <a:latin typeface="+mj-lt"/>
                        </a:rPr>
                        <a:t> </a:t>
                      </a:r>
                      <a:endParaRPr lang="en-US" sz="1300" b="1" i="0" u="none" strike="noStrike" dirty="0">
                        <a:effectLst/>
                        <a:latin typeface="+mj-lt"/>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1300" b="1" u="none" strike="noStrike" dirty="0">
                          <a:effectLst/>
                          <a:latin typeface="+mj-lt"/>
                          <a:cs typeface="Arial" panose="020B0604020202020204" pitchFamily="34" charset="0"/>
                        </a:rPr>
                        <a:t>AMOS</a:t>
                      </a:r>
                      <a:endParaRPr lang="en-US" sz="1300" b="1" i="0" u="none" strike="noStrike" dirty="0">
                        <a:effectLst/>
                        <a:latin typeface="+mj-lt"/>
                        <a:cs typeface="Arial" panose="020B0604020202020204" pitchFamily="34" charset="0"/>
                      </a:endParaRPr>
                    </a:p>
                  </a:txBody>
                  <a:tcPr marL="0" marR="0" marT="0" marB="0" anchor="b">
                    <a:lnL w="38100" cap="flat" cmpd="sng" algn="ctr">
                      <a:solidFill>
                        <a:srgbClr val="B0C725"/>
                      </a:solidFill>
                      <a:prstDash val="solid"/>
                      <a:round/>
                      <a:headEnd type="none" w="med" len="med"/>
                      <a:tailEnd type="none" w="med" len="med"/>
                    </a:lnL>
                    <a:lnB w="38100" cap="flat" cmpd="sng" algn="ctr">
                      <a:solidFill>
                        <a:srgbClr val="B0C725"/>
                      </a:solidFill>
                      <a:prstDash val="solid"/>
                      <a:round/>
                      <a:headEnd type="none" w="med" len="med"/>
                      <a:tailEnd type="none" w="med" len="med"/>
                    </a:lnB>
                    <a:solidFill>
                      <a:srgbClr val="F2D1B0"/>
                    </a:solidFill>
                  </a:tcPr>
                </a:tc>
                <a:tc>
                  <a:txBody>
                    <a:bodyPr/>
                    <a:lstStyle/>
                    <a:p>
                      <a:pPr algn="ctr" fontAlgn="b"/>
                      <a:r>
                        <a:rPr lang="en-US" sz="1300" b="1" u="none" strike="noStrike" dirty="0">
                          <a:effectLst/>
                          <a:latin typeface="+mj-lt"/>
                          <a:cs typeface="Arial" panose="020B0604020202020204" pitchFamily="34" charset="0"/>
                        </a:rPr>
                        <a:t>GPCP</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2D1B0"/>
                    </a:solidFill>
                  </a:tcPr>
                </a:tc>
                <a:tc>
                  <a:txBody>
                    <a:bodyPr/>
                    <a:lstStyle/>
                    <a:p>
                      <a:pPr algn="ctr" fontAlgn="b"/>
                      <a:r>
                        <a:rPr lang="en-US" sz="1300" b="1" u="none" strike="noStrike" dirty="0">
                          <a:effectLst/>
                          <a:latin typeface="+mj-lt"/>
                          <a:cs typeface="Arial" panose="020B0604020202020204" pitchFamily="34" charset="0"/>
                        </a:rPr>
                        <a:t>CPIMS</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2D1B0"/>
                    </a:solidFill>
                  </a:tcPr>
                </a:tc>
                <a:tc>
                  <a:txBody>
                    <a:bodyPr/>
                    <a:lstStyle/>
                    <a:p>
                      <a:pPr algn="ctr" fontAlgn="b"/>
                      <a:r>
                        <a:rPr lang="en-US" sz="1300" b="1" u="none" strike="noStrike" dirty="0">
                          <a:effectLst/>
                          <a:latin typeface="+mj-lt"/>
                          <a:cs typeface="Arial" panose="020B0604020202020204" pitchFamily="34" charset="0"/>
                        </a:rPr>
                        <a:t>CTC</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2D1B0"/>
                    </a:solidFill>
                  </a:tcPr>
                </a:tc>
                <a:tc>
                  <a:txBody>
                    <a:bodyPr/>
                    <a:lstStyle/>
                    <a:p>
                      <a:pPr algn="ctr" fontAlgn="b"/>
                      <a:r>
                        <a:rPr lang="en-US" sz="1300" b="1" u="none" strike="noStrike" dirty="0">
                          <a:effectLst/>
                          <a:latin typeface="+mj-lt"/>
                          <a:cs typeface="Arial" panose="020B0604020202020204" pitchFamily="34" charset="0"/>
                        </a:rPr>
                        <a:t>Cat</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6E1A4"/>
                    </a:solidFill>
                  </a:tcPr>
                </a:tc>
                <a:tc>
                  <a:txBody>
                    <a:bodyPr/>
                    <a:lstStyle/>
                    <a:p>
                      <a:pPr algn="ctr" fontAlgn="b"/>
                      <a:r>
                        <a:rPr lang="en-US" sz="1300" b="1" u="none" strike="noStrike" dirty="0">
                          <a:effectLst/>
                          <a:latin typeface="+mj-lt"/>
                          <a:cs typeface="Arial" panose="020B0604020202020204" pitchFamily="34" charset="0"/>
                        </a:rPr>
                        <a:t>S&amp;A</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6E1A4"/>
                    </a:solidFill>
                  </a:tcPr>
                </a:tc>
                <a:tc>
                  <a:txBody>
                    <a:bodyPr/>
                    <a:lstStyle/>
                    <a:p>
                      <a:pPr algn="ctr" fontAlgn="b"/>
                      <a:r>
                        <a:rPr lang="en-US" sz="1300" b="1" u="none" strike="noStrike" dirty="0">
                          <a:effectLst/>
                          <a:latin typeface="+mj-lt"/>
                          <a:cs typeface="Arial" panose="020B0604020202020204" pitchFamily="34" charset="0"/>
                        </a:rPr>
                        <a:t>HEC</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6E1A4"/>
                    </a:solidFill>
                  </a:tcPr>
                </a:tc>
                <a:tc>
                  <a:txBody>
                    <a:bodyPr/>
                    <a:lstStyle/>
                    <a:p>
                      <a:pPr algn="ctr" fontAlgn="b"/>
                      <a:r>
                        <a:rPr lang="en-US" sz="1300" b="1" u="none" strike="noStrike" dirty="0">
                          <a:effectLst/>
                          <a:latin typeface="+mj-lt"/>
                          <a:cs typeface="Arial" panose="020B0604020202020204" pitchFamily="34" charset="0"/>
                        </a:rPr>
                        <a:t>Geo</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solidFill>
                      <a:srgbClr val="F6E1A4"/>
                    </a:solidFill>
                  </a:tcPr>
                </a:tc>
                <a:tc>
                  <a:txBody>
                    <a:bodyPr/>
                    <a:lstStyle/>
                    <a:p>
                      <a:pPr algn="ctr" fontAlgn="b"/>
                      <a:r>
                        <a:rPr lang="en-US" sz="1300" b="1" u="none" strike="noStrike" dirty="0" err="1" smtClean="0">
                          <a:effectLst/>
                          <a:latin typeface="+mj-lt"/>
                          <a:cs typeface="Arial" panose="020B0604020202020204" pitchFamily="34" charset="0"/>
                        </a:rPr>
                        <a:t>Photosyn</a:t>
                      </a:r>
                      <a:r>
                        <a:rPr lang="en-US" sz="1300" b="1" u="none" strike="noStrike" dirty="0" smtClean="0">
                          <a:effectLst/>
                          <a:latin typeface="+mj-lt"/>
                          <a:cs typeface="Arial" panose="020B0604020202020204" pitchFamily="34" charset="0"/>
                        </a:rPr>
                        <a:t>.</a:t>
                      </a:r>
                    </a:p>
                    <a:p>
                      <a:pPr algn="ctr" fontAlgn="b"/>
                      <a:r>
                        <a:rPr lang="en-US" sz="1300" b="1" i="0" u="none" strike="noStrike" dirty="0" smtClean="0">
                          <a:effectLst/>
                          <a:latin typeface="+mj-lt"/>
                          <a:cs typeface="Arial" panose="020B0604020202020204" pitchFamily="34" charset="0"/>
                        </a:rPr>
                        <a:t>Systems</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tcPr>
                </a:tc>
                <a:tc>
                  <a:txBody>
                    <a:bodyPr/>
                    <a:lstStyle/>
                    <a:p>
                      <a:pPr algn="ctr" fontAlgn="b"/>
                      <a:r>
                        <a:rPr lang="en-US" sz="1300" b="1" u="none" strike="noStrike" dirty="0" smtClean="0">
                          <a:effectLst/>
                          <a:latin typeface="+mj-lt"/>
                          <a:cs typeface="Arial" panose="020B0604020202020204" pitchFamily="34" charset="0"/>
                        </a:rPr>
                        <a:t>Physical</a:t>
                      </a:r>
                    </a:p>
                    <a:p>
                      <a:pPr algn="ctr" fontAlgn="b"/>
                      <a:r>
                        <a:rPr lang="en-US" sz="1300" b="1" i="0" u="none" strike="noStrike" dirty="0" err="1" smtClean="0">
                          <a:effectLst/>
                          <a:latin typeface="+mj-lt"/>
                          <a:cs typeface="Arial" panose="020B0604020202020204" pitchFamily="34" charset="0"/>
                        </a:rPr>
                        <a:t>Biosci</a:t>
                      </a:r>
                      <a:r>
                        <a:rPr lang="en-US" sz="1300" b="1" i="0" u="none" strike="noStrike" dirty="0" smtClean="0">
                          <a:effectLst/>
                          <a:latin typeface="+mj-lt"/>
                          <a:cs typeface="Arial" panose="020B0604020202020204" pitchFamily="34" charset="0"/>
                        </a:rPr>
                        <a:t>.</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tcPr>
                </a:tc>
                <a:tc>
                  <a:txBody>
                    <a:bodyPr/>
                    <a:lstStyle/>
                    <a:p>
                      <a:pPr algn="ctr" fontAlgn="b"/>
                      <a:r>
                        <a:rPr lang="en-US" sz="1300" b="1" u="none" strike="noStrike" dirty="0" smtClean="0">
                          <a:effectLst/>
                          <a:latin typeface="+mj-lt"/>
                          <a:cs typeface="Arial" panose="020B0604020202020204" pitchFamily="34" charset="0"/>
                        </a:rPr>
                        <a:t>Solar</a:t>
                      </a:r>
                      <a:r>
                        <a:rPr lang="en-US" sz="1300" b="1" u="none" strike="noStrike" baseline="0" dirty="0" smtClean="0">
                          <a:effectLst/>
                          <a:latin typeface="+mj-lt"/>
                          <a:cs typeface="Arial" panose="020B0604020202020204" pitchFamily="34" charset="0"/>
                        </a:rPr>
                        <a:t> </a:t>
                      </a:r>
                      <a:r>
                        <a:rPr lang="en-US" sz="1300" b="1" u="none" strike="noStrike" dirty="0" smtClean="0">
                          <a:effectLst/>
                          <a:latin typeface="+mj-lt"/>
                          <a:cs typeface="Arial" panose="020B0604020202020204" pitchFamily="34" charset="0"/>
                        </a:rPr>
                        <a:t>Photo.</a:t>
                      </a:r>
                      <a:endParaRPr lang="en-US" sz="1300" b="1" i="0" u="none" strike="noStrike" dirty="0">
                        <a:effectLst/>
                        <a:latin typeface="+mj-lt"/>
                        <a:cs typeface="Arial" panose="020B0604020202020204" pitchFamily="34" charset="0"/>
                      </a:endParaRPr>
                    </a:p>
                  </a:txBody>
                  <a:tcPr marL="0" marR="0" marT="0" marB="0" anchor="b">
                    <a:lnB w="38100" cap="flat" cmpd="sng" algn="ctr">
                      <a:solidFill>
                        <a:srgbClr val="B0C725"/>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AMES</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38100" cap="flat" cmpd="sng" algn="ctr">
                      <a:solidFill>
                        <a:srgbClr val="B0C725"/>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ANL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BNL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LANL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LBNL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LLNL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NREL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ORNL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PNNL</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SNL/NM</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SNL/CA</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1401">
                <a:tc>
                  <a:txBody>
                    <a:bodyPr/>
                    <a:lstStyle/>
                    <a:p>
                      <a:pPr algn="l" fontAlgn="b"/>
                      <a:r>
                        <a:rPr lang="en-US" sz="1300" b="1" u="none" strike="noStrike" dirty="0">
                          <a:effectLst/>
                          <a:latin typeface="+mj-lt"/>
                          <a:cs typeface="Arial" panose="020B0604020202020204" pitchFamily="34" charset="0"/>
                        </a:rPr>
                        <a:t>SLAC</a:t>
                      </a:r>
                      <a:endParaRPr lang="en-US" sz="1300" b="1" i="0" u="none" strike="noStrike" dirty="0">
                        <a:effectLst/>
                        <a:latin typeface="+mj-lt"/>
                        <a:cs typeface="Arial" panose="020B0604020202020204" pitchFamily="34" charset="0"/>
                      </a:endParaRPr>
                    </a:p>
                  </a:txBody>
                  <a:tcPr marL="0" marR="0" marT="0" marB="0" anchor="b">
                    <a:lnR w="38100" cap="flat" cmpd="sng" algn="ctr">
                      <a:solidFill>
                        <a:srgbClr val="B0C725"/>
                      </a:solidFill>
                      <a:prstDash val="solid"/>
                      <a:round/>
                      <a:headEnd type="none" w="med" len="med"/>
                      <a:tailEnd type="none" w="med" len="med"/>
                    </a:lnR>
                  </a:tcPr>
                </a:tc>
                <a:tc>
                  <a:txBody>
                    <a:bodyPr/>
                    <a:lstStyle/>
                    <a:p>
                      <a:pPr algn="ctr" fontAlgn="b"/>
                      <a:r>
                        <a:rPr lang="en-US" sz="2000" u="none" strike="noStrike">
                          <a:effectLst/>
                          <a:latin typeface="Webdings" panose="05030102010509060703" pitchFamily="18" charset="2"/>
                        </a:rPr>
                        <a:t> a </a:t>
                      </a:r>
                      <a:endParaRPr lang="en-US" sz="2000" b="1" i="0" u="none" strike="noStrike">
                        <a:effectLst/>
                        <a:latin typeface="Webdings" panose="05030102010509060703" pitchFamily="18" charset="2"/>
                      </a:endParaRPr>
                    </a:p>
                  </a:txBody>
                  <a:tcPr marL="0" marR="0" marT="0" marB="0" anchor="b">
                    <a:lnL w="38100" cap="flat" cmpd="sng" algn="ctr">
                      <a:solidFill>
                        <a:srgbClr val="B0C72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2D1B0"/>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2D1B0"/>
                    </a:solidFill>
                  </a:tcPr>
                </a:tc>
                <a:tc>
                  <a:txBody>
                    <a:bodyPr/>
                    <a:lstStyle/>
                    <a:p>
                      <a:pPr algn="ctr" fontAlgn="b"/>
                      <a:r>
                        <a:rPr lang="en-US" sz="2000" u="none" strike="noStrike" dirty="0">
                          <a:effectLst/>
                          <a:latin typeface="Webdings" panose="05030102010509060703" pitchFamily="18" charset="2"/>
                        </a:rPr>
                        <a:t> a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6E1A4"/>
                    </a:solidFill>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2000" u="none" strike="noStrike" dirty="0">
                          <a:effectLst/>
                          <a:latin typeface="Webdings" panose="05030102010509060703" pitchFamily="18" charset="2"/>
                        </a:rPr>
                        <a:t> </a:t>
                      </a:r>
                      <a:endParaRPr lang="en-US" sz="2000" b="1" i="0" u="none" strike="noStrike" dirty="0">
                        <a:effectLst/>
                        <a:latin typeface="Webdings" panose="05030102010509060703" pitchFamily="18" charset="2"/>
                      </a:endParaRPr>
                    </a:p>
                  </a:txBody>
                  <a:tcPr marL="0" marR="0"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14</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23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144000" cy="1143000"/>
          </a:xfrm>
        </p:spPr>
        <p:txBody>
          <a:bodyPr>
            <a:normAutofit/>
          </a:bodyPr>
          <a:lstStyle/>
          <a:p>
            <a:r>
              <a:rPr lang="en-US" b="1" dirty="0" smtClean="0"/>
              <a:t>Research Projects in FY 2014</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635770450"/>
              </p:ext>
            </p:extLst>
          </p:nvPr>
        </p:nvGraphicFramePr>
        <p:xfrm>
          <a:off x="152398" y="914400"/>
          <a:ext cx="8839202" cy="5222416"/>
        </p:xfrm>
        <a:graphic>
          <a:graphicData uri="http://schemas.openxmlformats.org/drawingml/2006/table">
            <a:tbl>
              <a:tblPr/>
              <a:tblGrid>
                <a:gridCol w="2667002"/>
                <a:gridCol w="4114800"/>
                <a:gridCol w="762000"/>
                <a:gridCol w="685800"/>
                <a:gridCol w="609600"/>
              </a:tblGrid>
              <a:tr h="416378">
                <a:tc>
                  <a:txBody>
                    <a:bodyPr/>
                    <a:lstStyle/>
                    <a:p>
                      <a:pPr algn="ctr" fontAlgn="b"/>
                      <a:r>
                        <a:rPr lang="en-US" sz="1400" b="1" i="0" u="none" strike="noStrike" dirty="0">
                          <a:solidFill>
                            <a:schemeClr val="bg1"/>
                          </a:solidFill>
                          <a:effectLst/>
                          <a:latin typeface="Arial"/>
                        </a:rPr>
                        <a:t>Program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fontAlgn="b"/>
                      <a:r>
                        <a:rPr lang="en-US" sz="1400" b="1" i="0" u="none" strike="noStrike" dirty="0">
                          <a:solidFill>
                            <a:schemeClr val="bg1"/>
                          </a:solidFill>
                          <a:effectLst/>
                          <a:latin typeface="Arial"/>
                        </a:rPr>
                        <a:t>Program </a:t>
                      </a:r>
                      <a:r>
                        <a:rPr lang="en-US" sz="1400" b="1" i="0" u="none" strike="noStrike" dirty="0" smtClean="0">
                          <a:solidFill>
                            <a:schemeClr val="bg1"/>
                          </a:solidFill>
                          <a:effectLst/>
                          <a:latin typeface="Arial"/>
                        </a:rPr>
                        <a:t>Manager(s)</a:t>
                      </a:r>
                      <a:endParaRPr lang="en-US" sz="1400" b="1" i="0" u="none" strike="noStrike" dirty="0">
                        <a:solidFill>
                          <a:schemeClr val="bg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fontAlgn="b"/>
                      <a:r>
                        <a:rPr lang="en-US" sz="1400" b="1" i="0" u="none" strike="noStrike" dirty="0">
                          <a:solidFill>
                            <a:schemeClr val="bg1"/>
                          </a:solidFill>
                          <a:effectLst/>
                          <a:latin typeface="Arial"/>
                        </a:rPr>
                        <a:t>Grants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fontAlgn="b"/>
                      <a:r>
                        <a:rPr lang="en-US" sz="1400" b="1" i="0" u="none" strike="noStrike" dirty="0">
                          <a:solidFill>
                            <a:schemeClr val="bg1"/>
                          </a:solidFill>
                          <a:effectLst/>
                          <a:latin typeface="Arial"/>
                        </a:rPr>
                        <a:t>FWPs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fontAlgn="b"/>
                      <a:r>
                        <a:rPr lang="en-US" sz="1400" b="1" i="0" u="none" strike="noStrike" dirty="0">
                          <a:solidFill>
                            <a:schemeClr val="bg1"/>
                          </a:solidFill>
                          <a:effectLst/>
                          <a:latin typeface="Arial"/>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r>
              <a:tr h="393246">
                <a:tc>
                  <a:txBody>
                    <a:bodyPr/>
                    <a:lstStyle/>
                    <a:p>
                      <a:pPr marL="123825" lvl="1" indent="0" algn="l" fontAlgn="b"/>
                      <a:r>
                        <a:rPr lang="en-US" sz="1200" b="1" i="0" u="none" strike="noStrike" dirty="0">
                          <a:solidFill>
                            <a:schemeClr val="tx1"/>
                          </a:solidFill>
                          <a:effectLst/>
                          <a:latin typeface="Arial"/>
                        </a:rPr>
                        <a:t>AMO Science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Jeff Krause, Tom </a:t>
                      </a:r>
                      <a:r>
                        <a:rPr lang="en-US" sz="1200" b="1" i="0" u="none" strike="noStrike" dirty="0" smtClean="0">
                          <a:solidFill>
                            <a:schemeClr val="tx1"/>
                          </a:solidFill>
                          <a:effectLst/>
                          <a:latin typeface="Arial"/>
                        </a:rPr>
                        <a:t>Settersten</a:t>
                      </a:r>
                      <a:r>
                        <a:rPr lang="en-US" sz="1200" b="1" i="0" u="none" strike="noStrike" baseline="0" dirty="0" smtClean="0">
                          <a:solidFill>
                            <a:schemeClr val="tx1"/>
                          </a:solidFill>
                          <a:effectLst/>
                          <a:latin typeface="Arial"/>
                        </a:rPr>
                        <a:t> (</a:t>
                      </a:r>
                      <a:r>
                        <a:rPr lang="en-US" sz="1200" b="1" i="0" u="none" strike="noStrike" baseline="0" dirty="0" err="1" smtClean="0">
                          <a:solidFill>
                            <a:schemeClr val="tx1"/>
                          </a:solidFill>
                          <a:effectLst/>
                          <a:latin typeface="Arial"/>
                        </a:rPr>
                        <a:t>detailee</a:t>
                      </a:r>
                      <a:r>
                        <a:rPr lang="en-US" sz="1200" b="1" i="0" u="none" strike="noStrike" baseline="0" dirty="0" smtClean="0">
                          <a:solidFill>
                            <a:schemeClr val="tx1"/>
                          </a:solidFill>
                          <a:effectLst/>
                          <a:latin typeface="Arial"/>
                        </a:rPr>
                        <a:t>)</a:t>
                      </a:r>
                      <a:endParaRPr lang="en-US" sz="1200" b="1"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effectLst/>
                          <a:latin typeface="Arial"/>
                        </a:rPr>
                        <a:t>9</a:t>
                      </a:r>
                      <a:endParaRPr lang="en-US" sz="12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Gas-Phase Chemical Physics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Wade Sisk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Computational Theoretical </a:t>
                      </a:r>
                      <a:r>
                        <a:rPr lang="en-US" sz="1200" b="1" i="0" u="none" strike="noStrike" dirty="0" err="1">
                          <a:solidFill>
                            <a:schemeClr val="tx1"/>
                          </a:solidFill>
                          <a:effectLst/>
                          <a:latin typeface="Arial"/>
                        </a:rPr>
                        <a:t>Chem</a:t>
                      </a:r>
                      <a:endParaRPr lang="en-US" sz="1200" b="1"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smtClean="0">
                          <a:solidFill>
                            <a:schemeClr val="tx1"/>
                          </a:solidFill>
                          <a:effectLst/>
                          <a:latin typeface="Arial"/>
                        </a:rPr>
                        <a:t>Mark</a:t>
                      </a:r>
                      <a:r>
                        <a:rPr lang="en-US" sz="1200" b="1" i="0" u="none" strike="noStrike" baseline="0" dirty="0" smtClean="0">
                          <a:solidFill>
                            <a:schemeClr val="tx1"/>
                          </a:solidFill>
                          <a:effectLst/>
                          <a:latin typeface="Arial"/>
                        </a:rPr>
                        <a:t> </a:t>
                      </a:r>
                      <a:r>
                        <a:rPr lang="en-US" sz="1200" b="1" i="0" u="none" strike="noStrike" dirty="0" smtClean="0">
                          <a:solidFill>
                            <a:schemeClr val="tx1"/>
                          </a:solidFill>
                          <a:effectLst/>
                          <a:latin typeface="Arial"/>
                        </a:rPr>
                        <a:t>Pederson</a:t>
                      </a:r>
                      <a:endParaRPr lang="en-US" sz="1200" b="1"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effectLst/>
                          <a:latin typeface="Arial"/>
                        </a:rPr>
                        <a:t>8</a:t>
                      </a:r>
                      <a:endParaRPr lang="en-US" sz="12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CPIMS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Greg Fiechtner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effectLst/>
                          <a:latin typeface="Arial"/>
                        </a:rPr>
                        <a:t>11</a:t>
                      </a:r>
                      <a:endParaRPr lang="en-US" sz="12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Solar Photochemistry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Mark Spitler, Chris Fecko, Nada </a:t>
                      </a:r>
                      <a:r>
                        <a:rPr lang="en-US" sz="1200" b="1" i="0" u="none" strike="noStrike" dirty="0" err="1" smtClean="0">
                          <a:solidFill>
                            <a:schemeClr val="tx1"/>
                          </a:solidFill>
                          <a:effectLst/>
                          <a:latin typeface="Arial"/>
                        </a:rPr>
                        <a:t>Dimitrijevic</a:t>
                      </a:r>
                      <a:r>
                        <a:rPr lang="en-US" sz="1200" b="1" i="0" u="none" strike="noStrike" dirty="0" smtClean="0">
                          <a:solidFill>
                            <a:schemeClr val="tx1"/>
                          </a:solidFill>
                          <a:effectLst/>
                          <a:latin typeface="Arial"/>
                        </a:rPr>
                        <a:t> </a:t>
                      </a:r>
                      <a:r>
                        <a:rPr lang="en-US" sz="1200" b="1" i="0" u="none" strike="noStrike" dirty="0">
                          <a:solidFill>
                            <a:schemeClr val="tx1"/>
                          </a:solidFill>
                          <a:effectLst/>
                          <a:latin typeface="Arial"/>
                        </a:rPr>
                        <a:t>(</a:t>
                      </a:r>
                      <a:r>
                        <a:rPr lang="en-US" sz="1200" b="1" i="0" u="none" strike="noStrike" dirty="0" err="1">
                          <a:solidFill>
                            <a:schemeClr val="tx1"/>
                          </a:solidFill>
                          <a:effectLst/>
                          <a:latin typeface="Arial"/>
                        </a:rPr>
                        <a:t>detailee</a:t>
                      </a:r>
                      <a:r>
                        <a:rPr lang="en-US" sz="1200" b="1" i="0" u="none" strike="noStrike" dirty="0">
                          <a:solidFill>
                            <a:schemeClr val="tx1"/>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smtClean="0">
                          <a:solidFill>
                            <a:schemeClr val="tx1"/>
                          </a:solidFill>
                          <a:effectLst/>
                          <a:latin typeface="Arial"/>
                        </a:rPr>
                        <a:t>13</a:t>
                      </a:r>
                      <a:endParaRPr lang="en-US" sz="1200" b="0"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Photosynthetic Systems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smtClean="0">
                          <a:solidFill>
                            <a:schemeClr val="tx1"/>
                          </a:solidFill>
                          <a:effectLst/>
                          <a:latin typeface="Arial"/>
                        </a:rPr>
                        <a:t>Gail</a:t>
                      </a:r>
                      <a:r>
                        <a:rPr lang="en-US" sz="1200" b="1" i="0" u="none" strike="noStrike" baseline="0" dirty="0" smtClean="0">
                          <a:solidFill>
                            <a:schemeClr val="tx1"/>
                          </a:solidFill>
                          <a:effectLst/>
                          <a:latin typeface="Arial"/>
                        </a:rPr>
                        <a:t> McLean (Steve Herbert – FY 15)</a:t>
                      </a:r>
                      <a:endParaRPr lang="en-US" sz="1200" b="1" i="0" u="none" strike="noStrike" dirty="0">
                        <a:solidFill>
                          <a:schemeClr val="tx1"/>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Physical Biosciences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Bob Stack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Catalysis Science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19063" lvl="1" indent="-6350" algn="l" fontAlgn="b"/>
                      <a:r>
                        <a:rPr lang="en-US" sz="1200" b="1" i="0" u="none" strike="noStrike" dirty="0" smtClean="0">
                          <a:solidFill>
                            <a:schemeClr val="tx1"/>
                          </a:solidFill>
                          <a:effectLst/>
                          <a:latin typeface="Arial"/>
                        </a:rPr>
                        <a:t>Raul </a:t>
                      </a:r>
                      <a:r>
                        <a:rPr lang="en-US" sz="1200" b="1" i="0" u="none" strike="noStrike" dirty="0">
                          <a:solidFill>
                            <a:schemeClr val="tx1"/>
                          </a:solidFill>
                          <a:effectLst/>
                          <a:latin typeface="Arial"/>
                        </a:rPr>
                        <a:t>Miranda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Heavy Element Chemistry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Philip Wilk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46">
                <a:tc>
                  <a:txBody>
                    <a:bodyPr/>
                    <a:lstStyle/>
                    <a:p>
                      <a:pPr marL="123825" lvl="1" indent="0" algn="l" fontAlgn="b"/>
                      <a:r>
                        <a:rPr lang="en-US" sz="1200" b="1" i="0" u="none" strike="noStrike" dirty="0">
                          <a:solidFill>
                            <a:schemeClr val="tx1"/>
                          </a:solidFill>
                          <a:effectLst/>
                          <a:latin typeface="Arial"/>
                        </a:rPr>
                        <a:t>Separations &amp; Analysis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Larry Rahn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378">
                <a:tc>
                  <a:txBody>
                    <a:bodyPr/>
                    <a:lstStyle/>
                    <a:p>
                      <a:pPr marL="123825" lvl="1" indent="0" algn="l" fontAlgn="b"/>
                      <a:r>
                        <a:rPr lang="en-US" sz="1200" b="1" i="0" u="none" strike="noStrike" dirty="0">
                          <a:solidFill>
                            <a:schemeClr val="tx1"/>
                          </a:solidFill>
                          <a:effectLst/>
                          <a:latin typeface="Arial"/>
                        </a:rPr>
                        <a:t>Geosciences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123825" lvl="1" indent="0" algn="l" fontAlgn="b"/>
                      <a:r>
                        <a:rPr lang="en-US" sz="1200" b="1" i="0" u="none" strike="noStrike" dirty="0">
                          <a:solidFill>
                            <a:schemeClr val="tx1"/>
                          </a:solidFill>
                          <a:effectLst/>
                          <a:latin typeface="Arial"/>
                        </a:rPr>
                        <a:t>Nick Woodward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effectLst/>
                          <a:latin typeface="Arial"/>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200" b="0" i="0" u="none" strike="noStrike" kern="1200" dirty="0">
                          <a:solidFill>
                            <a:schemeClr val="tx1"/>
                          </a:solidFill>
                          <a:effectLst/>
                          <a:latin typeface="Arial"/>
                          <a:ea typeface="+mn-ea"/>
                          <a:cs typeface="+mn-cs"/>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416382">
                <a:tc>
                  <a:txBody>
                    <a:bodyPr/>
                    <a:lstStyle/>
                    <a:p>
                      <a:pPr algn="l" fontAlgn="b"/>
                      <a:r>
                        <a:rPr lang="en-US" sz="1000" b="1" i="0" u="none" strike="noStrike">
                          <a:solidFill>
                            <a:srgbClr val="000000"/>
                          </a:solidFill>
                          <a:effectLst/>
                          <a:latin typeface="Arial"/>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2400" b="1" i="0" u="none" strike="noStrike" dirty="0">
                          <a:solidFill>
                            <a:srgbClr val="106636"/>
                          </a:solidFill>
                          <a:effectLst/>
                          <a:latin typeface="Arial"/>
                        </a:rPr>
                        <a:t> </a:t>
                      </a:r>
                      <a:r>
                        <a:rPr lang="en-US" sz="2400" b="1" i="0" u="none" strike="noStrike" dirty="0" smtClean="0">
                          <a:solidFill>
                            <a:srgbClr val="106636"/>
                          </a:solidFill>
                          <a:effectLst/>
                          <a:latin typeface="Arial"/>
                        </a:rPr>
                        <a:t>Division Totals</a:t>
                      </a:r>
                      <a:endParaRPr lang="en-US" sz="2400" b="1" i="0" u="none" strike="noStrike" dirty="0">
                        <a:solidFill>
                          <a:srgbClr val="106636"/>
                        </a:solidFill>
                        <a:effectLst/>
                        <a:latin typeface="Arial"/>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marL="0" algn="ctr" defTabSz="914400" rtl="0" eaLnBrk="1" fontAlgn="b" latinLnBrk="0" hangingPunct="1"/>
                      <a:r>
                        <a:rPr lang="en-US" sz="2000" b="1" i="0" u="none" strike="noStrike" kern="1200" dirty="0">
                          <a:solidFill>
                            <a:srgbClr val="106636"/>
                          </a:solidFill>
                          <a:effectLst/>
                          <a:latin typeface="Arial"/>
                          <a:ea typeface="+mn-ea"/>
                          <a:cs typeface="+mn-cs"/>
                        </a:rPr>
                        <a:t>528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106636"/>
                          </a:solidFill>
                          <a:effectLst/>
                          <a:latin typeface="Arial"/>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2000" b="1" i="0" u="none" strike="noStrike" kern="1200" dirty="0">
                          <a:solidFill>
                            <a:srgbClr val="106636"/>
                          </a:solidFill>
                          <a:effectLst/>
                          <a:latin typeface="Arial"/>
                          <a:ea typeface="+mn-ea"/>
                          <a:cs typeface="+mn-cs"/>
                        </a:rPr>
                        <a:t>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3276600" y="6611173"/>
            <a:ext cx="5943599" cy="246221"/>
          </a:xfrm>
          <a:prstGeom prst="rect">
            <a:avLst/>
          </a:prstGeom>
          <a:noFill/>
        </p:spPr>
        <p:txBody>
          <a:bodyPr wrap="square" rtlCol="0">
            <a:spAutoFit/>
          </a:bodyPr>
          <a:lstStyle/>
          <a:p>
            <a:r>
              <a:rPr lang="en-US" sz="1000" dirty="0" smtClean="0"/>
              <a:t>Numbers include new, Early Career, fully funded, continuations, renewals,  and no-cost extension projects.</a:t>
            </a:r>
            <a:endParaRPr lang="en-US" sz="1000" dirty="0"/>
          </a:p>
        </p:txBody>
      </p:sp>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15</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831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Early Career (FY 2010 – 2015)</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3177427034"/>
              </p:ext>
            </p:extLst>
          </p:nvPr>
        </p:nvGraphicFramePr>
        <p:xfrm>
          <a:off x="457200" y="1371600"/>
          <a:ext cx="8092440" cy="3785985"/>
        </p:xfrm>
        <a:graphic>
          <a:graphicData uri="http://schemas.openxmlformats.org/drawingml/2006/table">
            <a:tbl>
              <a:tblPr>
                <a:tableStyleId>{69C7853C-536D-4A76-A0AE-DD22124D55A5}</a:tableStyleId>
              </a:tblPr>
              <a:tblGrid>
                <a:gridCol w="2971800"/>
                <a:gridCol w="731520"/>
                <a:gridCol w="731520"/>
                <a:gridCol w="731520"/>
                <a:gridCol w="731520"/>
                <a:gridCol w="731520"/>
                <a:gridCol w="731520"/>
                <a:gridCol w="731520"/>
              </a:tblGrid>
              <a:tr h="171179">
                <a:tc>
                  <a:txBody>
                    <a:bodyPr/>
                    <a:lstStyle/>
                    <a:p>
                      <a:pPr algn="l" fontAlgn="b"/>
                      <a:r>
                        <a:rPr lang="en-US" sz="1600" b="1" u="none" strike="noStrike" dirty="0">
                          <a:effectLst/>
                          <a:latin typeface="Arial" panose="020B0604020202020204" pitchFamily="34" charset="0"/>
                          <a:cs typeface="Arial" panose="020B0604020202020204" pitchFamily="34" charset="0"/>
                        </a:rPr>
                        <a:t>Program</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2013</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2014</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2015</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b="1" u="none" strike="noStrike" dirty="0">
                          <a:effectLst/>
                          <a:latin typeface="Arial" panose="020B0604020202020204" pitchFamily="34" charset="0"/>
                          <a:cs typeface="Arial" panose="020B0604020202020204" pitchFamily="34" charset="0"/>
                        </a:rPr>
                        <a:t>Sum</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l"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smtClean="0">
                          <a:effectLst/>
                          <a:latin typeface="Arial" panose="020B0604020202020204" pitchFamily="34" charset="0"/>
                          <a:cs typeface="Arial" panose="020B0604020202020204" pitchFamily="34" charset="0"/>
                        </a:rPr>
                        <a:t>AMOS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a:effectLst/>
                          <a:latin typeface="Arial" panose="020B0604020202020204" pitchFamily="34" charset="0"/>
                          <a:cs typeface="Arial" panose="020B0604020202020204" pitchFamily="34" charset="0"/>
                        </a:rPr>
                        <a:t>Catalysis Science</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13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smtClean="0">
                          <a:effectLst/>
                          <a:latin typeface="Arial" panose="020B0604020202020204" pitchFamily="34" charset="0"/>
                          <a:cs typeface="Arial" panose="020B0604020202020204" pitchFamily="34" charset="0"/>
                        </a:rPr>
                        <a:t>CTC</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smtClean="0">
                          <a:effectLst/>
                          <a:latin typeface="Arial" panose="020B0604020202020204" pitchFamily="34" charset="0"/>
                          <a:cs typeface="Arial" panose="020B0604020202020204" pitchFamily="34" charset="0"/>
                        </a:rPr>
                        <a:t>CPIMS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a:effectLst/>
                          <a:latin typeface="Arial" panose="020B0604020202020204" pitchFamily="34" charset="0"/>
                          <a:cs typeface="Arial" panose="020B0604020202020204" pitchFamily="34" charset="0"/>
                        </a:rPr>
                        <a:t>Gas Phase Chemical Physics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a:effectLst/>
                          <a:latin typeface="Arial" panose="020B0604020202020204" pitchFamily="34" charset="0"/>
                          <a:cs typeface="Arial" panose="020B0604020202020204" pitchFamily="34" charset="0"/>
                        </a:rPr>
                        <a:t>Geosciences Research</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a:effectLst/>
                          <a:latin typeface="Arial" panose="020B0604020202020204" pitchFamily="34" charset="0"/>
                          <a:cs typeface="Arial" panose="020B0604020202020204" pitchFamily="34" charset="0"/>
                        </a:rPr>
                        <a:t>Heavy Element </a:t>
                      </a:r>
                      <a:r>
                        <a:rPr lang="en-US" sz="1600" u="none" strike="noStrike" dirty="0" smtClean="0">
                          <a:effectLst/>
                          <a:latin typeface="Arial" panose="020B0604020202020204" pitchFamily="34" charset="0"/>
                          <a:cs typeface="Arial" panose="020B0604020202020204" pitchFamily="34" charset="0"/>
                        </a:rPr>
                        <a:t>Chemistry</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a:effectLst/>
                          <a:latin typeface="Arial" panose="020B0604020202020204" pitchFamily="34" charset="0"/>
                          <a:cs typeface="Arial" panose="020B0604020202020204" pitchFamily="34" charset="0"/>
                        </a:rPr>
                        <a:t>Photosynthetic Systems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dirty="0">
                          <a:effectLst/>
                          <a:latin typeface="Arial" panose="020B0604020202020204" pitchFamily="34" charset="0"/>
                          <a:cs typeface="Arial" panose="020B0604020202020204" pitchFamily="34" charset="0"/>
                        </a:rPr>
                        <a:t>Physical Biosciences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3</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a:effectLst/>
                          <a:latin typeface="Arial" panose="020B0604020202020204" pitchFamily="34" charset="0"/>
                          <a:cs typeface="Arial" panose="020B0604020202020204" pitchFamily="34" charset="0"/>
                        </a:rPr>
                        <a:t>Separations and Analysis</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u="none" strike="noStrike">
                          <a:effectLst/>
                          <a:latin typeface="Arial" panose="020B0604020202020204" pitchFamily="34" charset="0"/>
                          <a:cs typeface="Arial" panose="020B0604020202020204" pitchFamily="34" charset="0"/>
                        </a:rPr>
                        <a:t>Solar Photochemistry</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a:effectLst/>
                          <a:latin typeface="Arial" panose="020B0604020202020204" pitchFamily="34" charset="0"/>
                          <a:cs typeface="Arial" panose="020B0604020202020204" pitchFamily="34" charset="0"/>
                        </a:rPr>
                        <a:t>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u="none" strike="noStrike" dirty="0">
                          <a:effectLst/>
                          <a:latin typeface="Arial" panose="020B0604020202020204" pitchFamily="34" charset="0"/>
                          <a:cs typeface="Arial" panose="020B0604020202020204" pitchFamily="34" charset="0"/>
                        </a:rPr>
                        <a:t>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latin typeface="Arial" panose="020B0604020202020204" pitchFamily="34" charset="0"/>
                          <a:cs typeface="Arial" panose="020B0604020202020204" pitchFamily="34" charset="0"/>
                        </a:rPr>
                        <a:t>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L w="12700" cap="flat" cmpd="sng" algn="ctr">
                      <a:solidFill>
                        <a:schemeClr val="tx1"/>
                      </a:solidFill>
                      <a:prstDash val="solid"/>
                      <a:round/>
                      <a:headEnd type="none" w="med" len="med"/>
                      <a:tailEnd type="none" w="med" len="med"/>
                    </a:lnL>
                  </a:tcPr>
                </a:tc>
              </a:tr>
              <a:tr h="171179">
                <a:tc>
                  <a:txBody>
                    <a:bodyPr/>
                    <a:lstStyle/>
                    <a:p>
                      <a:pPr algn="l" fontAlgn="b"/>
                      <a:r>
                        <a:rPr lang="en-US" sz="1600" b="1" u="none" strike="noStrike" dirty="0">
                          <a:effectLst/>
                          <a:latin typeface="Arial" panose="020B0604020202020204" pitchFamily="34" charset="0"/>
                          <a:cs typeface="Arial" panose="020B0604020202020204" pitchFamily="34" charset="0"/>
                        </a:rPr>
                        <a:t>Total</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10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10</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11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12</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6</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tc>
                <a:tc>
                  <a:txBody>
                    <a:bodyPr/>
                    <a:lstStyle/>
                    <a:p>
                      <a:pPr algn="ctr" fontAlgn="b"/>
                      <a:r>
                        <a:rPr lang="en-US" sz="1600" b="1" u="none" strike="noStrike" dirty="0">
                          <a:effectLst/>
                          <a:latin typeface="Arial" panose="020B0604020202020204" pitchFamily="34" charset="0"/>
                          <a:cs typeface="Arial" panose="020B0604020202020204" pitchFamily="34" charset="0"/>
                        </a:rPr>
                        <a:t>9</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59" marR="8559" marT="8559" marB="0" anchor="b">
                    <a:lnR w="12700" cap="flat" cmpd="sng" algn="ctr">
                      <a:solidFill>
                        <a:schemeClr val="tx1"/>
                      </a:solidFill>
                      <a:prstDash val="solid"/>
                      <a:round/>
                      <a:headEnd type="none" w="med" len="med"/>
                      <a:tailEnd type="none" w="med" len="med"/>
                    </a:lnR>
                  </a:tcPr>
                </a:tc>
                <a:tc>
                  <a:txBody>
                    <a:bodyPr/>
                    <a:lstStyle/>
                    <a:p>
                      <a:pPr algn="ctr" fontAlgn="b"/>
                      <a:r>
                        <a:rPr lang="en-US" sz="1600" b="1" i="0" u="none" strike="noStrike" dirty="0" smtClean="0">
                          <a:solidFill>
                            <a:srgbClr val="000000"/>
                          </a:solidFill>
                          <a:effectLst/>
                          <a:latin typeface="Arial" panose="020B0604020202020204" pitchFamily="34" charset="0"/>
                          <a:cs typeface="Arial" panose="020B0604020202020204" pitchFamily="34" charset="0"/>
                        </a:rPr>
                        <a:t>58</a:t>
                      </a:r>
                    </a:p>
                  </a:txBody>
                  <a:tcPr marL="8559" marR="8559" marT="8559" marB="0" anchor="b">
                    <a:lnL w="12700" cap="flat" cmpd="sng" algn="ctr">
                      <a:solidFill>
                        <a:schemeClr val="tx1"/>
                      </a:solidFill>
                      <a:prstDash val="solid"/>
                      <a:round/>
                      <a:headEnd type="none" w="med" len="med"/>
                      <a:tailEnd type="none" w="med" len="med"/>
                    </a:lnL>
                  </a:tcPr>
                </a:tc>
              </a:tr>
            </a:tbl>
          </a:graphicData>
        </a:graphic>
      </p:graphicFrame>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16</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641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2587" y="3851912"/>
            <a:ext cx="8449912" cy="2262136"/>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166650" indent="-166650" defTabSz="914186">
              <a:spcAft>
                <a:spcPts val="600"/>
              </a:spcAft>
              <a:buFont typeface="Wingdings" pitchFamily="2" charset="2"/>
              <a:buChar char="§"/>
            </a:pPr>
            <a:r>
              <a:rPr lang="en-US" sz="1400" dirty="0">
                <a:solidFill>
                  <a:prstClr val="black"/>
                </a:solidFill>
                <a:ea typeface="Calibri" pitchFamily="34" charset="0"/>
                <a:cs typeface="+mn-cs"/>
              </a:rPr>
              <a:t>To comply with full funding of all awards under $</a:t>
            </a:r>
            <a:r>
              <a:rPr lang="en-US" sz="1400" dirty="0" smtClean="0">
                <a:solidFill>
                  <a:prstClr val="black"/>
                </a:solidFill>
                <a:ea typeface="Calibri" pitchFamily="34" charset="0"/>
                <a:cs typeface="+mn-cs"/>
              </a:rPr>
              <a:t>1 M</a:t>
            </a:r>
            <a:r>
              <a:rPr lang="en-US" sz="1400" dirty="0">
                <a:solidFill>
                  <a:prstClr val="black"/>
                </a:solidFill>
                <a:ea typeface="Calibri" pitchFamily="34" charset="0"/>
                <a:cs typeface="+mn-cs"/>
              </a:rPr>
              <a:t>, the two research divisions are making a concerted effort to use all available options, including shortened budget periods, “terminal renewals,” and no cost extensions (NCE) to maintain quality and portfolio balance.</a:t>
            </a:r>
          </a:p>
          <a:p>
            <a:pPr marL="166650" indent="-166650" eaLnBrk="0" hangingPunct="0">
              <a:spcAft>
                <a:spcPts val="600"/>
              </a:spcAft>
              <a:buFont typeface="Wingdings" pitchFamily="2" charset="2"/>
              <a:buChar char="§"/>
            </a:pPr>
            <a:r>
              <a:rPr lang="en-US" sz="1400" dirty="0">
                <a:solidFill>
                  <a:prstClr val="black"/>
                </a:solidFill>
                <a:ea typeface="Calibri" pitchFamily="34" charset="0"/>
                <a:cs typeface="+mn-cs"/>
              </a:rPr>
              <a:t>While the NCE approach affords extra flexibility to adjust to the full funding requirement, it also delays the time for the divisions to return to the normal portfolio size and success rates.</a:t>
            </a:r>
            <a:endParaRPr lang="en-US" sz="1400" dirty="0">
              <a:solidFill>
                <a:prstClr val="black"/>
              </a:solidFill>
              <a:cs typeface="+mn-cs"/>
            </a:endParaRPr>
          </a:p>
          <a:p>
            <a:pPr marL="166650" indent="-166650" defTabSz="914186" eaLnBrk="0" hangingPunct="0">
              <a:spcAft>
                <a:spcPts val="600"/>
              </a:spcAft>
              <a:buFont typeface="Wingdings" pitchFamily="2" charset="2"/>
              <a:buChar char="§"/>
            </a:pPr>
            <a:r>
              <a:rPr lang="en-US" sz="1400" dirty="0">
                <a:solidFill>
                  <a:prstClr val="black"/>
                </a:solidFill>
                <a:ea typeface="Calibri" pitchFamily="34" charset="0"/>
                <a:cs typeface="+mn-cs"/>
              </a:rPr>
              <a:t>For MSE, the renewal rate was reduced from ~80% (historic value) to ~70% in FY 2013 (anticipation of full funding) to </a:t>
            </a:r>
            <a:r>
              <a:rPr lang="en-US" sz="1400" dirty="0" smtClean="0">
                <a:solidFill>
                  <a:prstClr val="black"/>
                </a:solidFill>
                <a:ea typeface="Calibri" pitchFamily="34" charset="0"/>
              </a:rPr>
              <a:t>65</a:t>
            </a:r>
            <a:r>
              <a:rPr lang="en-US" sz="1400" dirty="0" smtClean="0">
                <a:solidFill>
                  <a:prstClr val="black"/>
                </a:solidFill>
                <a:ea typeface="Calibri" pitchFamily="34" charset="0"/>
                <a:cs typeface="+mn-cs"/>
              </a:rPr>
              <a:t>% </a:t>
            </a:r>
            <a:r>
              <a:rPr lang="en-US" sz="1400" dirty="0">
                <a:solidFill>
                  <a:prstClr val="black"/>
                </a:solidFill>
                <a:ea typeface="Calibri" pitchFamily="34" charset="0"/>
                <a:cs typeface="+mn-cs"/>
              </a:rPr>
              <a:t>in FY 2014.  The new award rate decreased from ~22% to </a:t>
            </a:r>
            <a:r>
              <a:rPr lang="en-US" sz="1400" dirty="0" smtClean="0">
                <a:solidFill>
                  <a:prstClr val="black"/>
                </a:solidFill>
                <a:ea typeface="Calibri" pitchFamily="34" charset="0"/>
                <a:cs typeface="+mn-cs"/>
              </a:rPr>
              <a:t>15%.</a:t>
            </a:r>
            <a:endParaRPr lang="en-US" sz="1400" dirty="0">
              <a:solidFill>
                <a:prstClr val="black"/>
              </a:solidFill>
              <a:ea typeface="Calibri" pitchFamily="34" charset="0"/>
              <a:cs typeface="+mn-cs"/>
            </a:endParaRPr>
          </a:p>
          <a:p>
            <a:pPr marL="166650" indent="-166650" eaLnBrk="0" hangingPunct="0">
              <a:spcAft>
                <a:spcPts val="600"/>
              </a:spcAft>
              <a:buFont typeface="Wingdings" pitchFamily="2" charset="2"/>
              <a:buChar char="§"/>
            </a:pPr>
            <a:r>
              <a:rPr lang="en-US" sz="1400" dirty="0">
                <a:solidFill>
                  <a:prstClr val="black"/>
                </a:solidFill>
                <a:ea typeface="Calibri" pitchFamily="34" charset="0"/>
                <a:cs typeface="+mn-cs"/>
              </a:rPr>
              <a:t>For CSGB, the renewal rate was reduced from ~80% (historic value) to </a:t>
            </a:r>
            <a:r>
              <a:rPr lang="en-US" sz="1400" dirty="0" smtClean="0">
                <a:solidFill>
                  <a:prstClr val="black"/>
                </a:solidFill>
                <a:ea typeface="Calibri" pitchFamily="34" charset="0"/>
                <a:cs typeface="+mn-cs"/>
              </a:rPr>
              <a:t>~</a:t>
            </a:r>
            <a:r>
              <a:rPr lang="en-US" sz="1400" dirty="0" smtClean="0">
                <a:solidFill>
                  <a:prstClr val="black"/>
                </a:solidFill>
                <a:ea typeface="Calibri" pitchFamily="34" charset="0"/>
              </a:rPr>
              <a:t>70</a:t>
            </a:r>
            <a:r>
              <a:rPr lang="en-US" sz="1400" dirty="0" smtClean="0">
                <a:solidFill>
                  <a:prstClr val="black"/>
                </a:solidFill>
                <a:ea typeface="Calibri" pitchFamily="34" charset="0"/>
                <a:cs typeface="+mn-cs"/>
              </a:rPr>
              <a:t>% </a:t>
            </a:r>
            <a:r>
              <a:rPr lang="en-US" sz="1400" dirty="0">
                <a:solidFill>
                  <a:prstClr val="black"/>
                </a:solidFill>
                <a:ea typeface="Calibri" pitchFamily="34" charset="0"/>
                <a:cs typeface="+mn-cs"/>
              </a:rPr>
              <a:t>in FY 2013 to </a:t>
            </a:r>
            <a:r>
              <a:rPr lang="en-US" sz="1400" dirty="0" smtClean="0">
                <a:solidFill>
                  <a:prstClr val="black"/>
                </a:solidFill>
                <a:ea typeface="Calibri" pitchFamily="34" charset="0"/>
              </a:rPr>
              <a:t>68</a:t>
            </a:r>
            <a:r>
              <a:rPr lang="en-US" sz="1400" dirty="0" smtClean="0">
                <a:solidFill>
                  <a:prstClr val="black"/>
                </a:solidFill>
                <a:ea typeface="Calibri" pitchFamily="34" charset="0"/>
                <a:cs typeface="+mn-cs"/>
              </a:rPr>
              <a:t>% </a:t>
            </a:r>
            <a:r>
              <a:rPr lang="en-US" sz="1400" dirty="0">
                <a:solidFill>
                  <a:prstClr val="black"/>
                </a:solidFill>
                <a:ea typeface="Calibri" pitchFamily="34" charset="0"/>
                <a:cs typeface="+mn-cs"/>
              </a:rPr>
              <a:t>in FY 2014.  The new award rate was reduced from ~40% to </a:t>
            </a:r>
            <a:r>
              <a:rPr lang="en-US" sz="1400" dirty="0" smtClean="0">
                <a:solidFill>
                  <a:prstClr val="black"/>
                </a:solidFill>
                <a:ea typeface="Calibri" pitchFamily="34" charset="0"/>
              </a:rPr>
              <a:t>19</a:t>
            </a:r>
            <a:r>
              <a:rPr lang="en-US" sz="1400" dirty="0" smtClean="0">
                <a:solidFill>
                  <a:prstClr val="black"/>
                </a:solidFill>
                <a:ea typeface="Calibri" pitchFamily="34" charset="0"/>
                <a:cs typeface="+mn-cs"/>
              </a:rPr>
              <a:t>%.</a:t>
            </a:r>
            <a:endParaRPr lang="en-US" sz="1400" dirty="0">
              <a:solidFill>
                <a:prstClr val="black"/>
              </a:solidFill>
              <a:ea typeface="Calibri" pitchFamily="34" charset="0"/>
              <a:cs typeface="+mn-cs"/>
            </a:endParaRPr>
          </a:p>
        </p:txBody>
      </p:sp>
      <p:sp>
        <p:nvSpPr>
          <p:cNvPr id="2" name="TextBox 1"/>
          <p:cNvSpPr txBox="1"/>
          <p:nvPr/>
        </p:nvSpPr>
        <p:spPr>
          <a:xfrm>
            <a:off x="322587" y="1440282"/>
            <a:ext cx="400065" cy="1708460"/>
          </a:xfrm>
          <a:prstGeom prst="rect">
            <a:avLst/>
          </a:prstGeom>
          <a:noFill/>
        </p:spPr>
        <p:txBody>
          <a:bodyPr vert="vert270" wrap="square" lIns="91418" tIns="45709" rIns="91418" bIns="45709" rtlCol="0">
            <a:spAutoFit/>
          </a:bodyPr>
          <a:lstStyle/>
          <a:p>
            <a:pPr algn="ctr"/>
            <a:r>
              <a:rPr lang="en-US" sz="1400" b="1" dirty="0">
                <a:solidFill>
                  <a:prstClr val="black"/>
                </a:solidFill>
                <a:latin typeface="Arial Narrow" pitchFamily="34" charset="0"/>
                <a:cs typeface="+mn-cs"/>
              </a:rPr>
              <a:t># of Proposals</a:t>
            </a:r>
          </a:p>
        </p:txBody>
      </p:sp>
      <p:sp>
        <p:nvSpPr>
          <p:cNvPr id="22" name="TextBox 21"/>
          <p:cNvSpPr txBox="1"/>
          <p:nvPr/>
        </p:nvSpPr>
        <p:spPr>
          <a:xfrm>
            <a:off x="4934993" y="1440812"/>
            <a:ext cx="400065" cy="1738926"/>
          </a:xfrm>
          <a:prstGeom prst="rect">
            <a:avLst/>
          </a:prstGeom>
          <a:noFill/>
        </p:spPr>
        <p:txBody>
          <a:bodyPr vert="vert270" wrap="square" lIns="91418" tIns="45709" rIns="91418" bIns="45709" rtlCol="0">
            <a:spAutoFit/>
          </a:bodyPr>
          <a:lstStyle/>
          <a:p>
            <a:pPr algn="ctr"/>
            <a:r>
              <a:rPr lang="en-US" sz="1400" b="1" dirty="0">
                <a:solidFill>
                  <a:prstClr val="black"/>
                </a:solidFill>
                <a:latin typeface="Arial Narrow" pitchFamily="34" charset="0"/>
                <a:cs typeface="+mn-cs"/>
              </a:rPr>
              <a:t># of Proposals</a:t>
            </a:r>
          </a:p>
        </p:txBody>
      </p:sp>
      <p:graphicFrame>
        <p:nvGraphicFramePr>
          <p:cNvPr id="8" name="Chart 7"/>
          <p:cNvGraphicFramePr>
            <a:graphicFrameLocks/>
          </p:cNvGraphicFramePr>
          <p:nvPr>
            <p:extLst>
              <p:ext uri="{D42A27DB-BD31-4B8C-83A1-F6EECF244321}">
                <p14:modId xmlns:p14="http://schemas.microsoft.com/office/powerpoint/2010/main" val="1227511782"/>
              </p:ext>
            </p:extLst>
          </p:nvPr>
        </p:nvGraphicFramePr>
        <p:xfrm>
          <a:off x="147638" y="938675"/>
          <a:ext cx="442436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3999080736"/>
              </p:ext>
            </p:extLst>
          </p:nvPr>
        </p:nvGraphicFramePr>
        <p:xfrm>
          <a:off x="4700399" y="923442"/>
          <a:ext cx="394811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3"/>
          <p:cNvSpPr txBox="1">
            <a:spLocks/>
          </p:cNvSpPr>
          <p:nvPr/>
        </p:nvSpPr>
        <p:spPr bwMode="auto">
          <a:xfrm>
            <a:off x="0" y="3958"/>
            <a:ext cx="9144000" cy="762000"/>
          </a:xfrm>
          <a:prstGeom prst="rect">
            <a:avLst/>
          </a:prstGeom>
          <a:noFill/>
          <a:ln w="9525">
            <a:noFill/>
            <a:miter lim="800000"/>
            <a:headEnd/>
            <a:tailEnd/>
          </a:ln>
        </p:spPr>
        <p:txBody>
          <a:bodyPr vert="horz" wrap="square" lIns="91365" tIns="45683" rIns="91365" bIns="45683" numCol="1" anchor="ctr" anchorCtr="0" compatLnSpc="1">
            <a:prstTxWarp prst="textNoShape">
              <a:avLst/>
            </a:prstTxWarp>
          </a:bodyPr>
          <a:lst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827" algn="ctr" rtl="0" fontAlgn="base">
              <a:spcBef>
                <a:spcPct val="0"/>
              </a:spcBef>
              <a:spcAft>
                <a:spcPct val="0"/>
              </a:spcAft>
              <a:defRPr sz="2400">
                <a:solidFill>
                  <a:srgbClr val="106636"/>
                </a:solidFill>
                <a:latin typeface="Arial" charset="0"/>
                <a:cs typeface="Arial" charset="0"/>
              </a:defRPr>
            </a:lvl6pPr>
            <a:lvl7pPr marL="913651" algn="ctr" rtl="0" fontAlgn="base">
              <a:spcBef>
                <a:spcPct val="0"/>
              </a:spcBef>
              <a:spcAft>
                <a:spcPct val="0"/>
              </a:spcAft>
              <a:defRPr sz="2400">
                <a:solidFill>
                  <a:srgbClr val="106636"/>
                </a:solidFill>
                <a:latin typeface="Arial" charset="0"/>
                <a:cs typeface="Arial" charset="0"/>
              </a:defRPr>
            </a:lvl7pPr>
            <a:lvl8pPr marL="1370479" algn="ctr" rtl="0" fontAlgn="base">
              <a:spcBef>
                <a:spcPct val="0"/>
              </a:spcBef>
              <a:spcAft>
                <a:spcPct val="0"/>
              </a:spcAft>
              <a:defRPr sz="2400">
                <a:solidFill>
                  <a:srgbClr val="106636"/>
                </a:solidFill>
                <a:latin typeface="Arial" charset="0"/>
                <a:cs typeface="Arial" charset="0"/>
              </a:defRPr>
            </a:lvl8pPr>
            <a:lvl9pPr marL="1827303" algn="ctr" rtl="0" fontAlgn="base">
              <a:spcBef>
                <a:spcPct val="0"/>
              </a:spcBef>
              <a:spcAft>
                <a:spcPct val="0"/>
              </a:spcAft>
              <a:defRPr sz="2400">
                <a:solidFill>
                  <a:srgbClr val="106636"/>
                </a:solidFill>
                <a:latin typeface="Arial" charset="0"/>
                <a:cs typeface="Arial" charset="0"/>
              </a:defRPr>
            </a:lvl9pPr>
          </a:lstStyle>
          <a:p>
            <a:r>
              <a:rPr lang="en-US" sz="2300" b="1" spc="-100" dirty="0" smtClean="0"/>
              <a:t>FY14 Implementation of Full Funding of Financial Assistance Awards</a:t>
            </a:r>
            <a:endParaRPr lang="en-US" sz="2300" b="1" spc="-100" dirty="0"/>
          </a:p>
        </p:txBody>
      </p:sp>
      <p:sp>
        <p:nvSpPr>
          <p:cNvPr id="4" name="Slide Number Placeholder 3"/>
          <p:cNvSpPr>
            <a:spLocks noGrp="1"/>
          </p:cNvSpPr>
          <p:nvPr>
            <p:ph type="sldNum" sz="quarter" idx="11"/>
          </p:nvPr>
        </p:nvSpPr>
        <p:spPr/>
        <p:txBody>
          <a:bodyPr/>
          <a:lstStyle/>
          <a:p>
            <a:pPr>
              <a:defRPr/>
            </a:pPr>
            <a:fld id="{D1C3E240-9EB6-4604-A43D-9910B3F588EA}" type="slidenum">
              <a:rPr lang="en-US" smtClean="0"/>
              <a:pPr>
                <a:defRPr/>
              </a:pPr>
              <a:t>17</a:t>
            </a:fld>
            <a:endParaRPr lang="en-US" dirty="0"/>
          </a:p>
        </p:txBody>
      </p:sp>
    </p:spTree>
    <p:extLst>
      <p:ext uri="{BB962C8B-B14F-4D97-AF65-F5344CB8AC3E}">
        <p14:creationId xmlns:p14="http://schemas.microsoft.com/office/powerpoint/2010/main" val="429216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Planning Process</a:t>
            </a:r>
            <a:endParaRPr lang="en-US" b="1" dirty="0"/>
          </a:p>
        </p:txBody>
      </p:sp>
      <p:graphicFrame>
        <p:nvGraphicFramePr>
          <p:cNvPr id="2" name="Diagram 1"/>
          <p:cNvGraphicFramePr/>
          <p:nvPr>
            <p:extLst>
              <p:ext uri="{D42A27DB-BD31-4B8C-83A1-F6EECF244321}">
                <p14:modId xmlns:p14="http://schemas.microsoft.com/office/powerpoint/2010/main" val="160714781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18</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938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CSGB Strategic Planning Process</a:t>
            </a:r>
            <a:endParaRPr lang="en-US" b="1" dirty="0"/>
          </a:p>
        </p:txBody>
      </p:sp>
      <p:graphicFrame>
        <p:nvGraphicFramePr>
          <p:cNvPr id="2" name="Diagram 1"/>
          <p:cNvGraphicFramePr/>
          <p:nvPr>
            <p:extLst>
              <p:ext uri="{D42A27DB-BD31-4B8C-83A1-F6EECF244321}">
                <p14:modId xmlns:p14="http://schemas.microsoft.com/office/powerpoint/2010/main" val="1168194089"/>
              </p:ext>
            </p:extLst>
          </p:nvPr>
        </p:nvGraphicFramePr>
        <p:xfrm>
          <a:off x="152400" y="1143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rot="16200000">
            <a:off x="6210977" y="1713823"/>
            <a:ext cx="2514600" cy="3049354"/>
          </a:xfrm>
          <a:prstGeom prst="roundRect">
            <a:avLst/>
          </a:prstGeom>
          <a:solidFill>
            <a:srgbClr val="FFFF99"/>
          </a:solidFill>
        </p:spPr>
        <p:style>
          <a:lnRef idx="0">
            <a:schemeClr val="lt1">
              <a:hueOff val="0"/>
              <a:satOff val="0"/>
              <a:lumOff val="0"/>
              <a:alphaOff val="0"/>
            </a:schemeClr>
          </a:lnRef>
          <a:fillRef idx="3">
            <a:schemeClr val="accent2">
              <a:hueOff val="1560506"/>
              <a:satOff val="-1946"/>
              <a:lumOff val="458"/>
              <a:alphaOff val="0"/>
            </a:schemeClr>
          </a:fillRef>
          <a:effectRef idx="3">
            <a:schemeClr val="accent2">
              <a:hueOff val="1560506"/>
              <a:satOff val="-1946"/>
              <a:lumOff val="458"/>
              <a:alphaOff val="0"/>
            </a:schemeClr>
          </a:effectRef>
          <a:fontRef idx="minor">
            <a:schemeClr val="lt1"/>
          </a:fontRef>
        </p:style>
      </p:sp>
      <p:sp>
        <p:nvSpPr>
          <p:cNvPr id="7" name="TextBox 6"/>
          <p:cNvSpPr txBox="1"/>
          <p:nvPr/>
        </p:nvSpPr>
        <p:spPr>
          <a:xfrm>
            <a:off x="6053755" y="2133600"/>
            <a:ext cx="2829044" cy="2308324"/>
          </a:xfrm>
          <a:prstGeom prst="rect">
            <a:avLst/>
          </a:prstGeom>
          <a:noFill/>
        </p:spPr>
        <p:txBody>
          <a:bodyPr wrap="none" rtlCol="0">
            <a:spAutoFit/>
          </a:bodyPr>
          <a:lstStyle/>
          <a:p>
            <a:r>
              <a:rPr lang="en-US" sz="2400" b="1" dirty="0" smtClean="0">
                <a:solidFill>
                  <a:srgbClr val="106636"/>
                </a:solidFill>
                <a:effectLst>
                  <a:outerShdw blurRad="38100" dist="38100" dir="2700000" algn="tl">
                    <a:srgbClr val="000000">
                      <a:alpha val="43137"/>
                    </a:srgbClr>
                  </a:outerShdw>
                </a:effectLst>
              </a:rPr>
              <a:t>BESAC Reports</a:t>
            </a:r>
          </a:p>
          <a:p>
            <a:r>
              <a:rPr lang="en-US" sz="2400" b="1" dirty="0" smtClean="0">
                <a:solidFill>
                  <a:srgbClr val="106636"/>
                </a:solidFill>
                <a:effectLst>
                  <a:outerShdw blurRad="38100" dist="38100" dir="2700000" algn="tl">
                    <a:srgbClr val="000000">
                      <a:alpha val="43137"/>
                    </a:srgbClr>
                  </a:outerShdw>
                </a:effectLst>
              </a:rPr>
              <a:t>BRN, NAS Reports</a:t>
            </a:r>
          </a:p>
          <a:p>
            <a:r>
              <a:rPr lang="en-US" sz="2400" b="1" dirty="0" smtClean="0">
                <a:solidFill>
                  <a:srgbClr val="106636"/>
                </a:solidFill>
                <a:effectLst>
                  <a:outerShdw blurRad="38100" dist="38100" dir="2700000" algn="tl">
                    <a:srgbClr val="000000">
                      <a:alpha val="43137"/>
                    </a:srgbClr>
                  </a:outerShdw>
                </a:effectLst>
              </a:rPr>
              <a:t>Community Input</a:t>
            </a:r>
          </a:p>
          <a:p>
            <a:r>
              <a:rPr lang="en-US" sz="2400" b="1" dirty="0" smtClean="0">
                <a:solidFill>
                  <a:srgbClr val="106636"/>
                </a:solidFill>
                <a:effectLst>
                  <a:outerShdw blurRad="38100" dist="38100" dir="2700000" algn="tl">
                    <a:srgbClr val="000000">
                      <a:alpha val="43137"/>
                    </a:srgbClr>
                  </a:outerShdw>
                </a:effectLst>
              </a:rPr>
              <a:t>Council Workshops</a:t>
            </a:r>
          </a:p>
          <a:p>
            <a:r>
              <a:rPr lang="en-US" sz="2400" b="1" dirty="0" smtClean="0">
                <a:solidFill>
                  <a:srgbClr val="106636"/>
                </a:solidFill>
                <a:effectLst>
                  <a:outerShdw blurRad="38100" dist="38100" dir="2700000" algn="tl">
                    <a:srgbClr val="000000">
                      <a:alpha val="43137"/>
                    </a:srgbClr>
                  </a:outerShdw>
                </a:effectLst>
              </a:rPr>
              <a:t>Strategic Discussions</a:t>
            </a:r>
          </a:p>
          <a:p>
            <a:r>
              <a:rPr lang="en-US" sz="2400" b="1" dirty="0" smtClean="0">
                <a:solidFill>
                  <a:srgbClr val="106636"/>
                </a:solidFill>
                <a:effectLst>
                  <a:outerShdw blurRad="38100" dist="38100" dir="2700000" algn="tl">
                    <a:srgbClr val="000000">
                      <a:alpha val="43137"/>
                    </a:srgbClr>
                  </a:outerShdw>
                </a:effectLst>
              </a:rPr>
              <a:t>Program Discussions</a:t>
            </a:r>
            <a:endParaRPr lang="en-US" sz="2400" b="1" dirty="0">
              <a:solidFill>
                <a:srgbClr val="106636"/>
              </a:solidFill>
              <a:effectLst>
                <a:outerShdw blurRad="38100" dist="38100" dir="2700000" algn="tl">
                  <a:srgbClr val="000000">
                    <a:alpha val="43137"/>
                  </a:srgbClr>
                </a:outerShdw>
              </a:effectLst>
            </a:endParaRPr>
          </a:p>
        </p:txBody>
      </p:sp>
      <p:sp>
        <p:nvSpPr>
          <p:cNvPr id="4" name="Curved Right Arrow 3"/>
          <p:cNvSpPr/>
          <p:nvPr/>
        </p:nvSpPr>
        <p:spPr>
          <a:xfrm rot="5400000">
            <a:off x="5679399" y="560283"/>
            <a:ext cx="731520" cy="1930481"/>
          </a:xfrm>
          <a:prstGeom prst="curvedRightArrow">
            <a:avLst/>
          </a:prstGeom>
          <a:solidFill>
            <a:srgbClr val="10663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5400000" flipH="1">
            <a:off x="5687994" y="4059707"/>
            <a:ext cx="731520" cy="1930481"/>
          </a:xfrm>
          <a:prstGeom prst="curvedRightArrow">
            <a:avLst/>
          </a:prstGeom>
          <a:solidFill>
            <a:srgbClr val="10663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19</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438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CSGB Division Mission and Goals</a:t>
            </a:r>
            <a:endParaRPr lang="en-US" b="1" dirty="0"/>
          </a:p>
        </p:txBody>
      </p:sp>
      <p:sp>
        <p:nvSpPr>
          <p:cNvPr id="4" name="TextBox 3"/>
          <p:cNvSpPr txBox="1"/>
          <p:nvPr/>
        </p:nvSpPr>
        <p:spPr>
          <a:xfrm>
            <a:off x="381000" y="914400"/>
            <a:ext cx="8305800" cy="1477328"/>
          </a:xfrm>
          <a:prstGeom prst="rect">
            <a:avLst/>
          </a:prstGeom>
          <a:solidFill>
            <a:srgbClr val="FFFF99"/>
          </a:solidFill>
        </p:spPr>
        <p:txBody>
          <a:bodyPr wrap="square" rtlCol="0">
            <a:spAutoFit/>
          </a:bodyPr>
          <a:lstStyle/>
          <a:p>
            <a:pPr eaLnBrk="0" fontAlgn="base" hangingPunct="0">
              <a:spcBef>
                <a:spcPct val="0"/>
              </a:spcBef>
              <a:spcAft>
                <a:spcPct val="0"/>
              </a:spcAft>
            </a:pPr>
            <a:r>
              <a:rPr lang="en-US" dirty="0" smtClean="0">
                <a:solidFill>
                  <a:prstClr val="black"/>
                </a:solidFill>
                <a:latin typeface="Arial" pitchFamily="34" charset="0"/>
                <a:cs typeface="Arial" pitchFamily="34" charset="0"/>
              </a:rPr>
              <a:t>“The division supports experimental, theoretical, and computational research to provide fundamental understanding of chemical transformations and energy flow in systems relevant to DOE missions.  This knowledge serves as the basis for the development of new processes for the generation, storage, and use of energy and for the mitigation of the environmental impacts of energy use.”</a:t>
            </a:r>
            <a:endParaRPr lang="en-US" dirty="0">
              <a:solidFill>
                <a:prstClr val="black"/>
              </a:solidFill>
              <a:latin typeface="Arial" pitchFamily="34" charset="0"/>
              <a:cs typeface="Arial" pitchFamily="34" charset="0"/>
            </a:endParaRPr>
          </a:p>
        </p:txBody>
      </p:sp>
      <p:sp>
        <p:nvSpPr>
          <p:cNvPr id="6" name="TextBox 5"/>
          <p:cNvSpPr txBox="1"/>
          <p:nvPr/>
        </p:nvSpPr>
        <p:spPr>
          <a:xfrm>
            <a:off x="533400" y="2667000"/>
            <a:ext cx="8305800" cy="3693319"/>
          </a:xfrm>
          <a:prstGeom prst="rect">
            <a:avLst/>
          </a:prstGeom>
          <a:noFill/>
        </p:spPr>
        <p:txBody>
          <a:bodyPr wrap="square" rtlCol="0">
            <a:spAutoFit/>
          </a:bodyPr>
          <a:lstStyle/>
          <a:p>
            <a:pPr eaLnBrk="0" fontAlgn="base" hangingPunct="0">
              <a:spcBef>
                <a:spcPct val="0"/>
              </a:spcBef>
              <a:spcAft>
                <a:spcPct val="0"/>
              </a:spcAft>
            </a:pPr>
            <a:r>
              <a:rPr lang="en-US" b="1" dirty="0" smtClean="0">
                <a:solidFill>
                  <a:prstClr val="black"/>
                </a:solidFill>
                <a:latin typeface="Arial" pitchFamily="34" charset="0"/>
                <a:cs typeface="Arial" pitchFamily="34" charset="0"/>
              </a:rPr>
              <a:t>CSGB research programs embrace two strategies:</a:t>
            </a:r>
          </a:p>
          <a:p>
            <a:pPr eaLnBrk="0" fontAlgn="base" hangingPunct="0">
              <a:spcBef>
                <a:spcPct val="0"/>
              </a:spcBef>
              <a:spcAft>
                <a:spcPct val="0"/>
              </a:spcAft>
            </a:pPr>
            <a:endParaRPr lang="en-US" b="1" dirty="0" smtClean="0">
              <a:solidFill>
                <a:prstClr val="black"/>
              </a:solidFill>
              <a:latin typeface="Arial" pitchFamily="34" charset="0"/>
              <a:cs typeface="Arial" pitchFamily="34" charset="0"/>
            </a:endParaRPr>
          </a:p>
          <a:p>
            <a:pPr eaLnBrk="0" fontAlgn="base" hangingPunct="0">
              <a:spcBef>
                <a:spcPct val="0"/>
              </a:spcBef>
              <a:spcAft>
                <a:spcPct val="0"/>
              </a:spcAft>
              <a:buFont typeface="Wingdings" pitchFamily="2" charset="2"/>
              <a:buChar char="Ø"/>
            </a:pPr>
            <a:r>
              <a:rPr lang="en-US" b="1" dirty="0" smtClean="0">
                <a:solidFill>
                  <a:prstClr val="black"/>
                </a:solidFill>
                <a:latin typeface="Arial" pitchFamily="34" charset="0"/>
                <a:cs typeface="Arial" pitchFamily="34" charset="0"/>
              </a:rPr>
              <a:t> Discovery or Grand Challenge Research: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Understand, direct, and control matter and energy flow in materials and chemical processes.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May be </a:t>
            </a:r>
            <a:r>
              <a:rPr lang="en-US" sz="1600" dirty="0">
                <a:solidFill>
                  <a:prstClr val="black"/>
                </a:solidFill>
                <a:latin typeface="Arial" pitchFamily="34" charset="0"/>
                <a:cs typeface="Arial" pitchFamily="34" charset="0"/>
              </a:rPr>
              <a:t>conducted on </a:t>
            </a:r>
            <a:r>
              <a:rPr lang="en-US" sz="1600" dirty="0" smtClean="0">
                <a:solidFill>
                  <a:prstClr val="black"/>
                </a:solidFill>
                <a:latin typeface="Arial" pitchFamily="34" charset="0"/>
                <a:cs typeface="Arial" pitchFamily="34" charset="0"/>
              </a:rPr>
              <a:t>model systems </a:t>
            </a:r>
            <a:r>
              <a:rPr lang="en-US" sz="1600" dirty="0">
                <a:solidFill>
                  <a:prstClr val="black"/>
                </a:solidFill>
                <a:latin typeface="Arial" pitchFamily="34" charset="0"/>
                <a:cs typeface="Arial" pitchFamily="34" charset="0"/>
              </a:rPr>
              <a:t>not </a:t>
            </a:r>
            <a:r>
              <a:rPr lang="en-US" sz="1600" dirty="0" smtClean="0">
                <a:solidFill>
                  <a:prstClr val="black"/>
                </a:solidFill>
                <a:latin typeface="Arial" pitchFamily="34" charset="0"/>
                <a:cs typeface="Arial" pitchFamily="34" charset="0"/>
              </a:rPr>
              <a:t>immediately </a:t>
            </a:r>
            <a:r>
              <a:rPr lang="en-US" sz="1600" dirty="0">
                <a:solidFill>
                  <a:prstClr val="black"/>
                </a:solidFill>
                <a:latin typeface="Arial" pitchFamily="34" charset="0"/>
                <a:cs typeface="Arial" pitchFamily="34" charset="0"/>
              </a:rPr>
              <a:t>relevant to energy technologies.  </a:t>
            </a:r>
          </a:p>
          <a:p>
            <a:pPr lvl="1" eaLnBrk="0" fontAlgn="base" hangingPunct="0">
              <a:spcBef>
                <a:spcPct val="0"/>
              </a:spcBef>
              <a:spcAft>
                <a:spcPct val="0"/>
              </a:spcAft>
            </a:pPr>
            <a:endParaRPr lang="en-US" sz="1600" dirty="0" smtClean="0">
              <a:solidFill>
                <a:prstClr val="black"/>
              </a:solidFill>
              <a:latin typeface="Arial" pitchFamily="34" charset="0"/>
              <a:cs typeface="Arial" pitchFamily="34" charset="0"/>
            </a:endParaRPr>
          </a:p>
          <a:p>
            <a:pPr eaLnBrk="0" fontAlgn="base" hangingPunct="0">
              <a:spcBef>
                <a:spcPct val="0"/>
              </a:spcBef>
              <a:spcAft>
                <a:spcPct val="0"/>
              </a:spcAft>
              <a:buFont typeface="Wingdings" pitchFamily="2" charset="2"/>
              <a:buChar char="Ø"/>
            </a:pPr>
            <a:r>
              <a:rPr lang="en-US" b="1" dirty="0" smtClean="0">
                <a:solidFill>
                  <a:prstClr val="black"/>
                </a:solidFill>
                <a:latin typeface="Arial" pitchFamily="34" charset="0"/>
                <a:cs typeface="Arial" pitchFamily="34" charset="0"/>
              </a:rPr>
              <a:t> Use-Inspired Basic Research:  </a:t>
            </a:r>
          </a:p>
          <a:p>
            <a:pPr marL="742950" lvl="1" indent="-285750" eaLnBrk="0" fontAlgn="base" hangingPunct="0">
              <a:spcBef>
                <a:spcPct val="0"/>
              </a:spcBef>
              <a:spcAft>
                <a:spcPct val="0"/>
              </a:spcAft>
              <a:buFont typeface="Arial" panose="020B0604020202020204" pitchFamily="34" charset="0"/>
              <a:buChar char="•"/>
            </a:pPr>
            <a:r>
              <a:rPr lang="en-US" sz="1600" dirty="0" smtClean="0">
                <a:solidFill>
                  <a:prstClr val="black"/>
                </a:solidFill>
                <a:latin typeface="Arial" pitchFamily="34" charset="0"/>
                <a:cs typeface="Arial" pitchFamily="34" charset="0"/>
              </a:rPr>
              <a:t>Basic research required for the development of transformative energy technologies.</a:t>
            </a:r>
          </a:p>
          <a:p>
            <a:pPr marL="742950" lvl="1" indent="-285750" eaLnBrk="0" fontAlgn="base" hangingPunct="0">
              <a:spcBef>
                <a:spcPct val="0"/>
              </a:spcBef>
              <a:spcAft>
                <a:spcPct val="0"/>
              </a:spcAft>
              <a:buFont typeface="Arial" panose="020B0604020202020204" pitchFamily="34" charset="0"/>
              <a:buChar char="•"/>
            </a:pPr>
            <a:r>
              <a:rPr lang="en-US" sz="1600" dirty="0">
                <a:solidFill>
                  <a:prstClr val="black"/>
                </a:solidFill>
                <a:latin typeface="Arial" pitchFamily="34" charset="0"/>
                <a:cs typeface="Arial" pitchFamily="34" charset="0"/>
              </a:rPr>
              <a:t>Usually conducted on systems that have a clear potential relevance to energy technologies</a:t>
            </a:r>
            <a:r>
              <a:rPr lang="en-US" sz="1600" dirty="0" smtClean="0">
                <a:solidFill>
                  <a:prstClr val="black"/>
                </a:solidFill>
                <a:latin typeface="Arial" pitchFamily="34" charset="0"/>
                <a:cs typeface="Arial" pitchFamily="34" charset="0"/>
              </a:rPr>
              <a:t>  </a:t>
            </a:r>
          </a:p>
          <a:p>
            <a:pPr eaLnBrk="0" fontAlgn="base" hangingPunct="0">
              <a:spcBef>
                <a:spcPct val="0"/>
              </a:spcBef>
              <a:spcAft>
                <a:spcPct val="0"/>
              </a:spcAft>
            </a:pPr>
            <a:endParaRPr lang="en-US" dirty="0">
              <a:solidFill>
                <a:prstClr val="black"/>
              </a:solidFill>
              <a:latin typeface="Arial" pitchFamily="34" charset="0"/>
              <a:cs typeface="Arial" pitchFamily="34" charset="0"/>
            </a:endParaRPr>
          </a:p>
        </p:txBody>
      </p:sp>
      <p:sp>
        <p:nvSpPr>
          <p:cNvPr id="7" name="TextBox 6"/>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68641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4128" y="3283419"/>
            <a:ext cx="9198128" cy="3879381"/>
          </a:xfrm>
        </p:spPr>
        <p:txBody>
          <a:bodyPr/>
          <a:lstStyle/>
          <a:p>
            <a:pPr marL="0" indent="0">
              <a:spcBef>
                <a:spcPts val="600"/>
              </a:spcBef>
              <a:buNone/>
            </a:pPr>
            <a:r>
              <a:rPr lang="en-US" sz="1800" b="0" dirty="0" smtClean="0">
                <a:solidFill>
                  <a:srgbClr val="106636"/>
                </a:solidFill>
              </a:rPr>
              <a:t>  </a:t>
            </a:r>
            <a:r>
              <a:rPr lang="en-US" sz="1800" dirty="0" smtClean="0">
                <a:solidFill>
                  <a:srgbClr val="106636"/>
                </a:solidFill>
              </a:rPr>
              <a:t>Workshop examples</a:t>
            </a:r>
          </a:p>
          <a:p>
            <a:pPr marL="346075" lvl="1" indent="-234950">
              <a:buFont typeface="Wingdings" panose="05000000000000000000" pitchFamily="2" charset="2"/>
              <a:buChar char="§"/>
            </a:pPr>
            <a:r>
              <a:rPr lang="en-US" sz="1600" b="0" dirty="0" smtClean="0">
                <a:solidFill>
                  <a:schemeClr val="tx1"/>
                </a:solidFill>
              </a:rPr>
              <a:t>“What is the Efficiency of Photosynthesis?” (</a:t>
            </a:r>
            <a:r>
              <a:rPr lang="en-US" sz="1600" b="0" dirty="0" err="1" smtClean="0">
                <a:solidFill>
                  <a:schemeClr val="tx1"/>
                </a:solidFill>
              </a:rPr>
              <a:t>Chem</a:t>
            </a:r>
            <a:r>
              <a:rPr lang="en-US" sz="1600" b="0" dirty="0" smtClean="0">
                <a:solidFill>
                  <a:schemeClr val="tx1"/>
                </a:solidFill>
              </a:rPr>
              <a:t>/Bio 2009); R. E. Blankenship et al., “Comparing </a:t>
            </a:r>
            <a:r>
              <a:rPr lang="en-US" sz="1600" b="0" dirty="0">
                <a:solidFill>
                  <a:schemeClr val="tx1"/>
                </a:solidFill>
              </a:rPr>
              <a:t>Photosynthetic </a:t>
            </a:r>
            <a:r>
              <a:rPr lang="en-US" sz="1600" b="0" dirty="0" smtClean="0">
                <a:solidFill>
                  <a:schemeClr val="tx1"/>
                </a:solidFill>
              </a:rPr>
              <a:t>and Photovoltaic </a:t>
            </a:r>
            <a:r>
              <a:rPr lang="en-US" sz="1600" b="0" dirty="0">
                <a:solidFill>
                  <a:schemeClr val="tx1"/>
                </a:solidFill>
              </a:rPr>
              <a:t>Efficiencies and </a:t>
            </a:r>
            <a:r>
              <a:rPr lang="en-US" sz="1600" b="0" dirty="0" smtClean="0">
                <a:solidFill>
                  <a:schemeClr val="tx1"/>
                </a:solidFill>
              </a:rPr>
              <a:t>Recognizing the </a:t>
            </a:r>
            <a:r>
              <a:rPr lang="en-US" sz="1600" b="0" dirty="0">
                <a:solidFill>
                  <a:schemeClr val="tx1"/>
                </a:solidFill>
              </a:rPr>
              <a:t>Potential for </a:t>
            </a:r>
            <a:r>
              <a:rPr lang="en-US" sz="1600" b="0" dirty="0" smtClean="0">
                <a:solidFill>
                  <a:schemeClr val="tx1"/>
                </a:solidFill>
              </a:rPr>
              <a:t>Improvement”, </a:t>
            </a:r>
            <a:r>
              <a:rPr lang="en-US" sz="1600" b="0" i="1" dirty="0" smtClean="0">
                <a:solidFill>
                  <a:schemeClr val="tx1"/>
                </a:solidFill>
              </a:rPr>
              <a:t>Science</a:t>
            </a:r>
            <a:r>
              <a:rPr lang="en-US" sz="1600" b="0" dirty="0" smtClean="0">
                <a:solidFill>
                  <a:schemeClr val="tx1"/>
                </a:solidFill>
              </a:rPr>
              <a:t> </a:t>
            </a:r>
            <a:r>
              <a:rPr lang="en-US" sz="1600" b="1" dirty="0" smtClean="0">
                <a:solidFill>
                  <a:schemeClr val="tx1"/>
                </a:solidFill>
              </a:rPr>
              <a:t>2011</a:t>
            </a:r>
            <a:r>
              <a:rPr lang="en-US" sz="1600" b="0" dirty="0" smtClean="0">
                <a:solidFill>
                  <a:schemeClr val="tx1"/>
                </a:solidFill>
              </a:rPr>
              <a:t>, 332, 805-809.</a:t>
            </a:r>
          </a:p>
          <a:p>
            <a:pPr marL="346075" lvl="1" indent="-234950">
              <a:spcBef>
                <a:spcPts val="600"/>
              </a:spcBef>
              <a:buFont typeface="Wingdings" panose="05000000000000000000" pitchFamily="2" charset="2"/>
              <a:buChar char="§"/>
            </a:pPr>
            <a:r>
              <a:rPr lang="en-US" sz="1600" dirty="0" smtClean="0">
                <a:solidFill>
                  <a:schemeClr val="tx1"/>
                </a:solidFill>
              </a:rPr>
              <a:t>“CO</a:t>
            </a:r>
            <a:r>
              <a:rPr lang="en-US" sz="1600" baseline="-25000" dirty="0" smtClean="0">
                <a:solidFill>
                  <a:schemeClr val="tx1"/>
                </a:solidFill>
              </a:rPr>
              <a:t>2</a:t>
            </a:r>
            <a:r>
              <a:rPr lang="en-US" sz="1600" dirty="0" smtClean="0">
                <a:solidFill>
                  <a:schemeClr val="tx1"/>
                </a:solidFill>
              </a:rPr>
              <a:t> Fixation” (</a:t>
            </a:r>
            <a:r>
              <a:rPr lang="en-US" sz="1600" dirty="0" err="1" smtClean="0">
                <a:solidFill>
                  <a:schemeClr val="tx1"/>
                </a:solidFill>
              </a:rPr>
              <a:t>Chem</a:t>
            </a:r>
            <a:r>
              <a:rPr lang="en-US" sz="1600" dirty="0" smtClean="0">
                <a:solidFill>
                  <a:schemeClr val="tx1"/>
                </a:solidFill>
              </a:rPr>
              <a:t>/Bio 2011); “Frontiers, Opportunities, and Challenges in Biochemical and Chemical Catalysis of CO</a:t>
            </a:r>
            <a:r>
              <a:rPr lang="en-US" sz="1600" baseline="-25000" dirty="0" smtClean="0">
                <a:solidFill>
                  <a:schemeClr val="tx1"/>
                </a:solidFill>
              </a:rPr>
              <a:t>2</a:t>
            </a:r>
            <a:r>
              <a:rPr lang="en-US" sz="1600" dirty="0" smtClean="0">
                <a:solidFill>
                  <a:schemeClr val="tx1"/>
                </a:solidFill>
              </a:rPr>
              <a:t> Fixation”, A. M. Appel et al., </a:t>
            </a:r>
            <a:r>
              <a:rPr lang="en-US" sz="1600" i="1" dirty="0" smtClean="0">
                <a:solidFill>
                  <a:schemeClr val="tx1"/>
                </a:solidFill>
              </a:rPr>
              <a:t>Chem. Rev. </a:t>
            </a:r>
            <a:r>
              <a:rPr lang="en-US" sz="1600" b="1" dirty="0" smtClean="0">
                <a:solidFill>
                  <a:schemeClr val="tx1"/>
                </a:solidFill>
              </a:rPr>
              <a:t>2013</a:t>
            </a:r>
            <a:r>
              <a:rPr lang="en-US" sz="1600" dirty="0" smtClean="0">
                <a:solidFill>
                  <a:schemeClr val="tx1"/>
                </a:solidFill>
              </a:rPr>
              <a:t>, 113, 6621-6658.</a:t>
            </a:r>
          </a:p>
          <a:p>
            <a:pPr marL="346075" lvl="1" indent="-234950">
              <a:spcBef>
                <a:spcPts val="600"/>
              </a:spcBef>
              <a:buFont typeface="Wingdings" panose="05000000000000000000" pitchFamily="2" charset="2"/>
              <a:buChar char="§"/>
            </a:pPr>
            <a:r>
              <a:rPr lang="en-US" sz="1600" dirty="0" smtClean="0">
                <a:solidFill>
                  <a:schemeClr val="tx1"/>
                </a:solidFill>
              </a:rPr>
              <a:t>“Unraveling the Interpretations of </a:t>
            </a:r>
            <a:r>
              <a:rPr lang="en-US" sz="1600" dirty="0" err="1" smtClean="0">
                <a:solidFill>
                  <a:schemeClr val="tx1"/>
                </a:solidFill>
              </a:rPr>
              <a:t>Attosecond</a:t>
            </a:r>
            <a:r>
              <a:rPr lang="en-US" sz="1600" dirty="0">
                <a:solidFill>
                  <a:schemeClr val="tx1"/>
                </a:solidFill>
              </a:rPr>
              <a:t> </a:t>
            </a:r>
            <a:r>
              <a:rPr lang="en-US" sz="1600" dirty="0" smtClean="0">
                <a:solidFill>
                  <a:schemeClr val="tx1"/>
                </a:solidFill>
              </a:rPr>
              <a:t>Measurements” (</a:t>
            </a:r>
            <a:r>
              <a:rPr lang="en-US" sz="1600" dirty="0" err="1" smtClean="0">
                <a:solidFill>
                  <a:schemeClr val="tx1"/>
                </a:solidFill>
              </a:rPr>
              <a:t>Chem</a:t>
            </a:r>
            <a:r>
              <a:rPr lang="en-US" sz="1600" dirty="0" smtClean="0">
                <a:solidFill>
                  <a:schemeClr val="tx1"/>
                </a:solidFill>
              </a:rPr>
              <a:t>/Bio 2012); “What will it take to observe processes in ‘real time’?, S. R. Leone et al., </a:t>
            </a:r>
            <a:r>
              <a:rPr lang="en-US" sz="1600" i="1" dirty="0" smtClean="0">
                <a:solidFill>
                  <a:schemeClr val="tx1"/>
                </a:solidFill>
              </a:rPr>
              <a:t>Nature Photonics</a:t>
            </a:r>
            <a:r>
              <a:rPr lang="en-US" sz="1600" dirty="0" smtClean="0">
                <a:solidFill>
                  <a:schemeClr val="tx1"/>
                </a:solidFill>
              </a:rPr>
              <a:t> </a:t>
            </a:r>
            <a:r>
              <a:rPr lang="en-US" sz="1600" b="1" dirty="0" smtClean="0">
                <a:solidFill>
                  <a:schemeClr val="tx1"/>
                </a:solidFill>
              </a:rPr>
              <a:t>2014</a:t>
            </a:r>
            <a:r>
              <a:rPr lang="en-US" sz="1600" dirty="0" smtClean="0">
                <a:solidFill>
                  <a:schemeClr val="tx1"/>
                </a:solidFill>
              </a:rPr>
              <a:t>, 8, 162-166.</a:t>
            </a:r>
            <a:endParaRPr lang="en-US" sz="1600" b="0" dirty="0" smtClean="0">
              <a:solidFill>
                <a:schemeClr val="tx1"/>
              </a:solidFill>
            </a:endParaRPr>
          </a:p>
          <a:p>
            <a:pPr marL="346075" indent="-234950">
              <a:buFont typeface="Wingdings" pitchFamily="2" charset="2"/>
              <a:buChar char="§"/>
            </a:pPr>
            <a:r>
              <a:rPr lang="en-US" sz="1600" b="0" dirty="0" smtClean="0">
                <a:solidFill>
                  <a:schemeClr val="tx1"/>
                </a:solidFill>
              </a:rPr>
              <a:t>“Crystallization by Particle Attachment” (Geo 2013); </a:t>
            </a:r>
            <a:r>
              <a:rPr lang="en-US" sz="1600" dirty="0" smtClean="0">
                <a:solidFill>
                  <a:schemeClr val="tx1"/>
                </a:solidFill>
              </a:rPr>
              <a:t>“</a:t>
            </a:r>
            <a:r>
              <a:rPr lang="en-US" sz="1600" b="0" dirty="0">
                <a:solidFill>
                  <a:schemeClr val="tx1"/>
                </a:solidFill>
              </a:rPr>
              <a:t>Crystallization by </a:t>
            </a:r>
            <a:r>
              <a:rPr lang="en-US" sz="1600" b="0" dirty="0" smtClean="0">
                <a:solidFill>
                  <a:schemeClr val="tx1"/>
                </a:solidFill>
              </a:rPr>
              <a:t>Particle Attachment </a:t>
            </a:r>
            <a:r>
              <a:rPr lang="en-US" sz="1600" b="0" dirty="0">
                <a:solidFill>
                  <a:schemeClr val="tx1"/>
                </a:solidFill>
              </a:rPr>
              <a:t>in Synthetic, </a:t>
            </a:r>
            <a:r>
              <a:rPr lang="en-US" sz="1600" b="0" dirty="0" smtClean="0">
                <a:solidFill>
                  <a:schemeClr val="tx1"/>
                </a:solidFill>
              </a:rPr>
              <a:t>Biogenic, and </a:t>
            </a:r>
            <a:r>
              <a:rPr lang="en-US" sz="1600" b="0" dirty="0">
                <a:solidFill>
                  <a:schemeClr val="tx1"/>
                </a:solidFill>
              </a:rPr>
              <a:t>Geologic </a:t>
            </a:r>
            <a:r>
              <a:rPr lang="en-US" sz="1600" b="0" dirty="0" smtClean="0">
                <a:solidFill>
                  <a:schemeClr val="tx1"/>
                </a:solidFill>
              </a:rPr>
              <a:t>Environments”, </a:t>
            </a:r>
            <a:r>
              <a:rPr lang="en-US" sz="1600" b="0" dirty="0">
                <a:solidFill>
                  <a:schemeClr val="tx1"/>
                </a:solidFill>
              </a:rPr>
              <a:t>J. J. De </a:t>
            </a:r>
            <a:r>
              <a:rPr lang="en-US" sz="1600" b="0" dirty="0" err="1">
                <a:solidFill>
                  <a:schemeClr val="tx1"/>
                </a:solidFill>
              </a:rPr>
              <a:t>Yoreo</a:t>
            </a:r>
            <a:r>
              <a:rPr lang="en-US" sz="1600" b="0" dirty="0">
                <a:solidFill>
                  <a:schemeClr val="tx1"/>
                </a:solidFill>
              </a:rPr>
              <a:t> et </a:t>
            </a:r>
            <a:r>
              <a:rPr lang="en-US" sz="1600" b="0" dirty="0" smtClean="0">
                <a:solidFill>
                  <a:schemeClr val="tx1"/>
                </a:solidFill>
              </a:rPr>
              <a:t>al., </a:t>
            </a:r>
            <a:r>
              <a:rPr lang="en-US" sz="1600" b="0" i="1" dirty="0" smtClean="0">
                <a:solidFill>
                  <a:schemeClr val="tx1"/>
                </a:solidFill>
              </a:rPr>
              <a:t>Science</a:t>
            </a:r>
            <a:r>
              <a:rPr lang="en-US" sz="1600" dirty="0" smtClean="0">
                <a:solidFill>
                  <a:schemeClr val="tx1"/>
                </a:solidFill>
              </a:rPr>
              <a:t> 2015</a:t>
            </a:r>
            <a:r>
              <a:rPr lang="en-US" sz="1600" b="0" dirty="0" smtClean="0">
                <a:solidFill>
                  <a:schemeClr val="tx1"/>
                </a:solidFill>
              </a:rPr>
              <a:t>, in press</a:t>
            </a:r>
            <a:r>
              <a:rPr lang="en-US" sz="1600" dirty="0" smtClean="0">
                <a:solidFill>
                  <a:schemeClr val="tx1"/>
                </a:solidFill>
              </a:rPr>
              <a:t>.</a:t>
            </a:r>
            <a:endParaRPr lang="en-US" sz="1600" dirty="0">
              <a:solidFill>
                <a:schemeClr val="tx1"/>
              </a:solidFill>
            </a:endParaRPr>
          </a:p>
          <a:p>
            <a:pPr lvl="1"/>
            <a:endParaRPr lang="en-US" sz="1400" b="0" dirty="0" smtClean="0">
              <a:solidFill>
                <a:schemeClr val="tx1"/>
              </a:solidFill>
            </a:endParaRPr>
          </a:p>
          <a:p>
            <a:endParaRPr lang="en-US" sz="1800" b="0" dirty="0" smtClean="0"/>
          </a:p>
          <a:p>
            <a:endParaRPr lang="en-US" sz="1800" b="0" dirty="0"/>
          </a:p>
        </p:txBody>
      </p:sp>
      <p:sp>
        <p:nvSpPr>
          <p:cNvPr id="3" name="Title 2"/>
          <p:cNvSpPr>
            <a:spLocks noGrp="1"/>
          </p:cNvSpPr>
          <p:nvPr>
            <p:ph type="title"/>
          </p:nvPr>
        </p:nvSpPr>
        <p:spPr>
          <a:xfrm>
            <a:off x="3019" y="0"/>
            <a:ext cx="9140979" cy="740229"/>
          </a:xfrm>
        </p:spPr>
        <p:txBody>
          <a:bodyPr/>
          <a:lstStyle/>
          <a:p>
            <a:r>
              <a:rPr lang="en-US" b="0" dirty="0" smtClean="0"/>
              <a:t>CSGB Councils</a:t>
            </a:r>
            <a:endParaRPr lang="en-US" b="0" dirty="0"/>
          </a:p>
        </p:txBody>
      </p:sp>
      <p:sp>
        <p:nvSpPr>
          <p:cNvPr id="4" name="Slide Number Placeholder 3"/>
          <p:cNvSpPr>
            <a:spLocks noGrp="1"/>
          </p:cNvSpPr>
          <p:nvPr>
            <p:ph type="sldNum" sz="quarter" idx="11"/>
          </p:nvPr>
        </p:nvSpPr>
        <p:spPr/>
        <p:txBody>
          <a:bodyPr/>
          <a:lstStyle/>
          <a:p>
            <a:pPr>
              <a:defRPr/>
            </a:pPr>
            <a:fld id="{ABAD8B02-06D6-4445-A96C-7B2CD416F54C}" type="slidenum">
              <a:rPr lang="en-US" smtClean="0"/>
              <a:pPr>
                <a:defRPr/>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3594917"/>
              </p:ext>
            </p:extLst>
          </p:nvPr>
        </p:nvGraphicFramePr>
        <p:xfrm>
          <a:off x="1371600" y="838200"/>
          <a:ext cx="6096000" cy="1107440"/>
        </p:xfrm>
        <a:graphic>
          <a:graphicData uri="http://schemas.openxmlformats.org/drawingml/2006/table">
            <a:tbl>
              <a:tblPr firstRow="1" bandRow="1">
                <a:tableStyleId>{D03447BB-5D67-496B-8E87-E561075AD55C}</a:tableStyleId>
              </a:tblPr>
              <a:tblGrid>
                <a:gridCol w="3048000"/>
                <a:gridCol w="3048000"/>
              </a:tblGrid>
              <a:tr h="365760">
                <a:tc>
                  <a:txBody>
                    <a:bodyPr/>
                    <a:lstStyle/>
                    <a:p>
                      <a:r>
                        <a:rPr lang="en-US" b="1" dirty="0" smtClean="0"/>
                        <a:t>Council</a:t>
                      </a:r>
                      <a:endParaRPr lang="en-US" b="1" dirty="0"/>
                    </a:p>
                  </a:txBody>
                  <a:tcPr/>
                </a:tc>
                <a:tc>
                  <a:txBody>
                    <a:bodyPr/>
                    <a:lstStyle/>
                    <a:p>
                      <a:r>
                        <a:rPr lang="en-US" b="1" dirty="0" smtClean="0"/>
                        <a:t>Council Chair</a:t>
                      </a:r>
                      <a:endParaRPr lang="en-US" b="1" dirty="0"/>
                    </a:p>
                  </a:txBody>
                  <a:tcPr/>
                </a:tc>
              </a:tr>
              <a:tr h="370840">
                <a:tc>
                  <a:txBody>
                    <a:bodyPr/>
                    <a:lstStyle/>
                    <a:p>
                      <a:r>
                        <a:rPr lang="en-US" b="1" dirty="0" smtClean="0"/>
                        <a:t>Chemical and Biosciences</a:t>
                      </a:r>
                      <a:endParaRPr lang="en-US" b="1" dirty="0"/>
                    </a:p>
                  </a:txBody>
                  <a:tcPr/>
                </a:tc>
                <a:tc>
                  <a:txBody>
                    <a:bodyPr/>
                    <a:lstStyle/>
                    <a:p>
                      <a:r>
                        <a:rPr lang="en-US" b="1" dirty="0" smtClean="0"/>
                        <a:t>Bob Blankenship, Wash</a:t>
                      </a:r>
                      <a:r>
                        <a:rPr lang="en-US" b="1" baseline="0" dirty="0" smtClean="0"/>
                        <a:t>. U.</a:t>
                      </a:r>
                      <a:endParaRPr lang="en-US" b="1" dirty="0"/>
                    </a:p>
                  </a:txBody>
                  <a:tcPr/>
                </a:tc>
              </a:tr>
              <a:tr h="370840">
                <a:tc>
                  <a:txBody>
                    <a:bodyPr/>
                    <a:lstStyle/>
                    <a:p>
                      <a:r>
                        <a:rPr lang="en-US" b="1" dirty="0" smtClean="0"/>
                        <a:t>Earth</a:t>
                      </a:r>
                      <a:r>
                        <a:rPr lang="en-US" b="1" baseline="0" dirty="0" smtClean="0"/>
                        <a:t> Sciences</a:t>
                      </a:r>
                      <a:endParaRPr lang="en-US" b="1" dirty="0"/>
                    </a:p>
                  </a:txBody>
                  <a:tcPr/>
                </a:tc>
                <a:tc>
                  <a:txBody>
                    <a:bodyPr/>
                    <a:lstStyle/>
                    <a:p>
                      <a:r>
                        <a:rPr lang="en-US" b="1" dirty="0" smtClean="0"/>
                        <a:t>Susan Brantley,</a:t>
                      </a:r>
                      <a:r>
                        <a:rPr lang="en-US" b="1" baseline="0" dirty="0" smtClean="0"/>
                        <a:t> Penn State</a:t>
                      </a:r>
                      <a:endParaRPr lang="en-US" b="1" dirty="0"/>
                    </a:p>
                  </a:txBody>
                  <a:tcPr/>
                </a:tc>
              </a:tr>
            </a:tbl>
          </a:graphicData>
        </a:graphic>
      </p:graphicFrame>
      <p:sp>
        <p:nvSpPr>
          <p:cNvPr id="9" name="Rectangle 8"/>
          <p:cNvSpPr/>
          <p:nvPr/>
        </p:nvSpPr>
        <p:spPr>
          <a:xfrm>
            <a:off x="400050" y="2123926"/>
            <a:ext cx="8439150" cy="10002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lvl="0"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Identify emerging research needs and opportunities through focused workshops/panel studies</a:t>
            </a:r>
          </a:p>
          <a:p>
            <a:pPr marL="285750" lvl="0" indent="-285750">
              <a:spcBef>
                <a:spcPts val="60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Published workshop papers in peer-reviewed publications in archival journals</a:t>
            </a:r>
          </a:p>
        </p:txBody>
      </p:sp>
    </p:spTree>
    <p:extLst>
      <p:ext uri="{BB962C8B-B14F-4D97-AF65-F5344CB8AC3E}">
        <p14:creationId xmlns:p14="http://schemas.microsoft.com/office/powerpoint/2010/main" val="265629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Program Discussions</a:t>
            </a:r>
            <a:endParaRPr lang="en-US" b="1" dirty="0"/>
          </a:p>
        </p:txBody>
      </p:sp>
      <p:sp>
        <p:nvSpPr>
          <p:cNvPr id="2" name="TextBox 1"/>
          <p:cNvSpPr txBox="1"/>
          <p:nvPr/>
        </p:nvSpPr>
        <p:spPr>
          <a:xfrm>
            <a:off x="609600" y="990600"/>
            <a:ext cx="7772400" cy="5016758"/>
          </a:xfrm>
          <a:prstGeom prst="rect">
            <a:avLst/>
          </a:prstGeom>
          <a:noFill/>
        </p:spPr>
        <p:txBody>
          <a:bodyPr wrap="square" rtlCol="0">
            <a:spAutoFit/>
          </a:bodyPr>
          <a:lstStyle/>
          <a:p>
            <a:pPr>
              <a:spcBef>
                <a:spcPts val="600"/>
              </a:spcBef>
            </a:pPr>
            <a:r>
              <a:rPr lang="en-US" sz="2800" b="1" dirty="0" smtClean="0"/>
              <a:t>Program Discussions</a:t>
            </a:r>
          </a:p>
          <a:p>
            <a:pPr marL="342900" indent="-342900">
              <a:spcBef>
                <a:spcPts val="600"/>
              </a:spcBef>
              <a:buFont typeface="Arial" panose="020B0604020202020204" pitchFamily="34" charset="0"/>
              <a:buChar char="•"/>
              <a:tabLst>
                <a:tab pos="1995488" algn="l"/>
              </a:tabLst>
            </a:pPr>
            <a:r>
              <a:rPr lang="en-US" sz="2800" dirty="0" smtClean="0"/>
              <a:t>12/18/14:	CTC/Geosciences</a:t>
            </a:r>
          </a:p>
          <a:p>
            <a:pPr marL="342900" indent="-342900">
              <a:spcBef>
                <a:spcPts val="600"/>
              </a:spcBef>
              <a:buFont typeface="Arial" panose="020B0604020202020204" pitchFamily="34" charset="0"/>
              <a:buChar char="•"/>
              <a:tabLst>
                <a:tab pos="1995488" algn="l"/>
              </a:tabLst>
            </a:pPr>
            <a:r>
              <a:rPr lang="en-US" sz="2800" dirty="0" smtClean="0"/>
              <a:t>01/22/15: 	Gas Phase Chemical Physics</a:t>
            </a:r>
          </a:p>
          <a:p>
            <a:pPr marL="342900" indent="-342900">
              <a:spcBef>
                <a:spcPts val="600"/>
              </a:spcBef>
              <a:buFont typeface="Arial" panose="020B0604020202020204" pitchFamily="34" charset="0"/>
              <a:buChar char="•"/>
              <a:tabLst>
                <a:tab pos="1995488" algn="l"/>
              </a:tabLst>
            </a:pPr>
            <a:r>
              <a:rPr lang="en-US" sz="2800" dirty="0" smtClean="0"/>
              <a:t>02/23/15: 	Solar Photochemistry</a:t>
            </a:r>
          </a:p>
          <a:p>
            <a:pPr marL="342900" indent="-342900">
              <a:spcBef>
                <a:spcPts val="600"/>
              </a:spcBef>
              <a:buFont typeface="Arial" panose="020B0604020202020204" pitchFamily="34" charset="0"/>
              <a:buChar char="•"/>
              <a:tabLst>
                <a:tab pos="1995488" algn="l"/>
              </a:tabLst>
            </a:pPr>
            <a:r>
              <a:rPr lang="en-US" sz="2800" dirty="0" smtClean="0"/>
              <a:t>03/17/15: 	AMOS/Separations &amp; Analysis</a:t>
            </a:r>
          </a:p>
          <a:p>
            <a:pPr marL="342900" indent="-342900">
              <a:spcBef>
                <a:spcPts val="600"/>
              </a:spcBef>
              <a:buFont typeface="Arial" panose="020B0604020202020204" pitchFamily="34" charset="0"/>
              <a:buChar char="•"/>
              <a:tabLst>
                <a:tab pos="1995488" algn="l"/>
              </a:tabLst>
            </a:pPr>
            <a:r>
              <a:rPr lang="en-US" sz="2800" dirty="0" smtClean="0"/>
              <a:t>04/08/15: 	CPIMS</a:t>
            </a:r>
          </a:p>
          <a:p>
            <a:pPr marL="342900" indent="-342900">
              <a:spcBef>
                <a:spcPts val="600"/>
              </a:spcBef>
              <a:buFont typeface="Arial" panose="020B0604020202020204" pitchFamily="34" charset="0"/>
              <a:buChar char="•"/>
              <a:tabLst>
                <a:tab pos="1995488" algn="l"/>
              </a:tabLst>
            </a:pPr>
            <a:r>
              <a:rPr lang="en-US" sz="2800" dirty="0" smtClean="0"/>
              <a:t>07/22/15:	Heavy Element Chemistry</a:t>
            </a:r>
          </a:p>
          <a:p>
            <a:pPr marL="342900" indent="-342900">
              <a:spcBef>
                <a:spcPts val="600"/>
              </a:spcBef>
              <a:buFont typeface="Arial" panose="020B0604020202020204" pitchFamily="34" charset="0"/>
              <a:buChar char="•"/>
              <a:tabLst>
                <a:tab pos="1995488" algn="l"/>
              </a:tabLst>
            </a:pPr>
            <a:r>
              <a:rPr lang="en-US" sz="2800" dirty="0" smtClean="0"/>
              <a:t>07/28/15: 	Catalysis Science</a:t>
            </a:r>
          </a:p>
          <a:p>
            <a:pPr marL="342900" indent="-342900">
              <a:spcBef>
                <a:spcPts val="600"/>
              </a:spcBef>
              <a:buFont typeface="Arial" panose="020B0604020202020204" pitchFamily="34" charset="0"/>
              <a:buChar char="•"/>
              <a:tabLst>
                <a:tab pos="1995488" algn="l"/>
              </a:tabLst>
            </a:pPr>
            <a:r>
              <a:rPr lang="en-US" sz="2800" dirty="0" smtClean="0"/>
              <a:t>TBD:	Physical Biosciences/Photosynthetic 	Systems</a:t>
            </a:r>
            <a:endParaRPr lang="en-US" sz="28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21</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162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a:t>
            </a:r>
            <a:endParaRPr lang="en-US" b="1" dirty="0"/>
          </a:p>
        </p:txBody>
      </p:sp>
      <p:sp>
        <p:nvSpPr>
          <p:cNvPr id="2" name="TextBox 1"/>
          <p:cNvSpPr txBox="1"/>
          <p:nvPr/>
        </p:nvSpPr>
        <p:spPr>
          <a:xfrm>
            <a:off x="609600" y="1219200"/>
            <a:ext cx="7772400" cy="3062377"/>
          </a:xfrm>
          <a:prstGeom prst="rect">
            <a:avLst/>
          </a:prstGeom>
          <a:noFill/>
        </p:spPr>
        <p:txBody>
          <a:bodyPr wrap="square" rtlCol="0">
            <a:spAutoFit/>
          </a:bodyPr>
          <a:lstStyle/>
          <a:p>
            <a:pPr>
              <a:spcBef>
                <a:spcPts val="600"/>
              </a:spcBef>
            </a:pPr>
            <a:r>
              <a:rPr lang="en-US" sz="2800" b="1" dirty="0" smtClean="0"/>
              <a:t>Divisional Strategic Discussions</a:t>
            </a:r>
          </a:p>
          <a:p>
            <a:pPr marL="342900" indent="-342900">
              <a:spcBef>
                <a:spcPts val="600"/>
              </a:spcBef>
              <a:buFont typeface="Arial" panose="020B0604020202020204" pitchFamily="34" charset="0"/>
              <a:buChar char="•"/>
              <a:tabLst>
                <a:tab pos="1995488" algn="l"/>
              </a:tabLst>
            </a:pPr>
            <a:r>
              <a:rPr lang="en-US" sz="2800" dirty="0" smtClean="0"/>
              <a:t>Jan. 30: 	World Scientific Leadership (via email)</a:t>
            </a:r>
          </a:p>
          <a:p>
            <a:pPr marL="342900" indent="-342900">
              <a:spcBef>
                <a:spcPts val="600"/>
              </a:spcBef>
              <a:buFont typeface="Arial" panose="020B0604020202020204" pitchFamily="34" charset="0"/>
              <a:buChar char="•"/>
              <a:tabLst>
                <a:tab pos="1995488" algn="l"/>
              </a:tabLst>
            </a:pPr>
            <a:r>
              <a:rPr lang="en-US" sz="2800" dirty="0" smtClean="0"/>
              <a:t>Feb. 23: 	Budget Allocation Process</a:t>
            </a:r>
          </a:p>
          <a:p>
            <a:pPr marL="342900" indent="-342900">
              <a:spcBef>
                <a:spcPts val="600"/>
              </a:spcBef>
              <a:buFont typeface="Arial" panose="020B0604020202020204" pitchFamily="34" charset="0"/>
              <a:buChar char="•"/>
              <a:tabLst>
                <a:tab pos="1995488" algn="l"/>
              </a:tabLst>
            </a:pPr>
            <a:r>
              <a:rPr lang="en-US" sz="2800" dirty="0" smtClean="0"/>
              <a:t>March 17: 	Visibility of Funded Research</a:t>
            </a:r>
          </a:p>
          <a:p>
            <a:pPr marL="342900" indent="-342900">
              <a:spcBef>
                <a:spcPts val="600"/>
              </a:spcBef>
              <a:buFont typeface="Arial" panose="020B0604020202020204" pitchFamily="34" charset="0"/>
              <a:buChar char="•"/>
              <a:tabLst>
                <a:tab pos="1995488" algn="l"/>
              </a:tabLst>
            </a:pPr>
            <a:r>
              <a:rPr lang="en-US" sz="2800" dirty="0" smtClean="0"/>
              <a:t>April 8: 	Portfolio Balance</a:t>
            </a:r>
          </a:p>
          <a:p>
            <a:pPr marL="342900" indent="-342900">
              <a:spcBef>
                <a:spcPts val="600"/>
              </a:spcBef>
              <a:buFont typeface="Arial" panose="020B0604020202020204" pitchFamily="34" charset="0"/>
              <a:buChar char="•"/>
              <a:tabLst>
                <a:tab pos="1995488" algn="l"/>
              </a:tabLst>
            </a:pPr>
            <a:r>
              <a:rPr lang="en-US" sz="2800" dirty="0" smtClean="0"/>
              <a:t>June 4: 	Portfolio Impact</a:t>
            </a:r>
            <a:endParaRPr lang="en-US" sz="28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22</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416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World Leadership</a:t>
            </a:r>
            <a:endParaRPr lang="en-US" b="1" dirty="0"/>
          </a:p>
        </p:txBody>
      </p:sp>
      <p:sp>
        <p:nvSpPr>
          <p:cNvPr id="2" name="TextBox 1"/>
          <p:cNvSpPr txBox="1"/>
          <p:nvPr/>
        </p:nvSpPr>
        <p:spPr>
          <a:xfrm>
            <a:off x="381000" y="900261"/>
            <a:ext cx="8382000" cy="146193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sz="2800" b="1" dirty="0" smtClean="0"/>
              <a:t>Definition</a:t>
            </a:r>
          </a:p>
          <a:p>
            <a:pPr>
              <a:spcBef>
                <a:spcPts val="600"/>
              </a:spcBef>
            </a:pPr>
            <a:r>
              <a:rPr lang="en-US" sz="2800" dirty="0" smtClean="0"/>
              <a:t>“Broad recognition by an international community of the originality and impact of the research”</a:t>
            </a:r>
            <a:endParaRPr lang="en-US" sz="2800" b="1" dirty="0" smtClean="0"/>
          </a:p>
        </p:txBody>
      </p:sp>
      <p:sp>
        <p:nvSpPr>
          <p:cNvPr id="6" name="TextBox 5"/>
          <p:cNvSpPr txBox="1"/>
          <p:nvPr/>
        </p:nvSpPr>
        <p:spPr>
          <a:xfrm>
            <a:off x="381000" y="2590800"/>
            <a:ext cx="8382000" cy="349326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800" b="1" dirty="0"/>
              <a:t>Metrics</a:t>
            </a:r>
          </a:p>
          <a:p>
            <a:pPr marL="342900" indent="-342900">
              <a:spcBef>
                <a:spcPts val="600"/>
              </a:spcBef>
              <a:buFont typeface="Arial" panose="020B0604020202020204" pitchFamily="34" charset="0"/>
              <a:buChar char="•"/>
              <a:tabLst>
                <a:tab pos="1995488" algn="l"/>
              </a:tabLst>
            </a:pPr>
            <a:r>
              <a:rPr lang="en-US" sz="2800" dirty="0"/>
              <a:t>International conferences (“buzz”, invited speakers, PI presence, invited talks)</a:t>
            </a:r>
          </a:p>
          <a:p>
            <a:pPr marL="342900" indent="-342900">
              <a:spcBef>
                <a:spcPts val="600"/>
              </a:spcBef>
              <a:buFont typeface="Arial" panose="020B0604020202020204" pitchFamily="34" charset="0"/>
              <a:buChar char="•"/>
              <a:tabLst>
                <a:tab pos="1995488" algn="l"/>
              </a:tabLst>
            </a:pPr>
            <a:r>
              <a:rPr lang="en-US" sz="2800" dirty="0"/>
              <a:t>Publications (number, impact factor, citations)</a:t>
            </a:r>
          </a:p>
          <a:p>
            <a:pPr marL="342900" indent="-342900">
              <a:spcBef>
                <a:spcPts val="600"/>
              </a:spcBef>
              <a:buFont typeface="Arial" panose="020B0604020202020204" pitchFamily="34" charset="0"/>
              <a:buChar char="•"/>
              <a:tabLst>
                <a:tab pos="1995488" algn="l"/>
              </a:tabLst>
            </a:pPr>
            <a:r>
              <a:rPr lang="en-US" sz="2800" dirty="0"/>
              <a:t>Proposals (PI, topic, reviews)</a:t>
            </a:r>
          </a:p>
          <a:p>
            <a:pPr marL="342900" indent="-342900">
              <a:spcBef>
                <a:spcPts val="600"/>
              </a:spcBef>
              <a:buFont typeface="Arial" panose="020B0604020202020204" pitchFamily="34" charset="0"/>
              <a:buChar char="•"/>
              <a:tabLst>
                <a:tab pos="1995488" algn="l"/>
              </a:tabLst>
            </a:pPr>
            <a:r>
              <a:rPr lang="en-US" sz="2800" dirty="0"/>
              <a:t>NAS reports</a:t>
            </a:r>
          </a:p>
          <a:p>
            <a:pPr marL="342900" indent="-342900">
              <a:spcBef>
                <a:spcPts val="600"/>
              </a:spcBef>
              <a:buFont typeface="Arial" panose="020B0604020202020204" pitchFamily="34" charset="0"/>
              <a:buChar char="•"/>
              <a:tabLst>
                <a:tab pos="1995488" algn="l"/>
              </a:tabLst>
            </a:pPr>
            <a:r>
              <a:rPr lang="en-US" sz="2800" dirty="0"/>
              <a:t>Nobel prizes; professional society and other </a:t>
            </a:r>
            <a:r>
              <a:rPr lang="en-US" sz="2800" dirty="0" smtClean="0"/>
              <a:t>awards</a:t>
            </a:r>
            <a:endParaRPr lang="en-US" sz="2400" dirty="0"/>
          </a:p>
        </p:txBody>
      </p:sp>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23</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06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Budget Allocation Process</a:t>
            </a:r>
            <a:endParaRPr lang="en-US" b="1" dirty="0"/>
          </a:p>
        </p:txBody>
      </p:sp>
      <p:sp>
        <p:nvSpPr>
          <p:cNvPr id="6" name="TextBox 5"/>
          <p:cNvSpPr txBox="1"/>
          <p:nvPr/>
        </p:nvSpPr>
        <p:spPr>
          <a:xfrm>
            <a:off x="381000" y="2819400"/>
            <a:ext cx="8382000" cy="2908489"/>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800" b="1" dirty="0" smtClean="0"/>
              <a:t>Discussion Points</a:t>
            </a:r>
          </a:p>
          <a:p>
            <a:pPr marL="342900" indent="-342900">
              <a:spcBef>
                <a:spcPts val="600"/>
              </a:spcBef>
              <a:buFont typeface="Arial" panose="020B0604020202020204" pitchFamily="34" charset="0"/>
              <a:buChar char="•"/>
            </a:pPr>
            <a:r>
              <a:rPr lang="en-US" sz="2800" dirty="0" smtClean="0"/>
              <a:t>Long-term lab projects need to be balanced with university projects</a:t>
            </a:r>
          </a:p>
          <a:p>
            <a:pPr marL="342900" indent="-342900">
              <a:spcBef>
                <a:spcPts val="600"/>
              </a:spcBef>
              <a:buFont typeface="Arial" panose="020B0604020202020204" pitchFamily="34" charset="0"/>
              <a:buChar char="•"/>
            </a:pPr>
            <a:r>
              <a:rPr lang="en-US" sz="2800" dirty="0" smtClean="0"/>
              <a:t>Large FWPs in small programs make it difficult to reallocate funds</a:t>
            </a:r>
          </a:p>
          <a:p>
            <a:pPr marL="342900" indent="-342900">
              <a:spcBef>
                <a:spcPts val="600"/>
              </a:spcBef>
              <a:buFont typeface="Arial" panose="020B0604020202020204" pitchFamily="34" charset="0"/>
              <a:buChar char="•"/>
            </a:pPr>
            <a:r>
              <a:rPr lang="en-US" sz="2800" dirty="0" smtClean="0"/>
              <a:t>DD incentives vs. PM latitude in selecting projects</a:t>
            </a:r>
            <a:endParaRPr lang="en-US" sz="2800" dirty="0"/>
          </a:p>
        </p:txBody>
      </p:sp>
      <p:sp>
        <p:nvSpPr>
          <p:cNvPr id="2" name="Rectangle 1"/>
          <p:cNvSpPr/>
          <p:nvPr/>
        </p:nvSpPr>
        <p:spPr>
          <a:xfrm>
            <a:off x="381000" y="1371600"/>
            <a:ext cx="4572000" cy="1031051"/>
          </a:xfrm>
          <a:prstGeom prst="rect">
            <a:avLst/>
          </a:prstGeom>
        </p:spPr>
        <p:txBody>
          <a:bodyPr>
            <a:spAutoFit/>
          </a:bodyPr>
          <a:lstStyle/>
          <a:p>
            <a:pPr>
              <a:spcBef>
                <a:spcPts val="600"/>
              </a:spcBef>
            </a:pPr>
            <a:r>
              <a:rPr lang="en-US" sz="2800" b="1" dirty="0"/>
              <a:t>PM Satisfaction</a:t>
            </a:r>
          </a:p>
          <a:p>
            <a:pPr marL="285750" indent="-285750">
              <a:spcBef>
                <a:spcPts val="600"/>
              </a:spcBef>
              <a:buFont typeface="Arial" panose="020B0604020202020204" pitchFamily="34" charset="0"/>
              <a:buChar char="•"/>
            </a:pPr>
            <a:r>
              <a:rPr lang="en-US" sz="2800" dirty="0"/>
              <a:t>“depends”</a:t>
            </a:r>
          </a:p>
        </p:txBody>
      </p:sp>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24</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952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Visibility of CSGB Funded Research</a:t>
            </a:r>
            <a:endParaRPr lang="en-US" b="1" dirty="0"/>
          </a:p>
        </p:txBody>
      </p:sp>
      <p:sp>
        <p:nvSpPr>
          <p:cNvPr id="6" name="TextBox 5"/>
          <p:cNvSpPr txBox="1"/>
          <p:nvPr/>
        </p:nvSpPr>
        <p:spPr>
          <a:xfrm>
            <a:off x="381000" y="3048000"/>
            <a:ext cx="8382000" cy="204671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800" b="1" dirty="0" smtClean="0"/>
              <a:t>Discussion Points</a:t>
            </a:r>
          </a:p>
          <a:p>
            <a:pPr marL="342900" indent="-342900">
              <a:spcBef>
                <a:spcPts val="600"/>
              </a:spcBef>
              <a:buFont typeface="Arial" panose="020B0604020202020204" pitchFamily="34" charset="0"/>
              <a:buChar char="•"/>
            </a:pPr>
            <a:r>
              <a:rPr lang="en-US" sz="2800" dirty="0" smtClean="0"/>
              <a:t>Use of highlights </a:t>
            </a:r>
          </a:p>
          <a:p>
            <a:pPr marL="342900" indent="-342900">
              <a:spcBef>
                <a:spcPts val="600"/>
              </a:spcBef>
              <a:buFont typeface="Arial" panose="020B0604020202020204" pitchFamily="34" charset="0"/>
              <a:buChar char="•"/>
            </a:pPr>
            <a:r>
              <a:rPr lang="en-US" sz="2800" dirty="0" smtClean="0"/>
              <a:t>Strategic solicitation of highlights</a:t>
            </a:r>
          </a:p>
          <a:p>
            <a:pPr marL="342900" indent="-342900">
              <a:spcBef>
                <a:spcPts val="600"/>
              </a:spcBef>
              <a:buFont typeface="Arial" panose="020B0604020202020204" pitchFamily="34" charset="0"/>
              <a:buChar char="•"/>
            </a:pPr>
            <a:r>
              <a:rPr lang="en-US" sz="2800" dirty="0" smtClean="0"/>
              <a:t>PI-PM communication</a:t>
            </a:r>
            <a:endParaRPr lang="en-US" sz="2800" dirty="0"/>
          </a:p>
        </p:txBody>
      </p:sp>
      <p:sp>
        <p:nvSpPr>
          <p:cNvPr id="2" name="Rectangle 1"/>
          <p:cNvSpPr/>
          <p:nvPr/>
        </p:nvSpPr>
        <p:spPr>
          <a:xfrm>
            <a:off x="381000" y="1295400"/>
            <a:ext cx="8382000" cy="146193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spcBef>
                <a:spcPts val="600"/>
              </a:spcBef>
            </a:pPr>
            <a:r>
              <a:rPr lang="en-US" sz="2800" b="1" dirty="0"/>
              <a:t>Issue</a:t>
            </a:r>
          </a:p>
          <a:p>
            <a:pPr>
              <a:spcBef>
                <a:spcPts val="600"/>
              </a:spcBef>
            </a:pPr>
            <a:r>
              <a:rPr lang="en-US" sz="2800" dirty="0"/>
              <a:t>CSGB funded research is underrepresented on the DOE </a:t>
            </a:r>
            <a:r>
              <a:rPr lang="en-US" sz="2800" dirty="0" smtClean="0"/>
              <a:t>website and in </a:t>
            </a:r>
            <a:r>
              <a:rPr lang="en-US" sz="2800" dirty="0"/>
              <a:t>news </a:t>
            </a:r>
            <a:r>
              <a:rPr lang="en-US" sz="2800" dirty="0" smtClean="0"/>
              <a:t>releases.</a:t>
            </a:r>
            <a:endParaRPr lang="en-US" sz="2800" dirty="0"/>
          </a:p>
        </p:txBody>
      </p:sp>
      <p:sp>
        <p:nvSpPr>
          <p:cNvPr id="7" name="TextBox 6"/>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25</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832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Portfolio Balance</a:t>
            </a:r>
            <a:endParaRPr lang="en-US" b="1" dirty="0"/>
          </a:p>
        </p:txBody>
      </p:sp>
      <p:sp>
        <p:nvSpPr>
          <p:cNvPr id="6" name="TextBox 5"/>
          <p:cNvSpPr txBox="1"/>
          <p:nvPr/>
        </p:nvSpPr>
        <p:spPr>
          <a:xfrm>
            <a:off x="304800" y="1066800"/>
            <a:ext cx="8534400" cy="490903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sz="2400" b="1" dirty="0" smtClean="0"/>
              <a:t>Questions</a:t>
            </a:r>
          </a:p>
          <a:p>
            <a:pPr>
              <a:spcBef>
                <a:spcPts val="600"/>
              </a:spcBef>
            </a:pPr>
            <a:r>
              <a:rPr lang="en-US" sz="2400" i="1" dirty="0"/>
              <a:t>In times of constrained resources:</a:t>
            </a:r>
          </a:p>
          <a:p>
            <a:pPr marL="342900" indent="-342900">
              <a:spcBef>
                <a:spcPts val="600"/>
              </a:spcBef>
              <a:buFont typeface="Arial" panose="020B0604020202020204" pitchFamily="34" charset="0"/>
              <a:buChar char="•"/>
            </a:pPr>
            <a:r>
              <a:rPr lang="en-US" sz="2400" dirty="0" smtClean="0"/>
              <a:t>How do </a:t>
            </a:r>
            <a:r>
              <a:rPr lang="en-US" sz="2400" dirty="0"/>
              <a:t>you balance university grants vs. lab FWPs? Does the balance shift when resources become tight?</a:t>
            </a:r>
          </a:p>
          <a:p>
            <a:pPr marL="342900" indent="-342900">
              <a:spcBef>
                <a:spcPts val="600"/>
              </a:spcBef>
              <a:buFont typeface="Arial" panose="020B0604020202020204" pitchFamily="34" charset="0"/>
              <a:buChar char="•"/>
            </a:pPr>
            <a:r>
              <a:rPr lang="en-US" sz="2400" dirty="0"/>
              <a:t>H</a:t>
            </a:r>
            <a:r>
              <a:rPr lang="en-US" sz="2400" dirty="0" smtClean="0"/>
              <a:t>ow </a:t>
            </a:r>
            <a:r>
              <a:rPr lang="en-US" sz="2400" dirty="0"/>
              <a:t>do you determine the optimal grant size? Is there a minimum quantum </a:t>
            </a:r>
            <a:r>
              <a:rPr lang="en-US" sz="2400" dirty="0" smtClean="0"/>
              <a:t>in award size?</a:t>
            </a:r>
            <a:endParaRPr lang="en-US" sz="2400" dirty="0"/>
          </a:p>
          <a:p>
            <a:pPr marL="342900" indent="-342900">
              <a:spcBef>
                <a:spcPts val="600"/>
              </a:spcBef>
              <a:buFont typeface="Arial" panose="020B0604020202020204" pitchFamily="34" charset="0"/>
              <a:buChar char="•"/>
            </a:pPr>
            <a:r>
              <a:rPr lang="en-US" sz="2400" dirty="0" smtClean="0"/>
              <a:t>How </a:t>
            </a:r>
            <a:r>
              <a:rPr lang="en-US" sz="2400" dirty="0"/>
              <a:t>do you balance funding out-of-the-box ideas with solid, proven approaches that will be successful, even if they provide only incremental progress?</a:t>
            </a:r>
          </a:p>
          <a:p>
            <a:pPr marL="342900" indent="-342900">
              <a:spcBef>
                <a:spcPts val="600"/>
              </a:spcBef>
              <a:buFont typeface="Arial" panose="020B0604020202020204" pitchFamily="34" charset="0"/>
              <a:buChar char="•"/>
            </a:pPr>
            <a:r>
              <a:rPr lang="en-US" sz="2400" dirty="0"/>
              <a:t>H</a:t>
            </a:r>
            <a:r>
              <a:rPr lang="en-US" sz="2400" dirty="0" smtClean="0"/>
              <a:t>ow </a:t>
            </a:r>
            <a:r>
              <a:rPr lang="en-US" sz="2400" dirty="0"/>
              <a:t>do you ensure that we have enough new scientific talent in the pipeline while also providing stable funding to established scientists</a:t>
            </a:r>
            <a:r>
              <a:rPr lang="en-US" sz="2400" dirty="0" smtClean="0"/>
              <a:t>?</a:t>
            </a:r>
            <a:endParaRPr lang="en-US" sz="24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26</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945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Portfolio Balance</a:t>
            </a:r>
            <a:endParaRPr lang="en-US" b="1" dirty="0"/>
          </a:p>
        </p:txBody>
      </p:sp>
      <p:sp>
        <p:nvSpPr>
          <p:cNvPr id="6" name="TextBox 5"/>
          <p:cNvSpPr txBox="1"/>
          <p:nvPr/>
        </p:nvSpPr>
        <p:spPr>
          <a:xfrm>
            <a:off x="381000" y="1295400"/>
            <a:ext cx="8305800" cy="357020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800" b="1" dirty="0" smtClean="0"/>
              <a:t>Discussion Points</a:t>
            </a:r>
          </a:p>
          <a:p>
            <a:pPr marL="342900" indent="-342900">
              <a:spcBef>
                <a:spcPts val="600"/>
              </a:spcBef>
              <a:buFont typeface="Arial" panose="020B0604020202020204" pitchFamily="34" charset="0"/>
              <a:buChar char="•"/>
            </a:pPr>
            <a:r>
              <a:rPr lang="en-US" sz="2800" dirty="0" smtClean="0"/>
              <a:t>Labs vs. universities</a:t>
            </a:r>
          </a:p>
          <a:p>
            <a:pPr marL="342900" indent="-342900">
              <a:spcBef>
                <a:spcPts val="600"/>
              </a:spcBef>
              <a:buFont typeface="Arial" panose="020B0604020202020204" pitchFamily="34" charset="0"/>
              <a:buChar char="•"/>
            </a:pPr>
            <a:r>
              <a:rPr lang="en-US" sz="2800" dirty="0" smtClean="0"/>
              <a:t>Grant size (group size)</a:t>
            </a:r>
          </a:p>
          <a:p>
            <a:pPr marL="342900" indent="-342900">
              <a:spcBef>
                <a:spcPts val="600"/>
              </a:spcBef>
              <a:buFont typeface="Arial" panose="020B0604020202020204" pitchFamily="34" charset="0"/>
              <a:buChar char="•"/>
            </a:pPr>
            <a:r>
              <a:rPr lang="en-US" sz="2800" dirty="0" smtClean="0"/>
              <a:t>Equipment cost</a:t>
            </a:r>
          </a:p>
          <a:p>
            <a:pPr marL="342900" indent="-342900">
              <a:spcBef>
                <a:spcPts val="600"/>
              </a:spcBef>
              <a:buFont typeface="Arial" panose="020B0604020202020204" pitchFamily="34" charset="0"/>
              <a:buChar char="•"/>
            </a:pPr>
            <a:r>
              <a:rPr lang="en-US" sz="2800" dirty="0" smtClean="0"/>
              <a:t>Metrics of productivity</a:t>
            </a:r>
          </a:p>
          <a:p>
            <a:pPr marL="342900" indent="-342900">
              <a:spcBef>
                <a:spcPts val="600"/>
              </a:spcBef>
              <a:buFont typeface="Arial" panose="020B0604020202020204" pitchFamily="34" charset="0"/>
              <a:buChar char="•"/>
            </a:pPr>
            <a:r>
              <a:rPr lang="en-US" sz="2800" dirty="0" smtClean="0"/>
              <a:t>Maturation timeline (planned sunsets)</a:t>
            </a:r>
          </a:p>
          <a:p>
            <a:pPr marL="342900" indent="-342900">
              <a:spcBef>
                <a:spcPts val="600"/>
              </a:spcBef>
              <a:buFont typeface="Arial" panose="020B0604020202020204" pitchFamily="34" charset="0"/>
              <a:buChar char="•"/>
            </a:pPr>
            <a:r>
              <a:rPr lang="en-US" sz="2800" dirty="0" smtClean="0"/>
              <a:t>Reviewer selection/panel vs. ad hoc review</a:t>
            </a:r>
            <a:endParaRPr lang="en-US" sz="28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27</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399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Portfolio Impact</a:t>
            </a:r>
            <a:endParaRPr lang="en-US" b="1" dirty="0"/>
          </a:p>
        </p:txBody>
      </p:sp>
      <p:sp>
        <p:nvSpPr>
          <p:cNvPr id="6" name="TextBox 5"/>
          <p:cNvSpPr txBox="1"/>
          <p:nvPr/>
        </p:nvSpPr>
        <p:spPr>
          <a:xfrm>
            <a:off x="381000" y="1295400"/>
            <a:ext cx="8382000" cy="4555093"/>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sz="2800" b="1" dirty="0" smtClean="0"/>
              <a:t>Questions</a:t>
            </a:r>
          </a:p>
          <a:p>
            <a:pPr marL="342900" lvl="0" indent="-342900">
              <a:spcBef>
                <a:spcPts val="600"/>
              </a:spcBef>
              <a:buFont typeface="Arial" panose="020B0604020202020204" pitchFamily="34" charset="0"/>
              <a:buChar char="•"/>
            </a:pPr>
            <a:r>
              <a:rPr lang="en-US" sz="2800" dirty="0" smtClean="0"/>
              <a:t>How </a:t>
            </a:r>
            <a:r>
              <a:rPr lang="en-US" sz="2800" dirty="0"/>
              <a:t>do we ensure that our scientific staff remains sharp, open to fresh ideas, cognizant of new developments and does not fall into the trap of running an </a:t>
            </a:r>
            <a:r>
              <a:rPr lang="en-US" sz="2800" dirty="0" smtClean="0"/>
              <a:t>“exclusive” network program?</a:t>
            </a:r>
            <a:endParaRPr lang="en-US" sz="2800" dirty="0"/>
          </a:p>
          <a:p>
            <a:pPr marL="342900" lvl="0" indent="-342900">
              <a:spcBef>
                <a:spcPts val="600"/>
              </a:spcBef>
              <a:buFont typeface="Arial" panose="020B0604020202020204" pitchFamily="34" charset="0"/>
              <a:buChar char="•"/>
            </a:pPr>
            <a:r>
              <a:rPr lang="en-US" sz="2800" dirty="0" smtClean="0"/>
              <a:t>Do </a:t>
            </a:r>
            <a:r>
              <a:rPr lang="en-US" sz="2800" dirty="0"/>
              <a:t>we attract enough paradigm-shifting ideas? If so, do they get funded or are they perceived as too risky in this constrained fiscal environment? If not, is there a need to increase the pool and how would we go about it? </a:t>
            </a:r>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28</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3078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Strategic Discussions – Portfolio Impact</a:t>
            </a:r>
            <a:endParaRPr lang="en-US" b="1" dirty="0"/>
          </a:p>
        </p:txBody>
      </p:sp>
      <p:sp>
        <p:nvSpPr>
          <p:cNvPr id="6" name="TextBox 5"/>
          <p:cNvSpPr txBox="1"/>
          <p:nvPr/>
        </p:nvSpPr>
        <p:spPr>
          <a:xfrm>
            <a:off x="381000" y="990600"/>
            <a:ext cx="8382000" cy="461664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400" b="1" dirty="0" smtClean="0"/>
              <a:t>Discussion Points</a:t>
            </a:r>
          </a:p>
          <a:p>
            <a:pPr marL="342900" lvl="0" indent="-342900">
              <a:spcBef>
                <a:spcPts val="600"/>
              </a:spcBef>
              <a:buFont typeface="Arial" panose="020B0604020202020204" pitchFamily="34" charset="0"/>
              <a:buChar char="•"/>
            </a:pPr>
            <a:r>
              <a:rPr lang="en-US" sz="2400" dirty="0" smtClean="0"/>
              <a:t>The pursuit of risky ideas is often embedded in renewals and overall larger grants.</a:t>
            </a:r>
          </a:p>
          <a:p>
            <a:pPr marL="342900" lvl="0" indent="-342900">
              <a:spcBef>
                <a:spcPts val="600"/>
              </a:spcBef>
              <a:buFont typeface="Arial" panose="020B0604020202020204" pitchFamily="34" charset="0"/>
              <a:buChar char="•"/>
            </a:pPr>
            <a:r>
              <a:rPr lang="en-US" sz="2400" dirty="0" smtClean="0"/>
              <a:t>New reviewers help identify new ideas.</a:t>
            </a:r>
          </a:p>
          <a:p>
            <a:pPr marL="342900" lvl="0" indent="-342900">
              <a:spcBef>
                <a:spcPts val="600"/>
              </a:spcBef>
              <a:buFont typeface="Arial" panose="020B0604020202020204" pitchFamily="34" charset="0"/>
              <a:buChar char="•"/>
            </a:pPr>
            <a:r>
              <a:rPr lang="en-US" sz="2400" dirty="0" smtClean="0"/>
              <a:t>New ideas often come from early career scientists.</a:t>
            </a:r>
          </a:p>
          <a:p>
            <a:pPr marL="342900" lvl="0" indent="-342900">
              <a:spcBef>
                <a:spcPts val="600"/>
              </a:spcBef>
              <a:buFont typeface="Arial" panose="020B0604020202020204" pitchFamily="34" charset="0"/>
              <a:buChar char="•"/>
            </a:pPr>
            <a:r>
              <a:rPr lang="en-US" sz="2400" dirty="0" smtClean="0"/>
              <a:t>Workshops often are places for “old” (=safe) ideas; conferences are more suited to spark innovative ideas.</a:t>
            </a:r>
          </a:p>
          <a:p>
            <a:pPr marL="342900" lvl="0" indent="-342900">
              <a:spcBef>
                <a:spcPts val="600"/>
              </a:spcBef>
              <a:buFont typeface="Arial" panose="020B0604020202020204" pitchFamily="34" charset="0"/>
              <a:buChar char="•"/>
            </a:pPr>
            <a:r>
              <a:rPr lang="en-US" sz="2400" dirty="0" smtClean="0"/>
              <a:t>Many reviewers favor conservative ideas.</a:t>
            </a:r>
          </a:p>
          <a:p>
            <a:pPr marL="342900" lvl="0" indent="-342900">
              <a:spcBef>
                <a:spcPts val="600"/>
              </a:spcBef>
              <a:buFont typeface="Arial" panose="020B0604020202020204" pitchFamily="34" charset="0"/>
              <a:buChar char="•"/>
            </a:pPr>
            <a:r>
              <a:rPr lang="en-US" sz="2400" dirty="0" smtClean="0"/>
              <a:t>Panels at PI meetings, seed grants, conference discussions, and interagency discourse could all serve as mechanisms to encourage/identify innovative ideas.</a:t>
            </a:r>
            <a:endParaRPr lang="en-US" sz="24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29</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2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Divisional Structure</a:t>
            </a:r>
            <a:endParaRPr lang="en-US" b="1" dirty="0"/>
          </a:p>
        </p:txBody>
      </p:sp>
      <p:graphicFrame>
        <p:nvGraphicFramePr>
          <p:cNvPr id="4" name="Diagram 3"/>
          <p:cNvGraphicFramePr/>
          <p:nvPr>
            <p:extLst>
              <p:ext uri="{D42A27DB-BD31-4B8C-83A1-F6EECF244321}">
                <p14:modId xmlns:p14="http://schemas.microsoft.com/office/powerpoint/2010/main" val="596397651"/>
              </p:ext>
            </p:extLst>
          </p:nvPr>
        </p:nvGraphicFramePr>
        <p:xfrm>
          <a:off x="685800" y="990600"/>
          <a:ext cx="7637812" cy="47049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664637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Formulation (in progress)</a:t>
            </a:r>
            <a:endParaRPr lang="en-US" b="1" dirty="0"/>
          </a:p>
        </p:txBody>
      </p:sp>
      <p:sp>
        <p:nvSpPr>
          <p:cNvPr id="6" name="TextBox 5"/>
          <p:cNvSpPr txBox="1"/>
          <p:nvPr/>
        </p:nvSpPr>
        <p:spPr>
          <a:xfrm>
            <a:off x="380999" y="1147479"/>
            <a:ext cx="8382001" cy="446276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400" b="1" dirty="0" smtClean="0"/>
              <a:t>Portfolio Balance and Impact</a:t>
            </a:r>
          </a:p>
          <a:p>
            <a:pPr>
              <a:spcBef>
                <a:spcPts val="600"/>
              </a:spcBef>
            </a:pPr>
            <a:r>
              <a:rPr lang="en-US" sz="2400" dirty="0" smtClean="0"/>
              <a:t>Create (maintain) an impactful portfolio that produces world-class science in alignment with our mission through</a:t>
            </a:r>
          </a:p>
          <a:p>
            <a:pPr marL="342900" indent="-342900">
              <a:spcBef>
                <a:spcPts val="600"/>
              </a:spcBef>
              <a:buFont typeface="Arial" panose="020B0604020202020204" pitchFamily="34" charset="0"/>
              <a:buChar char="•"/>
            </a:pPr>
            <a:r>
              <a:rPr lang="en-US" sz="2400" dirty="0" smtClean="0"/>
              <a:t>Wisely balancing innovative, risky ideas with established approaches;</a:t>
            </a:r>
          </a:p>
          <a:p>
            <a:pPr marL="342900" indent="-342900">
              <a:spcBef>
                <a:spcPts val="600"/>
              </a:spcBef>
              <a:buFont typeface="Arial" panose="020B0604020202020204" pitchFamily="34" charset="0"/>
              <a:buChar char="•"/>
            </a:pPr>
            <a:r>
              <a:rPr lang="en-US" sz="2400" dirty="0"/>
              <a:t>Wisely balancing national laboratory with university investments;</a:t>
            </a:r>
          </a:p>
          <a:p>
            <a:pPr marL="342900" indent="-342900">
              <a:spcBef>
                <a:spcPts val="600"/>
              </a:spcBef>
              <a:buFont typeface="Arial" panose="020B0604020202020204" pitchFamily="34" charset="0"/>
              <a:buChar char="•"/>
            </a:pPr>
            <a:r>
              <a:rPr lang="en-US" sz="2400" dirty="0" smtClean="0"/>
              <a:t>Developing new talent to become the leaders of the future.</a:t>
            </a:r>
          </a:p>
          <a:p>
            <a:endParaRPr lang="en-US" sz="2400" dirty="0" smtClean="0"/>
          </a:p>
          <a:p>
            <a:r>
              <a:rPr lang="en-US" sz="2400" b="1" dirty="0" smtClean="0"/>
              <a:t>Portfolio Visibility</a:t>
            </a:r>
          </a:p>
          <a:p>
            <a:r>
              <a:rPr lang="en-US" sz="2400" dirty="0" smtClean="0"/>
              <a:t>Effectively showcase the results of CSGB funded research.</a:t>
            </a:r>
            <a:endParaRPr lang="en-US" sz="24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30</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37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Dissemination</a:t>
            </a:r>
            <a:endParaRPr lang="en-US" b="1"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844" t="-1398" r="-31" b="1398"/>
          <a:stretch/>
        </p:blipFill>
        <p:spPr bwMode="auto">
          <a:xfrm>
            <a:off x="381000" y="762000"/>
            <a:ext cx="564078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400800" y="2743200"/>
            <a:ext cx="2305246" cy="461665"/>
          </a:xfrm>
          <a:prstGeom prst="rect">
            <a:avLst/>
          </a:prstGeom>
          <a:noFill/>
        </p:spPr>
        <p:txBody>
          <a:bodyPr wrap="none" rtlCol="0">
            <a:spAutoFit/>
          </a:bodyPr>
          <a:lstStyle/>
          <a:p>
            <a:r>
              <a:rPr lang="en-US" sz="2400" dirty="0" smtClean="0"/>
              <a:t>Featured Articles</a:t>
            </a:r>
            <a:endParaRPr lang="en-US" sz="2400" dirty="0"/>
          </a:p>
        </p:txBody>
      </p:sp>
      <p:sp>
        <p:nvSpPr>
          <p:cNvPr id="4" name="TextBox 3"/>
          <p:cNvSpPr txBox="1"/>
          <p:nvPr/>
        </p:nvSpPr>
        <p:spPr>
          <a:xfrm>
            <a:off x="6541736" y="1676400"/>
            <a:ext cx="2023374" cy="461665"/>
          </a:xfrm>
          <a:prstGeom prst="rect">
            <a:avLst/>
          </a:prstGeom>
          <a:noFill/>
        </p:spPr>
        <p:txBody>
          <a:bodyPr wrap="none" rtlCol="0">
            <a:spAutoFit/>
          </a:bodyPr>
          <a:lstStyle/>
          <a:p>
            <a:r>
              <a:rPr lang="en-US" sz="2400" dirty="0" smtClean="0"/>
              <a:t>News Releases</a:t>
            </a:r>
            <a:endParaRPr lang="en-US" sz="2400" dirty="0"/>
          </a:p>
        </p:txBody>
      </p:sp>
      <p:sp>
        <p:nvSpPr>
          <p:cNvPr id="7" name="TextBox 6"/>
          <p:cNvSpPr txBox="1"/>
          <p:nvPr/>
        </p:nvSpPr>
        <p:spPr>
          <a:xfrm>
            <a:off x="390903" y="5524569"/>
            <a:ext cx="2068451" cy="461665"/>
          </a:xfrm>
          <a:prstGeom prst="rect">
            <a:avLst/>
          </a:prstGeom>
          <a:noFill/>
        </p:spPr>
        <p:txBody>
          <a:bodyPr wrap="none" rtlCol="0">
            <a:spAutoFit/>
          </a:bodyPr>
          <a:lstStyle/>
          <a:p>
            <a:r>
              <a:rPr lang="en-US" sz="2400" dirty="0" smtClean="0"/>
              <a:t>Web Highlights</a:t>
            </a:r>
            <a:endParaRPr lang="en-US" sz="2400" dirty="0"/>
          </a:p>
        </p:txBody>
      </p:sp>
      <p:sp>
        <p:nvSpPr>
          <p:cNvPr id="11" name="Notched Right Arrow 10"/>
          <p:cNvSpPr/>
          <p:nvPr/>
        </p:nvSpPr>
        <p:spPr>
          <a:xfrm rot="5400000">
            <a:off x="7108492" y="2338024"/>
            <a:ext cx="692039" cy="242316"/>
          </a:xfrm>
          <a:prstGeom prst="notchedRightArrow">
            <a:avLst/>
          </a:prstGeom>
          <a:solidFill>
            <a:srgbClr val="1066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398" t="45710" r="11628" b="44125"/>
          <a:stretch/>
        </p:blipFill>
        <p:spPr bwMode="auto">
          <a:xfrm>
            <a:off x="2666010" y="5372855"/>
            <a:ext cx="5106390" cy="799345"/>
          </a:xfrm>
          <a:prstGeom prst="rect">
            <a:avLst/>
          </a:prstGeom>
          <a:noFill/>
          <a:ln w="9525">
            <a:solidFill>
              <a:srgbClr val="106636"/>
            </a:solidFill>
            <a:miter lim="800000"/>
            <a:headEnd/>
            <a:tailEnd/>
          </a:ln>
          <a:extLst>
            <a:ext uri="{909E8E84-426E-40DD-AFC4-6F175D3DCCD1}">
              <a14:hiddenFill xmlns:a14="http://schemas.microsoft.com/office/drawing/2010/main">
                <a:solidFill>
                  <a:schemeClr val="accent1"/>
                </a:solidFill>
              </a14:hiddenFill>
            </a:ext>
          </a:extLst>
        </p:spPr>
      </p:pic>
      <p:sp>
        <p:nvSpPr>
          <p:cNvPr id="15" name="Notched Right Arrow 14"/>
          <p:cNvSpPr/>
          <p:nvPr/>
        </p:nvSpPr>
        <p:spPr>
          <a:xfrm rot="2500154">
            <a:off x="3212938" y="1968161"/>
            <a:ext cx="463318" cy="115826"/>
          </a:xfrm>
          <a:prstGeom prst="notchedRightArrow">
            <a:avLst/>
          </a:prstGeom>
          <a:solidFill>
            <a:srgbClr val="10663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31</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072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Execution (in progress)</a:t>
            </a:r>
            <a:endParaRPr lang="en-US" b="1" dirty="0"/>
          </a:p>
        </p:txBody>
      </p:sp>
      <p:sp>
        <p:nvSpPr>
          <p:cNvPr id="6" name="TextBox 5"/>
          <p:cNvSpPr txBox="1"/>
          <p:nvPr/>
        </p:nvSpPr>
        <p:spPr>
          <a:xfrm>
            <a:off x="380999" y="1147479"/>
            <a:ext cx="8382001" cy="452431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smtClean="0"/>
              <a:t>Portfolio </a:t>
            </a:r>
            <a:r>
              <a:rPr lang="en-US" sz="2400" b="1" dirty="0"/>
              <a:t>Visibility</a:t>
            </a:r>
          </a:p>
          <a:p>
            <a:pPr marL="342900" indent="-342900">
              <a:buFont typeface="Arial" panose="020B0604020202020204" pitchFamily="34" charset="0"/>
              <a:buChar char="•"/>
            </a:pPr>
            <a:r>
              <a:rPr lang="en-US" sz="2400" dirty="0"/>
              <a:t>Meetings with representatives from the SC Communications Office on News Releases, Featured Articles, </a:t>
            </a:r>
            <a:r>
              <a:rPr lang="en-US" sz="2400" dirty="0" smtClean="0"/>
              <a:t>university research and the CSGB website (Jan./Feb. 2015)</a:t>
            </a:r>
            <a:endParaRPr lang="en-US" sz="2400" dirty="0"/>
          </a:p>
          <a:p>
            <a:pPr marL="342900" indent="-342900">
              <a:buFont typeface="Arial" panose="020B0604020202020204" pitchFamily="34" charset="0"/>
              <a:buChar char="•"/>
            </a:pPr>
            <a:r>
              <a:rPr lang="en-US" sz="2400" dirty="0"/>
              <a:t>Division presentation by Kate Bannan on university </a:t>
            </a:r>
            <a:r>
              <a:rPr lang="en-US" sz="2400" dirty="0" smtClean="0"/>
              <a:t>research (March 17, 2015)</a:t>
            </a:r>
            <a:endParaRPr lang="en-US" sz="2400" dirty="0"/>
          </a:p>
          <a:p>
            <a:pPr marL="342900" indent="-342900">
              <a:buFont typeface="Arial" panose="020B0604020202020204" pitchFamily="34" charset="0"/>
              <a:buChar char="•"/>
            </a:pPr>
            <a:r>
              <a:rPr lang="en-US" sz="2400" dirty="0" smtClean="0"/>
              <a:t>Post-BESAC </a:t>
            </a:r>
            <a:r>
              <a:rPr lang="en-US" sz="2400" dirty="0"/>
              <a:t>Meeting with laboratory Division Directors (Feb. </a:t>
            </a:r>
            <a:r>
              <a:rPr lang="en-US" sz="2400" dirty="0" smtClean="0"/>
              <a:t>27, </a:t>
            </a:r>
            <a:r>
              <a:rPr lang="en-US" sz="2400" dirty="0"/>
              <a:t>2015</a:t>
            </a:r>
            <a:r>
              <a:rPr lang="en-US" sz="2400" dirty="0" smtClean="0"/>
              <a:t>)</a:t>
            </a:r>
          </a:p>
          <a:p>
            <a:pPr marL="342900" indent="-342900">
              <a:buFont typeface="Arial" panose="020B0604020202020204" pitchFamily="34" charset="0"/>
              <a:buChar char="•"/>
            </a:pPr>
            <a:r>
              <a:rPr lang="en-US" sz="2400" dirty="0"/>
              <a:t>Summer intern (Joshua Haines) </a:t>
            </a:r>
            <a:r>
              <a:rPr lang="en-US" sz="2400" dirty="0" smtClean="0"/>
              <a:t>joined </a:t>
            </a:r>
            <a:r>
              <a:rPr lang="en-US" sz="2400" dirty="0"/>
              <a:t>on June 1, </a:t>
            </a:r>
            <a:r>
              <a:rPr lang="en-US" sz="2400" dirty="0" smtClean="0"/>
              <a:t>2015 </a:t>
            </a:r>
            <a:r>
              <a:rPr lang="en-US" sz="2400" dirty="0"/>
              <a:t>to manage </a:t>
            </a:r>
            <a:r>
              <a:rPr lang="en-US" sz="2400" dirty="0" smtClean="0"/>
              <a:t>highlights</a:t>
            </a:r>
          </a:p>
          <a:p>
            <a:pPr marL="342900" indent="-342900">
              <a:buFont typeface="Arial" panose="020B0604020202020204" pitchFamily="34" charset="0"/>
              <a:buChar char="•"/>
            </a:pPr>
            <a:r>
              <a:rPr lang="en-US" sz="2400" dirty="0" smtClean="0"/>
              <a:t>PM Greg Fiechtner works with SC Communications Office to maximize use of highlights on CSGB website (summer 2015)</a:t>
            </a:r>
            <a:endParaRPr lang="en-US" sz="2400" dirty="0"/>
          </a:p>
        </p:txBody>
      </p:sp>
      <p:sp>
        <p:nvSpPr>
          <p:cNvPr id="4" name="TextBox 3"/>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32</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804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News Releases/Featured Articles/Web Highlights</a:t>
            </a:r>
            <a:endParaRPr lang="en-US" b="1" dirty="0"/>
          </a:p>
        </p:txBody>
      </p:sp>
      <p:sp>
        <p:nvSpPr>
          <p:cNvPr id="5" name="TextBox 4"/>
          <p:cNvSpPr txBox="1"/>
          <p:nvPr/>
        </p:nvSpPr>
        <p:spPr>
          <a:xfrm>
            <a:off x="304800" y="838200"/>
            <a:ext cx="7772400" cy="1354217"/>
          </a:xfrm>
          <a:prstGeom prst="rect">
            <a:avLst/>
          </a:prstGeom>
          <a:noFill/>
        </p:spPr>
        <p:txBody>
          <a:bodyPr wrap="square" rtlCol="0">
            <a:spAutoFit/>
          </a:bodyPr>
          <a:lstStyle/>
          <a:p>
            <a:pPr>
              <a:spcBef>
                <a:spcPts val="600"/>
              </a:spcBef>
            </a:pPr>
            <a:r>
              <a:rPr lang="en-US" sz="2400" b="1" dirty="0" smtClean="0"/>
              <a:t>Raising awareness on the visibility of CSGB funded Research</a:t>
            </a:r>
          </a:p>
          <a:p>
            <a:pPr marL="342900" indent="-342900">
              <a:spcBef>
                <a:spcPts val="600"/>
              </a:spcBef>
              <a:buFont typeface="Arial" panose="020B0604020202020204" pitchFamily="34" charset="0"/>
              <a:buChar char="•"/>
              <a:tabLst>
                <a:tab pos="1995488" algn="l"/>
              </a:tabLst>
            </a:pPr>
            <a:r>
              <a:rPr lang="en-US" sz="2400" dirty="0" smtClean="0"/>
              <a:t>02/27/15: 	Meeting of National Lab POCs</a:t>
            </a:r>
          </a:p>
          <a:p>
            <a:pPr marL="342900" indent="-342900">
              <a:spcBef>
                <a:spcPts val="600"/>
              </a:spcBef>
              <a:buFont typeface="Arial" panose="020B0604020202020204" pitchFamily="34" charset="0"/>
              <a:buChar char="•"/>
              <a:tabLst>
                <a:tab pos="1995488" algn="l"/>
              </a:tabLst>
            </a:pPr>
            <a:r>
              <a:rPr lang="en-US" sz="2400" dirty="0" smtClean="0"/>
              <a:t>PI Meetings</a:t>
            </a:r>
          </a:p>
        </p:txBody>
      </p:sp>
      <p:sp>
        <p:nvSpPr>
          <p:cNvPr id="6" name="TextBox 5"/>
          <p:cNvSpPr txBox="1"/>
          <p:nvPr/>
        </p:nvSpPr>
        <p:spPr>
          <a:xfrm>
            <a:off x="2362200" y="1850041"/>
            <a:ext cx="6629400" cy="180049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sz="2400" b="1" dirty="0" smtClean="0"/>
              <a:t>Discussion Points</a:t>
            </a:r>
          </a:p>
          <a:p>
            <a:pPr marL="342900" lvl="0" indent="-342900">
              <a:spcBef>
                <a:spcPts val="600"/>
              </a:spcBef>
              <a:buFont typeface="Arial" panose="020B0604020202020204" pitchFamily="34" charset="0"/>
              <a:buChar char="•"/>
            </a:pPr>
            <a:r>
              <a:rPr lang="en-US" sz="2400" dirty="0" smtClean="0"/>
              <a:t>Strategies to disseminate complicated results</a:t>
            </a:r>
          </a:p>
          <a:p>
            <a:pPr marL="342900" lvl="0" indent="-342900">
              <a:spcBef>
                <a:spcPts val="600"/>
              </a:spcBef>
              <a:buFont typeface="Arial" panose="020B0604020202020204" pitchFamily="34" charset="0"/>
              <a:buChar char="•"/>
            </a:pPr>
            <a:r>
              <a:rPr lang="en-US" sz="2400" dirty="0" smtClean="0"/>
              <a:t>Importance of graphics</a:t>
            </a:r>
          </a:p>
          <a:p>
            <a:pPr marL="342900" lvl="0" indent="-342900">
              <a:spcBef>
                <a:spcPts val="600"/>
              </a:spcBef>
              <a:buFont typeface="Arial" panose="020B0604020202020204" pitchFamily="34" charset="0"/>
              <a:buChar char="•"/>
            </a:pPr>
            <a:r>
              <a:rPr lang="en-US" sz="2400" dirty="0" smtClean="0"/>
              <a:t>PI/Communications Office as key relationship</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886527813"/>
              </p:ext>
            </p:extLst>
          </p:nvPr>
        </p:nvGraphicFramePr>
        <p:xfrm>
          <a:off x="319315" y="4186559"/>
          <a:ext cx="5852885" cy="1929765"/>
        </p:xfrm>
        <a:graphic>
          <a:graphicData uri="http://schemas.openxmlformats.org/drawingml/2006/table">
            <a:tbl>
              <a:tblPr>
                <a:tableStyleId>{08FB837D-C827-4EFA-A057-4D05807E0F7C}</a:tableStyleId>
              </a:tblPr>
              <a:tblGrid>
                <a:gridCol w="2419942"/>
                <a:gridCol w="1829027"/>
                <a:gridCol w="1603916"/>
              </a:tblGrid>
              <a:tr h="429491">
                <a:tc>
                  <a:txBody>
                    <a:bodyPr/>
                    <a:lstStyle/>
                    <a:p>
                      <a:pPr algn="ctr" fontAlgn="b"/>
                      <a:r>
                        <a:rPr lang="en-US" sz="1800" u="none" strike="noStrike" dirty="0">
                          <a:effectLst/>
                          <a:latin typeface="Arial" panose="020B0604020202020204" pitchFamily="34" charset="0"/>
                          <a:cs typeface="Arial" panose="020B0604020202020204" pitchFamily="34" charset="0"/>
                        </a:rPr>
                        <a:t>07/14 - 06/15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57150" cap="flat" cmpd="sng" algn="ctr">
                      <a:solidFill>
                        <a:schemeClr val="accent6">
                          <a:lumMod val="75000"/>
                        </a:schemeClr>
                      </a:solidFill>
                      <a:prstDash val="solid"/>
                      <a:round/>
                      <a:headEnd type="none" w="med" len="med"/>
                      <a:tailEnd type="none" w="med" len="med"/>
                    </a:lnR>
                    <a:lnB w="57150" cap="flat" cmpd="sng" algn="ctr">
                      <a:solidFill>
                        <a:schemeClr val="accent6">
                          <a:lumMod val="75000"/>
                        </a:schemeClr>
                      </a:solidFill>
                      <a:prstDash val="solid"/>
                      <a:round/>
                      <a:headEnd type="none" w="med" len="med"/>
                      <a:tailEnd type="none" w="med" len="med"/>
                    </a:lnB>
                  </a:tcPr>
                </a:tc>
                <a:tc>
                  <a:txBody>
                    <a:bodyPr/>
                    <a:lstStyle/>
                    <a:p>
                      <a:pPr algn="ctr" fontAlgn="b"/>
                      <a:r>
                        <a:rPr lang="en-US" sz="1800" u="none" strike="noStrike" dirty="0">
                          <a:effectLst/>
                          <a:latin typeface="Arial" panose="020B0604020202020204" pitchFamily="34" charset="0"/>
                          <a:cs typeface="Arial" panose="020B0604020202020204" pitchFamily="34" charset="0"/>
                        </a:rPr>
                        <a:t>Before </a:t>
                      </a:r>
                      <a:r>
                        <a:rPr lang="en-US" sz="1800" u="none" strike="noStrike" dirty="0" smtClean="0">
                          <a:effectLst/>
                          <a:latin typeface="Arial" panose="020B0604020202020204" pitchFamily="34" charset="0"/>
                          <a:cs typeface="Arial" panose="020B0604020202020204" pitchFamily="34" charset="0"/>
                        </a:rPr>
                        <a:t>03/15 </a:t>
                      </a:r>
                    </a:p>
                    <a:p>
                      <a:pPr algn="ctr" fontAlgn="b"/>
                      <a:r>
                        <a:rPr lang="en-US" sz="1800" u="none" strike="noStrike" dirty="0" smtClean="0">
                          <a:effectLst/>
                          <a:latin typeface="Arial" panose="020B0604020202020204" pitchFamily="34" charset="0"/>
                          <a:cs typeface="Arial" panose="020B0604020202020204" pitchFamily="34" charset="0"/>
                        </a:rPr>
                        <a:t>(8 months)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57150" cap="flat" cmpd="sng" algn="ctr">
                      <a:solidFill>
                        <a:schemeClr val="accent6">
                          <a:lumMod val="75000"/>
                        </a:schemeClr>
                      </a:solidFill>
                      <a:prstDash val="solid"/>
                      <a:round/>
                      <a:headEnd type="none" w="med" len="med"/>
                      <a:tailEnd type="none" w="med" len="med"/>
                    </a:lnL>
                    <a:lnB w="57150" cap="flat" cmpd="sng" algn="ctr">
                      <a:solidFill>
                        <a:schemeClr val="accent6">
                          <a:lumMod val="75000"/>
                        </a:schemeClr>
                      </a:solidFill>
                      <a:prstDash val="solid"/>
                      <a:round/>
                      <a:headEnd type="none" w="med" len="med"/>
                      <a:tailEnd type="none" w="med" len="med"/>
                    </a:lnB>
                  </a:tcPr>
                </a:tc>
                <a:tc>
                  <a:txBody>
                    <a:bodyPr/>
                    <a:lstStyle/>
                    <a:p>
                      <a:pPr algn="ctr" fontAlgn="b"/>
                      <a:r>
                        <a:rPr lang="en-US" sz="1800" u="none" strike="noStrike" dirty="0">
                          <a:effectLst/>
                          <a:latin typeface="Arial" panose="020B0604020202020204" pitchFamily="34" charset="0"/>
                          <a:cs typeface="Arial" panose="020B0604020202020204" pitchFamily="34" charset="0"/>
                        </a:rPr>
                        <a:t>After </a:t>
                      </a:r>
                      <a:r>
                        <a:rPr lang="en-US" sz="1800" u="none" strike="noStrike" dirty="0" smtClean="0">
                          <a:effectLst/>
                          <a:latin typeface="Arial" panose="020B0604020202020204" pitchFamily="34" charset="0"/>
                          <a:cs typeface="Arial" panose="020B0604020202020204" pitchFamily="34" charset="0"/>
                        </a:rPr>
                        <a:t>03/15</a:t>
                      </a:r>
                    </a:p>
                    <a:p>
                      <a:pPr algn="ctr" fontAlgn="b"/>
                      <a:r>
                        <a:rPr lang="en-US" sz="1800" b="0" i="0" u="none" strike="noStrike" dirty="0" smtClean="0">
                          <a:solidFill>
                            <a:srgbClr val="000000"/>
                          </a:solidFill>
                          <a:effectLst/>
                          <a:latin typeface="Arial" panose="020B0604020202020204" pitchFamily="34" charset="0"/>
                          <a:cs typeface="Arial" panose="020B0604020202020204" pitchFamily="34" charset="0"/>
                        </a:rPr>
                        <a:t>(4 months)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B w="57150" cap="flat" cmpd="sng" algn="ctr">
                      <a:solidFill>
                        <a:schemeClr val="accent6">
                          <a:lumMod val="75000"/>
                        </a:schemeClr>
                      </a:solidFill>
                      <a:prstDash val="solid"/>
                      <a:round/>
                      <a:headEnd type="none" w="med" len="med"/>
                      <a:tailEnd type="none" w="med" len="med"/>
                    </a:lnB>
                  </a:tcPr>
                </a:tc>
              </a:tr>
              <a:tr h="457200">
                <a:tc>
                  <a:txBody>
                    <a:bodyPr/>
                    <a:lstStyle/>
                    <a:p>
                      <a:pPr algn="l" fontAlgn="b"/>
                      <a:r>
                        <a:rPr lang="en-US" sz="1800" u="none" strike="noStrike" dirty="0">
                          <a:effectLst/>
                          <a:latin typeface="Arial" panose="020B0604020202020204" pitchFamily="34" charset="0"/>
                          <a:cs typeface="Arial" panose="020B0604020202020204" pitchFamily="34" charset="0"/>
                        </a:rPr>
                        <a:t>Web Highlights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57150" cap="flat" cmpd="sng" algn="ctr">
                      <a:solidFill>
                        <a:schemeClr val="accent6">
                          <a:lumMod val="75000"/>
                        </a:schemeClr>
                      </a:solidFill>
                      <a:prstDash val="solid"/>
                      <a:round/>
                      <a:headEnd type="none" w="med" len="med"/>
                      <a:tailEnd type="none" w="med" len="med"/>
                    </a:lnR>
                    <a:lnT w="57150" cap="flat" cmpd="sng" algn="ctr">
                      <a:solidFill>
                        <a:schemeClr val="accent6">
                          <a:lumMod val="75000"/>
                        </a:schemeClr>
                      </a:solidFill>
                      <a:prstDash val="solid"/>
                      <a:round/>
                      <a:headEnd type="none" w="med" len="med"/>
                      <a:tailEnd type="none" w="med" len="med"/>
                    </a:lnT>
                  </a:tcPr>
                </a:tc>
                <a:tc>
                  <a:txBody>
                    <a:bodyPr/>
                    <a:lstStyle/>
                    <a:p>
                      <a:pPr algn="ctr" fontAlgn="b"/>
                      <a:r>
                        <a:rPr lang="en-US" sz="1800" u="none" strike="noStrike" dirty="0" smtClean="0">
                          <a:effectLst/>
                          <a:latin typeface="Arial" panose="020B0604020202020204" pitchFamily="34" charset="0"/>
                          <a:cs typeface="Arial" panose="020B0604020202020204" pitchFamily="34" charset="0"/>
                        </a:rPr>
                        <a:t>5</a:t>
                      </a:r>
                    </a:p>
                  </a:txBody>
                  <a:tcPr marL="9525" marR="9525" marT="9525" marB="0" anchor="b">
                    <a:lnL w="57150" cap="flat" cmpd="sng" algn="ctr">
                      <a:solidFill>
                        <a:schemeClr val="accent6">
                          <a:lumMod val="75000"/>
                        </a:schemeClr>
                      </a:solidFill>
                      <a:prstDash val="solid"/>
                      <a:round/>
                      <a:headEnd type="none" w="med" len="med"/>
                      <a:tailEnd type="none" w="med" len="med"/>
                    </a:lnL>
                    <a:lnT w="57150" cap="flat" cmpd="sng" algn="ctr">
                      <a:solidFill>
                        <a:schemeClr val="accent6">
                          <a:lumMod val="75000"/>
                        </a:schemeClr>
                      </a:solidFill>
                      <a:prstDash val="solid"/>
                      <a:round/>
                      <a:headEnd type="none" w="med" len="med"/>
                      <a:tailEnd type="none" w="med" len="med"/>
                    </a:lnT>
                  </a:tcPr>
                </a:tc>
                <a:tc>
                  <a:txBody>
                    <a:bodyPr/>
                    <a:lstStyle/>
                    <a:p>
                      <a:pPr algn="ctr" fontAlgn="b"/>
                      <a:r>
                        <a:rPr lang="en-US" sz="1800" u="none" strike="noStrike">
                          <a:effectLst/>
                          <a:latin typeface="Arial" panose="020B0604020202020204" pitchFamily="34" charset="0"/>
                          <a:cs typeface="Arial" panose="020B0604020202020204" pitchFamily="34" charset="0"/>
                        </a:rPr>
                        <a:t>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T w="57150" cap="flat" cmpd="sng" algn="ctr">
                      <a:solidFill>
                        <a:schemeClr val="accent6">
                          <a:lumMod val="75000"/>
                        </a:schemeClr>
                      </a:solidFill>
                      <a:prstDash val="solid"/>
                      <a:round/>
                      <a:headEnd type="none" w="med" len="med"/>
                      <a:tailEnd type="none" w="med" len="med"/>
                    </a:lnT>
                  </a:tcPr>
                </a:tc>
              </a:tr>
              <a:tr h="457200">
                <a:tc>
                  <a:txBody>
                    <a:bodyPr/>
                    <a:lstStyle/>
                    <a:p>
                      <a:pPr algn="l" fontAlgn="b"/>
                      <a:r>
                        <a:rPr lang="en-US" sz="1800" u="none" strike="noStrike" dirty="0">
                          <a:effectLst/>
                          <a:latin typeface="Arial" panose="020B0604020202020204" pitchFamily="34" charset="0"/>
                          <a:cs typeface="Arial" panose="020B0604020202020204" pitchFamily="34" charset="0"/>
                        </a:rPr>
                        <a:t>News Releases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57150" cap="flat" cmpd="sng" algn="ctr">
                      <a:solidFill>
                        <a:schemeClr val="accent6">
                          <a:lumMod val="75000"/>
                        </a:schemeClr>
                      </a:solidFill>
                      <a:prstDash val="solid"/>
                      <a:round/>
                      <a:headEnd type="none" w="med" len="med"/>
                      <a:tailEnd type="none" w="med" len="med"/>
                    </a:lnR>
                  </a:tcPr>
                </a:tc>
                <a:tc>
                  <a:txBody>
                    <a:bodyPr/>
                    <a:lstStyle/>
                    <a:p>
                      <a:pPr algn="ctr" fontAlgn="b"/>
                      <a:r>
                        <a:rPr lang="en-US" sz="1800" u="none" strike="noStrike">
                          <a:effectLst/>
                          <a:latin typeface="Arial" panose="020B0604020202020204" pitchFamily="34" charset="0"/>
                          <a:cs typeface="Arial" panose="020B0604020202020204" pitchFamily="34" charset="0"/>
                        </a:rPr>
                        <a:t>18</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57150" cap="flat" cmpd="sng" algn="ctr">
                      <a:solidFill>
                        <a:schemeClr val="accent6">
                          <a:lumMod val="75000"/>
                        </a:schemeClr>
                      </a:solidFill>
                      <a:prstDash val="solid"/>
                      <a:round/>
                      <a:headEnd type="none" w="med" len="med"/>
                      <a:tailEnd type="none" w="med" len="med"/>
                    </a:lnL>
                  </a:tcPr>
                </a:tc>
                <a:tc>
                  <a:txBody>
                    <a:bodyPr/>
                    <a:lstStyle/>
                    <a:p>
                      <a:pPr algn="ctr" fontAlgn="b"/>
                      <a:r>
                        <a:rPr lang="en-US" sz="1800" u="none" strike="noStrike">
                          <a:effectLst/>
                          <a:latin typeface="Arial" panose="020B0604020202020204" pitchFamily="34" charset="0"/>
                          <a:cs typeface="Arial" panose="020B0604020202020204" pitchFamily="34" charset="0"/>
                        </a:rPr>
                        <a:t>11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r>
              <a:tr h="457200">
                <a:tc>
                  <a:txBody>
                    <a:bodyPr/>
                    <a:lstStyle/>
                    <a:p>
                      <a:pPr algn="l" fontAlgn="b"/>
                      <a:r>
                        <a:rPr lang="en-US" sz="1800" u="none" strike="noStrike" dirty="0">
                          <a:effectLst/>
                          <a:latin typeface="Arial" panose="020B0604020202020204" pitchFamily="34" charset="0"/>
                          <a:cs typeface="Arial" panose="020B0604020202020204" pitchFamily="34" charset="0"/>
                        </a:rPr>
                        <a:t>Featured Articles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R w="57150" cap="flat" cmpd="sng" algn="ctr">
                      <a:solidFill>
                        <a:schemeClr val="accent6">
                          <a:lumMod val="75000"/>
                        </a:schemeClr>
                      </a:solidFill>
                      <a:prstDash val="solid"/>
                      <a:round/>
                      <a:headEnd type="none" w="med" len="med"/>
                      <a:tailEnd type="none" w="med" len="med"/>
                    </a:lnR>
                  </a:tcPr>
                </a:tc>
                <a:tc>
                  <a:txBody>
                    <a:bodyPr/>
                    <a:lstStyle/>
                    <a:p>
                      <a:pPr algn="ctr" fontAlgn="b"/>
                      <a:r>
                        <a:rPr lang="en-US" sz="1800" u="none" strike="noStrike" dirty="0">
                          <a:effectLst/>
                          <a:latin typeface="Arial" panose="020B0604020202020204" pitchFamily="34" charset="0"/>
                          <a:cs typeface="Arial" panose="020B0604020202020204" pitchFamily="34" charset="0"/>
                        </a:rPr>
                        <a:t>7</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57150" cap="flat" cmpd="sng" algn="ctr">
                      <a:solidFill>
                        <a:schemeClr val="accent6">
                          <a:lumMod val="75000"/>
                        </a:schemeClr>
                      </a:solidFill>
                      <a:prstDash val="solid"/>
                      <a:round/>
                      <a:headEnd type="none" w="med" len="med"/>
                      <a:tailEnd type="none" w="med" len="med"/>
                    </a:lnL>
                  </a:tcPr>
                </a:tc>
                <a:tc>
                  <a:txBody>
                    <a:bodyPr/>
                    <a:lstStyle/>
                    <a:p>
                      <a:pPr algn="ctr" fontAlgn="b"/>
                      <a:r>
                        <a:rPr lang="en-US" sz="1800" u="none" strike="noStrike" dirty="0">
                          <a:effectLst/>
                          <a:latin typeface="Arial" panose="020B0604020202020204" pitchFamily="34" charset="0"/>
                          <a:cs typeface="Arial" panose="020B0604020202020204" pitchFamily="34" charset="0"/>
                        </a:rPr>
                        <a:t>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r>
            </a:tbl>
          </a:graphicData>
        </a:graphic>
      </p:graphicFrame>
      <p:sp>
        <p:nvSpPr>
          <p:cNvPr id="10" name="Rectangle 9"/>
          <p:cNvSpPr/>
          <p:nvPr/>
        </p:nvSpPr>
        <p:spPr>
          <a:xfrm>
            <a:off x="243115" y="3657600"/>
            <a:ext cx="3025572" cy="461665"/>
          </a:xfrm>
          <a:prstGeom prst="rect">
            <a:avLst/>
          </a:prstGeom>
        </p:spPr>
        <p:txBody>
          <a:bodyPr wrap="none">
            <a:spAutoFit/>
          </a:bodyPr>
          <a:lstStyle/>
          <a:p>
            <a:pPr>
              <a:spcBef>
                <a:spcPts val="600"/>
              </a:spcBef>
            </a:pPr>
            <a:r>
              <a:rPr lang="en-US" sz="2400" b="1" dirty="0" smtClean="0">
                <a:cs typeface="Arial" panose="020B0604020202020204" pitchFamily="34" charset="0"/>
              </a:rPr>
              <a:t>Preliminary Outcomes</a:t>
            </a:r>
            <a:endParaRPr lang="en-US" sz="2400" b="1" dirty="0">
              <a:cs typeface="Arial" panose="020B0604020202020204" pitchFamily="34" charset="0"/>
            </a:endParaRPr>
          </a:p>
        </p:txBody>
      </p:sp>
      <p:sp>
        <p:nvSpPr>
          <p:cNvPr id="7" name="TextBox 6"/>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33</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951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Execution – Web Highlights</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3542376316"/>
              </p:ext>
            </p:extLst>
          </p:nvPr>
        </p:nvGraphicFramePr>
        <p:xfrm>
          <a:off x="685800" y="914400"/>
          <a:ext cx="78486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47206131"/>
              </p:ext>
            </p:extLst>
          </p:nvPr>
        </p:nvGraphicFramePr>
        <p:xfrm>
          <a:off x="1447800" y="4343400"/>
          <a:ext cx="6096000" cy="1828800"/>
        </p:xfrm>
        <a:graphic>
          <a:graphicData uri="http://schemas.openxmlformats.org/drawingml/2006/table">
            <a:tbl>
              <a:tblPr firstRow="1" bandRow="1">
                <a:tableStyleId>{69C7853C-536D-4A76-A0AE-DD22124D55A5}</a:tableStyleId>
              </a:tblPr>
              <a:tblGrid>
                <a:gridCol w="1524000"/>
                <a:gridCol w="1524000"/>
                <a:gridCol w="1524000"/>
                <a:gridCol w="1524000"/>
              </a:tblGrid>
              <a:tr h="305470">
                <a:tc>
                  <a:txBody>
                    <a:bodyPr/>
                    <a:lstStyle/>
                    <a:p>
                      <a:r>
                        <a:rPr lang="en-US" b="1" dirty="0" smtClean="0"/>
                        <a:t>Year</a:t>
                      </a:r>
                      <a:endParaRPr lang="en-US" b="1" dirty="0"/>
                    </a:p>
                  </a:txBody>
                  <a:tcPr/>
                </a:tc>
                <a:tc>
                  <a:txBody>
                    <a:bodyPr/>
                    <a:lstStyle/>
                    <a:p>
                      <a:r>
                        <a:rPr lang="en-US" b="1" dirty="0" smtClean="0"/>
                        <a:t>Total</a:t>
                      </a:r>
                      <a:endParaRPr lang="en-US" b="1" dirty="0"/>
                    </a:p>
                  </a:txBody>
                  <a:tcPr/>
                </a:tc>
                <a:tc>
                  <a:txBody>
                    <a:bodyPr/>
                    <a:lstStyle/>
                    <a:p>
                      <a:r>
                        <a:rPr lang="en-US" b="1" dirty="0" smtClean="0"/>
                        <a:t>BES</a:t>
                      </a:r>
                      <a:endParaRPr lang="en-US" b="1" dirty="0"/>
                    </a:p>
                  </a:txBody>
                  <a:tcPr/>
                </a:tc>
                <a:tc>
                  <a:txBody>
                    <a:bodyPr/>
                    <a:lstStyle/>
                    <a:p>
                      <a:r>
                        <a:rPr lang="en-US" b="1" dirty="0" smtClean="0"/>
                        <a:t>CSGB</a:t>
                      </a:r>
                      <a:endParaRPr lang="en-US" b="1" dirty="0"/>
                    </a:p>
                  </a:txBody>
                  <a:tcPr/>
                </a:tc>
              </a:tr>
              <a:tr h="309713">
                <a:tc>
                  <a:txBody>
                    <a:bodyPr/>
                    <a:lstStyle/>
                    <a:p>
                      <a:r>
                        <a:rPr lang="en-US" b="1" dirty="0" smtClean="0"/>
                        <a:t>FY12</a:t>
                      </a:r>
                      <a:endParaRPr lang="en-US" b="1" dirty="0"/>
                    </a:p>
                  </a:txBody>
                  <a:tcPr/>
                </a:tc>
                <a:tc>
                  <a:txBody>
                    <a:bodyPr/>
                    <a:lstStyle/>
                    <a:p>
                      <a:r>
                        <a:rPr lang="en-US" b="1" dirty="0" smtClean="0"/>
                        <a:t>70</a:t>
                      </a:r>
                      <a:endParaRPr lang="en-US" b="1" dirty="0"/>
                    </a:p>
                  </a:txBody>
                  <a:tcPr/>
                </a:tc>
                <a:tc>
                  <a:txBody>
                    <a:bodyPr/>
                    <a:lstStyle/>
                    <a:p>
                      <a:r>
                        <a:rPr lang="en-US" b="1" dirty="0" smtClean="0"/>
                        <a:t>40</a:t>
                      </a:r>
                      <a:endParaRPr lang="en-US" b="1" dirty="0"/>
                    </a:p>
                  </a:txBody>
                  <a:tcPr/>
                </a:tc>
                <a:tc>
                  <a:txBody>
                    <a:bodyPr/>
                    <a:lstStyle/>
                    <a:p>
                      <a:r>
                        <a:rPr lang="en-US" b="1" dirty="0" smtClean="0"/>
                        <a:t>4</a:t>
                      </a:r>
                      <a:endParaRPr lang="en-US" b="1" dirty="0"/>
                    </a:p>
                  </a:txBody>
                  <a:tcPr/>
                </a:tc>
              </a:tr>
              <a:tr h="309713">
                <a:tc>
                  <a:txBody>
                    <a:bodyPr/>
                    <a:lstStyle/>
                    <a:p>
                      <a:r>
                        <a:rPr lang="en-US" b="1" dirty="0" smtClean="0"/>
                        <a:t>FY13</a:t>
                      </a:r>
                      <a:endParaRPr lang="en-US" b="1" dirty="0"/>
                    </a:p>
                  </a:txBody>
                  <a:tcPr/>
                </a:tc>
                <a:tc>
                  <a:txBody>
                    <a:bodyPr/>
                    <a:lstStyle/>
                    <a:p>
                      <a:r>
                        <a:rPr lang="en-US" b="1" dirty="0" smtClean="0"/>
                        <a:t>101</a:t>
                      </a:r>
                      <a:endParaRPr lang="en-US" b="1" dirty="0"/>
                    </a:p>
                  </a:txBody>
                  <a:tcPr/>
                </a:tc>
                <a:tc>
                  <a:txBody>
                    <a:bodyPr/>
                    <a:lstStyle/>
                    <a:p>
                      <a:r>
                        <a:rPr lang="en-US" b="1" dirty="0" smtClean="0"/>
                        <a:t>50</a:t>
                      </a:r>
                      <a:endParaRPr lang="en-US" b="1" dirty="0"/>
                    </a:p>
                  </a:txBody>
                  <a:tcPr/>
                </a:tc>
                <a:tc>
                  <a:txBody>
                    <a:bodyPr/>
                    <a:lstStyle/>
                    <a:p>
                      <a:r>
                        <a:rPr lang="en-US" b="1" dirty="0" smtClean="0"/>
                        <a:t>6</a:t>
                      </a:r>
                      <a:endParaRPr lang="en-US" b="1" dirty="0"/>
                    </a:p>
                  </a:txBody>
                  <a:tcPr/>
                </a:tc>
              </a:tr>
              <a:tr h="309713">
                <a:tc>
                  <a:txBody>
                    <a:bodyPr/>
                    <a:lstStyle/>
                    <a:p>
                      <a:r>
                        <a:rPr lang="en-US" b="1" dirty="0" smtClean="0"/>
                        <a:t>FY14</a:t>
                      </a:r>
                      <a:endParaRPr lang="en-US" b="1" dirty="0"/>
                    </a:p>
                  </a:txBody>
                  <a:tcPr/>
                </a:tc>
                <a:tc>
                  <a:txBody>
                    <a:bodyPr/>
                    <a:lstStyle/>
                    <a:p>
                      <a:r>
                        <a:rPr lang="en-US" b="1" dirty="0" smtClean="0"/>
                        <a:t>58</a:t>
                      </a:r>
                      <a:endParaRPr lang="en-US" b="1" dirty="0"/>
                    </a:p>
                  </a:txBody>
                  <a:tcPr/>
                </a:tc>
                <a:tc>
                  <a:txBody>
                    <a:bodyPr/>
                    <a:lstStyle/>
                    <a:p>
                      <a:r>
                        <a:rPr lang="en-US" b="1" dirty="0" smtClean="0"/>
                        <a:t>19</a:t>
                      </a:r>
                      <a:endParaRPr lang="en-US" b="1" dirty="0"/>
                    </a:p>
                  </a:txBody>
                  <a:tcPr/>
                </a:tc>
                <a:tc>
                  <a:txBody>
                    <a:bodyPr/>
                    <a:lstStyle/>
                    <a:p>
                      <a:r>
                        <a:rPr lang="en-US" b="1" dirty="0" smtClean="0"/>
                        <a:t>11</a:t>
                      </a:r>
                      <a:endParaRPr lang="en-US" b="1" dirty="0"/>
                    </a:p>
                  </a:txBody>
                  <a:tcPr/>
                </a:tc>
              </a:tr>
              <a:tr h="309713">
                <a:tc>
                  <a:txBody>
                    <a:bodyPr/>
                    <a:lstStyle/>
                    <a:p>
                      <a:r>
                        <a:rPr lang="en-US" b="1" dirty="0" smtClean="0"/>
                        <a:t>FY15</a:t>
                      </a:r>
                      <a:endParaRPr lang="en-US" b="1" dirty="0"/>
                    </a:p>
                  </a:txBody>
                  <a:tcPr/>
                </a:tc>
                <a:tc>
                  <a:txBody>
                    <a:bodyPr/>
                    <a:lstStyle/>
                    <a:p>
                      <a:r>
                        <a:rPr lang="en-US" b="1" dirty="0" smtClean="0"/>
                        <a:t>82</a:t>
                      </a:r>
                      <a:endParaRPr lang="en-US" b="1" dirty="0"/>
                    </a:p>
                  </a:txBody>
                  <a:tcPr/>
                </a:tc>
                <a:tc>
                  <a:txBody>
                    <a:bodyPr/>
                    <a:lstStyle/>
                    <a:p>
                      <a:r>
                        <a:rPr lang="en-US" b="1" dirty="0" smtClean="0"/>
                        <a:t>53</a:t>
                      </a:r>
                      <a:endParaRPr lang="en-US" b="1" dirty="0"/>
                    </a:p>
                  </a:txBody>
                  <a:tcPr/>
                </a:tc>
                <a:tc>
                  <a:txBody>
                    <a:bodyPr/>
                    <a:lstStyle/>
                    <a:p>
                      <a:r>
                        <a:rPr lang="en-US" b="1" dirty="0" smtClean="0"/>
                        <a:t>13</a:t>
                      </a:r>
                      <a:endParaRPr lang="en-US" b="1" dirty="0"/>
                    </a:p>
                  </a:txBody>
                  <a:tcPr/>
                </a:tc>
              </a:tr>
            </a:tbl>
          </a:graphicData>
        </a:graphic>
      </p:graphicFrame>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34</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262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Next Steps</a:t>
            </a:r>
            <a:endParaRPr lang="en-US" b="1" dirty="0"/>
          </a:p>
        </p:txBody>
      </p:sp>
      <p:sp>
        <p:nvSpPr>
          <p:cNvPr id="4" name="TextBox 3"/>
          <p:cNvSpPr txBox="1"/>
          <p:nvPr/>
        </p:nvSpPr>
        <p:spPr>
          <a:xfrm>
            <a:off x="609600" y="976223"/>
            <a:ext cx="7772400" cy="4585871"/>
          </a:xfrm>
          <a:prstGeom prst="rect">
            <a:avLst/>
          </a:prstGeom>
          <a:noFill/>
        </p:spPr>
        <p:txBody>
          <a:bodyPr wrap="square" rtlCol="0">
            <a:spAutoFit/>
          </a:bodyPr>
          <a:lstStyle/>
          <a:p>
            <a:pPr>
              <a:spcBef>
                <a:spcPts val="600"/>
              </a:spcBef>
            </a:pPr>
            <a:r>
              <a:rPr lang="en-US" sz="2800" b="1" dirty="0" smtClean="0"/>
              <a:t>Divisional Strategic Discussions (recurring)</a:t>
            </a:r>
          </a:p>
          <a:p>
            <a:pPr marL="342900" indent="-342900">
              <a:spcBef>
                <a:spcPts val="600"/>
              </a:spcBef>
              <a:buFont typeface="Arial" panose="020B0604020202020204" pitchFamily="34" charset="0"/>
              <a:buChar char="•"/>
              <a:tabLst>
                <a:tab pos="1995488" algn="l"/>
              </a:tabLst>
            </a:pPr>
            <a:r>
              <a:rPr lang="en-US" sz="2800" dirty="0" smtClean="0"/>
              <a:t>07/23/15: 	Staffing needs/CRA assessments</a:t>
            </a:r>
          </a:p>
          <a:p>
            <a:pPr marL="342900" indent="-342900">
              <a:spcBef>
                <a:spcPts val="600"/>
              </a:spcBef>
              <a:buFont typeface="Arial" panose="020B0604020202020204" pitchFamily="34" charset="0"/>
              <a:buChar char="•"/>
              <a:tabLst>
                <a:tab pos="1995488" algn="l"/>
              </a:tabLst>
            </a:pPr>
            <a:r>
              <a:rPr lang="en-US" sz="2800" dirty="0" smtClean="0"/>
              <a:t>TBD:	Selection statement best practices</a:t>
            </a:r>
          </a:p>
          <a:p>
            <a:pPr marL="342900" indent="-342900">
              <a:spcBef>
                <a:spcPts val="600"/>
              </a:spcBef>
              <a:buFont typeface="Arial" panose="020B0604020202020204" pitchFamily="34" charset="0"/>
              <a:buChar char="•"/>
              <a:tabLst>
                <a:tab pos="1995488" algn="l"/>
              </a:tabLst>
            </a:pPr>
            <a:r>
              <a:rPr lang="en-US" sz="2800" dirty="0" smtClean="0"/>
              <a:t>TBD:	Review mechanisms</a:t>
            </a:r>
          </a:p>
          <a:p>
            <a:pPr marL="342900" indent="-342900">
              <a:spcBef>
                <a:spcPts val="600"/>
              </a:spcBef>
              <a:buFont typeface="Arial" panose="020B0604020202020204" pitchFamily="34" charset="0"/>
              <a:buChar char="•"/>
              <a:tabLst>
                <a:tab pos="1995488" algn="l"/>
              </a:tabLst>
            </a:pPr>
            <a:r>
              <a:rPr lang="en-US" sz="2800" dirty="0" smtClean="0"/>
              <a:t>…</a:t>
            </a:r>
          </a:p>
          <a:p>
            <a:pPr>
              <a:spcBef>
                <a:spcPts val="600"/>
              </a:spcBef>
              <a:tabLst>
                <a:tab pos="1995488" algn="l"/>
              </a:tabLst>
            </a:pPr>
            <a:r>
              <a:rPr lang="en-US" sz="2800" b="1" dirty="0" smtClean="0"/>
              <a:t>Other Planned Activities</a:t>
            </a:r>
          </a:p>
          <a:p>
            <a:pPr marL="457200" indent="-457200">
              <a:spcBef>
                <a:spcPts val="600"/>
              </a:spcBef>
              <a:buFont typeface="Arial" pitchFamily="34" charset="0"/>
              <a:buChar char="•"/>
              <a:tabLst>
                <a:tab pos="1995488" algn="l"/>
              </a:tabLst>
            </a:pPr>
            <a:r>
              <a:rPr lang="en-US" sz="2800" dirty="0" smtClean="0"/>
              <a:t>Website development (Fiechtner, Haines, Groves)</a:t>
            </a:r>
          </a:p>
          <a:p>
            <a:pPr marL="457200" indent="-457200">
              <a:spcBef>
                <a:spcPts val="600"/>
              </a:spcBef>
              <a:buFont typeface="Arial" pitchFamily="34" charset="0"/>
              <a:buChar char="•"/>
              <a:tabLst>
                <a:tab pos="1995488" algn="l"/>
              </a:tabLst>
            </a:pPr>
            <a:r>
              <a:rPr lang="en-US" sz="2800" dirty="0" smtClean="0"/>
              <a:t>Divisional data library (Haines)</a:t>
            </a:r>
          </a:p>
          <a:p>
            <a:pPr marL="457200" indent="-457200">
              <a:spcBef>
                <a:spcPts val="600"/>
              </a:spcBef>
              <a:buFont typeface="Arial" pitchFamily="34" charset="0"/>
              <a:buChar char="•"/>
              <a:tabLst>
                <a:tab pos="1995488" algn="l"/>
              </a:tabLst>
            </a:pPr>
            <a:r>
              <a:rPr lang="en-US" sz="2800" dirty="0" smtClean="0"/>
              <a:t>Program discussions (recurring)</a:t>
            </a:r>
          </a:p>
        </p:txBody>
      </p:sp>
      <p:sp>
        <p:nvSpPr>
          <p:cNvPr id="5" name="TextBox 4"/>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35</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005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Summary</a:t>
            </a:r>
            <a:endParaRPr lang="en-US" b="1" dirty="0"/>
          </a:p>
        </p:txBody>
      </p:sp>
      <p:sp>
        <p:nvSpPr>
          <p:cNvPr id="6" name="TextBox 5"/>
          <p:cNvSpPr txBox="1"/>
          <p:nvPr/>
        </p:nvSpPr>
        <p:spPr>
          <a:xfrm>
            <a:off x="1038225" y="3679210"/>
            <a:ext cx="7038975" cy="249299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spcBef>
                <a:spcPts val="600"/>
              </a:spcBef>
            </a:pPr>
            <a:r>
              <a:rPr lang="en-US" b="1" dirty="0" smtClean="0"/>
              <a:t>Process</a:t>
            </a:r>
          </a:p>
          <a:p>
            <a:pPr marL="342900" indent="-342900">
              <a:spcBef>
                <a:spcPts val="600"/>
              </a:spcBef>
              <a:buFont typeface="Arial" panose="020B0604020202020204" pitchFamily="34" charset="0"/>
              <a:buChar char="•"/>
            </a:pPr>
            <a:r>
              <a:rPr lang="en-US" dirty="0" smtClean="0"/>
              <a:t>Use BESAC reports as guiding documents in portfolio development</a:t>
            </a:r>
          </a:p>
          <a:p>
            <a:pPr marL="342900" indent="-342900">
              <a:spcBef>
                <a:spcPts val="600"/>
              </a:spcBef>
              <a:buFont typeface="Arial" panose="020B0604020202020204" pitchFamily="34" charset="0"/>
              <a:buChar char="•"/>
            </a:pPr>
            <a:r>
              <a:rPr lang="en-US" dirty="0" smtClean="0"/>
              <a:t>Solicit community input (Councils, ACS, PI meetings)</a:t>
            </a:r>
          </a:p>
          <a:p>
            <a:pPr marL="342900" indent="-342900">
              <a:spcBef>
                <a:spcPts val="600"/>
              </a:spcBef>
              <a:buFont typeface="Arial" panose="020B0604020202020204" pitchFamily="34" charset="0"/>
              <a:buChar char="•"/>
            </a:pPr>
            <a:r>
              <a:rPr lang="en-US" dirty="0" smtClean="0"/>
              <a:t>Continue annual program discussions</a:t>
            </a:r>
          </a:p>
          <a:p>
            <a:pPr marL="342900" indent="-342900">
              <a:spcBef>
                <a:spcPts val="600"/>
              </a:spcBef>
              <a:buFont typeface="Arial" panose="020B0604020202020204" pitchFamily="34" charset="0"/>
              <a:buChar char="•"/>
            </a:pPr>
            <a:r>
              <a:rPr lang="en-US" dirty="0" smtClean="0"/>
              <a:t>Continue strategic discussions</a:t>
            </a:r>
          </a:p>
          <a:p>
            <a:pPr marL="342900" indent="-342900">
              <a:spcBef>
                <a:spcPts val="600"/>
              </a:spcBef>
              <a:buFont typeface="Arial" panose="020B0604020202020204" pitchFamily="34" charset="0"/>
              <a:buChar char="•"/>
            </a:pPr>
            <a:r>
              <a:rPr lang="en-US" dirty="0" smtClean="0"/>
              <a:t>Hire strategically for tomorrow’s portfolio</a:t>
            </a:r>
          </a:p>
          <a:p>
            <a:pPr marL="342900" indent="-342900">
              <a:spcBef>
                <a:spcPts val="600"/>
              </a:spcBef>
              <a:buFont typeface="Arial" panose="020B0604020202020204" pitchFamily="34" charset="0"/>
              <a:buChar char="•"/>
            </a:pPr>
            <a:r>
              <a:rPr lang="en-US" dirty="0" smtClean="0"/>
              <a:t>Increase PM conference attendance</a:t>
            </a:r>
          </a:p>
        </p:txBody>
      </p:sp>
      <p:sp>
        <p:nvSpPr>
          <p:cNvPr id="2" name="TextBox 1"/>
          <p:cNvSpPr txBox="1"/>
          <p:nvPr/>
        </p:nvSpPr>
        <p:spPr>
          <a:xfrm>
            <a:off x="152400" y="866775"/>
            <a:ext cx="4343400" cy="270843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Bef>
                <a:spcPts val="600"/>
              </a:spcBef>
            </a:pPr>
            <a:r>
              <a:rPr lang="en-US" sz="2000" b="1" dirty="0" smtClean="0"/>
              <a:t>Ultimate Goals </a:t>
            </a:r>
          </a:p>
          <a:p>
            <a:pPr marL="342900" indent="-342900">
              <a:spcBef>
                <a:spcPts val="600"/>
              </a:spcBef>
              <a:buFont typeface="Arial" panose="020B0604020202020204" pitchFamily="34" charset="0"/>
              <a:buChar char="•"/>
            </a:pPr>
            <a:r>
              <a:rPr lang="en-US" sz="2000" dirty="0" smtClean="0"/>
              <a:t>Support an </a:t>
            </a:r>
            <a:r>
              <a:rPr lang="en-US" sz="2000" dirty="0"/>
              <a:t>impactful portfolio that produces </a:t>
            </a:r>
            <a:r>
              <a:rPr lang="en-US" sz="2000" dirty="0" smtClean="0"/>
              <a:t>highly visible world-class </a:t>
            </a:r>
            <a:r>
              <a:rPr lang="en-US" sz="2000" dirty="0"/>
              <a:t>science in alignment with </a:t>
            </a:r>
            <a:r>
              <a:rPr lang="en-US" sz="2000" dirty="0" smtClean="0"/>
              <a:t>DOE’s mission.</a:t>
            </a:r>
          </a:p>
          <a:p>
            <a:pPr marL="342900" indent="-342900">
              <a:spcBef>
                <a:spcPts val="600"/>
              </a:spcBef>
              <a:buFont typeface="Arial" panose="020B0604020202020204" pitchFamily="34" charset="0"/>
              <a:buChar char="•"/>
            </a:pPr>
            <a:r>
              <a:rPr lang="en-US" sz="2000" dirty="0" smtClean="0"/>
              <a:t>Integrate seemingly disconnected areas into a synergistic, cohesive whole.</a:t>
            </a:r>
            <a:endParaRPr lang="en-US" sz="2000" dirty="0"/>
          </a:p>
        </p:txBody>
      </p:sp>
      <p:grpSp>
        <p:nvGrpSpPr>
          <p:cNvPr id="5" name="Group 4"/>
          <p:cNvGrpSpPr/>
          <p:nvPr/>
        </p:nvGrpSpPr>
        <p:grpSpPr>
          <a:xfrm>
            <a:off x="4724400" y="609600"/>
            <a:ext cx="4340970" cy="3028006"/>
            <a:chOff x="671546" y="381000"/>
            <a:chExt cx="8793628" cy="6083528"/>
          </a:xfrm>
        </p:grpSpPr>
        <p:graphicFrame>
          <p:nvGraphicFramePr>
            <p:cNvPr id="8" name="Diagram 7"/>
            <p:cNvGraphicFramePr/>
            <p:nvPr>
              <p:extLst>
                <p:ext uri="{D42A27DB-BD31-4B8C-83A1-F6EECF244321}">
                  <p14:modId xmlns:p14="http://schemas.microsoft.com/office/powerpoint/2010/main" val="2419110368"/>
                </p:ext>
              </p:extLst>
            </p:nvPr>
          </p:nvGraphicFramePr>
          <p:xfrm>
            <a:off x="1082216" y="381000"/>
            <a:ext cx="7924799"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71546" y="4114798"/>
              <a:ext cx="4322095" cy="23497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000" dirty="0" smtClean="0"/>
                <a:t>Redox Chemistry</a:t>
              </a:r>
            </a:p>
            <a:p>
              <a:r>
                <a:rPr lang="en-US" sz="1000" dirty="0" smtClean="0"/>
                <a:t>Catalysis</a:t>
              </a:r>
            </a:p>
            <a:p>
              <a:r>
                <a:rPr lang="en-US" sz="1000" dirty="0" smtClean="0"/>
                <a:t>Interfaces</a:t>
              </a:r>
            </a:p>
            <a:p>
              <a:r>
                <a:rPr lang="en-US" sz="1000" dirty="0" smtClean="0"/>
                <a:t>Computation/Theory</a:t>
              </a:r>
            </a:p>
            <a:p>
              <a:r>
                <a:rPr lang="en-US" sz="1000" dirty="0" err="1" smtClean="0"/>
                <a:t>Nano</a:t>
              </a:r>
              <a:r>
                <a:rPr lang="en-US" sz="1000" dirty="0" smtClean="0"/>
                <a:t>/</a:t>
              </a:r>
              <a:r>
                <a:rPr lang="en-US" sz="1000" dirty="0" err="1" smtClean="0"/>
                <a:t>mesoscale</a:t>
              </a:r>
              <a:r>
                <a:rPr lang="en-US" sz="1000" dirty="0" smtClean="0"/>
                <a:t> Phenomena</a:t>
              </a:r>
            </a:p>
            <a:p>
              <a:r>
                <a:rPr lang="en-US" sz="1000" dirty="0" smtClean="0"/>
                <a:t>Surface Chemistry</a:t>
              </a:r>
            </a:p>
            <a:p>
              <a:r>
                <a:rPr lang="en-US" sz="1000" dirty="0" smtClean="0"/>
                <a:t>Chemical Measurement and Imaging</a:t>
              </a:r>
            </a:p>
          </p:txBody>
        </p:sp>
        <p:sp>
          <p:nvSpPr>
            <p:cNvPr id="10" name="TextBox 9"/>
            <p:cNvSpPr txBox="1"/>
            <p:nvPr/>
          </p:nvSpPr>
          <p:spPr>
            <a:xfrm>
              <a:off x="6382886" y="4208311"/>
              <a:ext cx="3082288" cy="204055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000" dirty="0" smtClean="0"/>
                <a:t>Chemical Synthesis</a:t>
              </a:r>
            </a:p>
            <a:p>
              <a:r>
                <a:rPr lang="en-US" sz="1000" dirty="0" smtClean="0"/>
                <a:t>Electrochemistry</a:t>
              </a:r>
            </a:p>
            <a:p>
              <a:r>
                <a:rPr lang="en-US" sz="1000" dirty="0" smtClean="0"/>
                <a:t>Self Assembly</a:t>
              </a:r>
            </a:p>
            <a:p>
              <a:r>
                <a:rPr lang="en-US" sz="1000" dirty="0" smtClean="0"/>
                <a:t>Emergent Phenomena</a:t>
              </a:r>
            </a:p>
            <a:p>
              <a:r>
                <a:rPr lang="en-US" sz="1000" dirty="0" smtClean="0"/>
                <a:t>Solvation</a:t>
              </a:r>
            </a:p>
            <a:p>
              <a:r>
                <a:rPr lang="en-US" sz="1000" dirty="0" smtClean="0"/>
                <a:t>Extreme Scale Computing</a:t>
              </a:r>
              <a:endParaRPr lang="en-US" sz="1000" dirty="0"/>
            </a:p>
          </p:txBody>
        </p:sp>
        <p:graphicFrame>
          <p:nvGraphicFramePr>
            <p:cNvPr id="11" name="Diagram 10"/>
            <p:cNvGraphicFramePr/>
            <p:nvPr>
              <p:extLst>
                <p:ext uri="{D42A27DB-BD31-4B8C-83A1-F6EECF244321}">
                  <p14:modId xmlns:p14="http://schemas.microsoft.com/office/powerpoint/2010/main" val="1684471272"/>
                </p:ext>
              </p:extLst>
            </p:nvPr>
          </p:nvGraphicFramePr>
          <p:xfrm>
            <a:off x="4839280" y="4387811"/>
            <a:ext cx="16002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2" name="TextBox 11"/>
          <p:cNvSpPr txBox="1"/>
          <p:nvPr/>
        </p:nvSpPr>
        <p:spPr>
          <a:xfrm>
            <a:off x="8458200" y="6324600"/>
            <a:ext cx="354584"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36</a:t>
            </a:r>
            <a:endParaRPr lang="en-US" sz="1200" dirty="0">
              <a:solidFill>
                <a:srgbClr val="1066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057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064251" y="1935817"/>
            <a:ext cx="2946977" cy="301599"/>
          </a:xfrm>
          <a:prstGeom prst="rect">
            <a:avLst/>
          </a:prstGeom>
          <a:noFill/>
          <a:ln w="38100">
            <a:noFill/>
            <a:miter lim="800000"/>
            <a:headEnd/>
            <a:tailEnd/>
          </a:ln>
          <a:effectLst/>
        </p:spPr>
        <p:txBody>
          <a:bodyPr lIns="91418" tIns="45709" rIns="91418" bIns="45709">
            <a:spAutoFit/>
          </a:bodyPr>
          <a:lstStyle/>
          <a:p>
            <a:pPr marL="170955" indent="-170955" defTabSz="914608">
              <a:lnSpc>
                <a:spcPct val="85000"/>
              </a:lnSpc>
              <a:spcBef>
                <a:spcPct val="40000"/>
              </a:spcBef>
            </a:pPr>
            <a:r>
              <a:rPr lang="en-US" altLang="ja-JP" sz="1600" dirty="0">
                <a:latin typeface="Arial Narrow" pitchFamily="34" charset="0"/>
                <a:ea typeface="ＭＳ Ｐゴシック" pitchFamily="1" charset="-128"/>
              </a:rPr>
              <a:t>	</a:t>
            </a:r>
            <a:endParaRPr lang="en-US" sz="1600" dirty="0">
              <a:latin typeface="Arial Narrow" pitchFamily="34" charset="0"/>
            </a:endParaRPr>
          </a:p>
        </p:txBody>
      </p:sp>
      <p:sp>
        <p:nvSpPr>
          <p:cNvPr id="4" name="Rectangle 3"/>
          <p:cNvSpPr>
            <a:spLocks noChangeArrowheads="1"/>
          </p:cNvSpPr>
          <p:nvPr/>
        </p:nvSpPr>
        <p:spPr bwMode="auto">
          <a:xfrm>
            <a:off x="685800" y="4267200"/>
            <a:ext cx="3278187" cy="275446"/>
          </a:xfrm>
          <a:prstGeom prst="rect">
            <a:avLst/>
          </a:prstGeom>
          <a:noFill/>
          <a:ln w="9525">
            <a:noFill/>
            <a:miter lim="800000"/>
            <a:headEnd/>
            <a:tailEnd/>
          </a:ln>
          <a:effectLst/>
        </p:spPr>
        <p:txBody>
          <a:bodyPr lIns="91426" tIns="45713" rIns="91426" bIns="45713">
            <a:spAutoFit/>
          </a:bodyPr>
          <a:lstStyle/>
          <a:p>
            <a:pPr>
              <a:lnSpc>
                <a:spcPct val="85000"/>
              </a:lnSpc>
            </a:pPr>
            <a:endParaRPr lang="en-US" sz="1400">
              <a:latin typeface="Arial Narrow" pitchFamily="34" charset="0"/>
            </a:endParaRPr>
          </a:p>
        </p:txBody>
      </p:sp>
      <p:sp>
        <p:nvSpPr>
          <p:cNvPr id="5" name="Text Box 4"/>
          <p:cNvSpPr txBox="1">
            <a:spLocks noChangeArrowheads="1"/>
          </p:cNvSpPr>
          <p:nvPr/>
        </p:nvSpPr>
        <p:spPr bwMode="auto">
          <a:xfrm>
            <a:off x="-114679" y="762000"/>
            <a:ext cx="8522366" cy="384707"/>
          </a:xfrm>
          <a:prstGeom prst="rect">
            <a:avLst/>
          </a:prstGeom>
          <a:noFill/>
          <a:ln w="9525">
            <a:noFill/>
            <a:miter lim="800000"/>
            <a:headEnd/>
            <a:tailEnd/>
          </a:ln>
          <a:effectLst/>
        </p:spPr>
        <p:txBody>
          <a:bodyPr wrap="square" lIns="91426" tIns="45713" rIns="91426" bIns="45713">
            <a:spAutoFit/>
          </a:bodyPr>
          <a:lstStyle/>
          <a:p>
            <a:pPr algn="ctr"/>
            <a:r>
              <a:rPr lang="en-US" sz="1900" b="1" dirty="0" smtClean="0">
                <a:latin typeface="Arial" panose="020B0604020202020204" pitchFamily="34" charset="0"/>
                <a:cs typeface="Arial" panose="020B0604020202020204" pitchFamily="34" charset="0"/>
              </a:rPr>
              <a:t>Understanding reactive chemistry at full quantum detail </a:t>
            </a:r>
          </a:p>
        </p:txBody>
      </p:sp>
      <p:pic>
        <p:nvPicPr>
          <p:cNvPr id="6" name="Picture 18" descr="Chamber environment 1"/>
          <p:cNvPicPr>
            <a:picLocks noChangeAspect="1" noChangeArrowheads="1"/>
          </p:cNvPicPr>
          <p:nvPr/>
        </p:nvPicPr>
        <p:blipFill>
          <a:blip r:embed="rId4" cstate="print"/>
          <a:srcRect/>
          <a:stretch>
            <a:fillRect/>
          </a:stretch>
        </p:blipFill>
        <p:spPr bwMode="auto">
          <a:xfrm>
            <a:off x="357886" y="3124200"/>
            <a:ext cx="2124982" cy="1752600"/>
          </a:xfrm>
          <a:prstGeom prst="rect">
            <a:avLst/>
          </a:prstGeom>
          <a:noFill/>
        </p:spPr>
      </p:pic>
      <p:sp>
        <p:nvSpPr>
          <p:cNvPr id="11" name="TextBox 10"/>
          <p:cNvSpPr txBox="1"/>
          <p:nvPr/>
        </p:nvSpPr>
        <p:spPr>
          <a:xfrm>
            <a:off x="152400" y="4953000"/>
            <a:ext cx="2514600" cy="1107996"/>
          </a:xfrm>
          <a:prstGeom prst="rect">
            <a:avLst/>
          </a:prstGeom>
          <a:solidFill>
            <a:schemeClr val="bg1"/>
          </a:solidFill>
        </p:spPr>
        <p:txBody>
          <a:bodyPr wrap="square" rtlCol="0">
            <a:spAutoFit/>
          </a:bodyPr>
          <a:lstStyle/>
          <a:p>
            <a:pPr algn="l"/>
            <a:r>
              <a:rPr lang="en-US" sz="1100" dirty="0" smtClean="0">
                <a:latin typeface="Arial" panose="020B0604020202020204" pitchFamily="34" charset="0"/>
                <a:cs typeface="Arial" panose="020B0604020202020204" pitchFamily="34" charset="0"/>
                <a:sym typeface="Wingdings" pitchFamily="2" charset="2"/>
              </a:rPr>
              <a:t>First experiments at the LCLS reveal the physics possible with the intense ultrafast LCLS hard x-ray pulses: Neon atoms are stripped of all electrons from the inside-out via inner shell photoionization.</a:t>
            </a:r>
            <a:endParaRPr lang="en-US" sz="1100" dirty="0">
              <a:latin typeface="Arial" panose="020B0604020202020204" pitchFamily="34" charset="0"/>
              <a:cs typeface="Arial" panose="020B0604020202020204" pitchFamily="34" charset="0"/>
            </a:endParaRPr>
          </a:p>
        </p:txBody>
      </p:sp>
      <p:sp>
        <p:nvSpPr>
          <p:cNvPr id="12" name="Rectangle 3"/>
          <p:cNvSpPr>
            <a:spLocks noChangeArrowheads="1"/>
          </p:cNvSpPr>
          <p:nvPr/>
        </p:nvSpPr>
        <p:spPr bwMode="auto">
          <a:xfrm>
            <a:off x="2631976" y="1216637"/>
            <a:ext cx="6102663" cy="5012141"/>
          </a:xfrm>
          <a:prstGeom prst="rect">
            <a:avLst/>
          </a:prstGeom>
          <a:noFill/>
          <a:ln w="9525">
            <a:noFill/>
            <a:miter lim="800000"/>
            <a:headEnd/>
            <a:tailEnd/>
          </a:ln>
        </p:spPr>
        <p:txBody>
          <a:bodyPr wrap="square" lIns="81878" tIns="0" rIns="81878" bIns="0" anchor="ctr">
            <a:spAutoFit/>
          </a:bodyPr>
          <a:lstStyle/>
          <a:p>
            <a:pPr marL="285750" indent="-285750" defTabSz="818931" fontAlgn="base">
              <a:lnSpc>
                <a:spcPct val="95000"/>
              </a:lnSpc>
              <a:spcAft>
                <a:spcPts val="600"/>
              </a:spcAft>
              <a:buFont typeface="Wingdings" panose="05000000000000000000" pitchFamily="2" charset="2"/>
              <a:buChar char="§"/>
              <a:tabLst>
                <a:tab pos="564998" algn="l"/>
              </a:tabLst>
            </a:pPr>
            <a:r>
              <a:rPr lang="en-US" sz="1700" b="1" dirty="0" smtClean="0">
                <a:solidFill>
                  <a:srgbClr val="106636"/>
                </a:solidFill>
                <a:latin typeface="Arial" pitchFamily="34" charset="0"/>
                <a:cs typeface="Arial" pitchFamily="34" charset="0"/>
              </a:rPr>
              <a:t>Atomic, Molecular, and Optical Science</a:t>
            </a:r>
            <a:endParaRPr lang="en-US" sz="1700" b="1" dirty="0">
              <a:solidFill>
                <a:srgbClr val="106636"/>
              </a:solidFill>
              <a:latin typeface="Arial" pitchFamily="34" charset="0"/>
              <a:cs typeface="Arial" pitchFamily="34" charset="0"/>
            </a:endParaRPr>
          </a:p>
          <a:p>
            <a:pPr marL="461963" lvl="1" indent="-244475" defTabSz="818931" fontAlgn="base">
              <a:lnSpc>
                <a:spcPct val="95000"/>
              </a:lnSpc>
              <a:spcAft>
                <a:spcPts val="600"/>
              </a:spcAft>
              <a:buFont typeface="Arial" pitchFamily="34" charset="0"/>
              <a:buChar char="−"/>
            </a:pPr>
            <a:r>
              <a:rPr lang="en-US" sz="1700" dirty="0" smtClean="0">
                <a:solidFill>
                  <a:prstClr val="black"/>
                </a:solidFill>
                <a:latin typeface="Arial" pitchFamily="34" charset="0"/>
                <a:cs typeface="Arial" pitchFamily="34" charset="0"/>
              </a:rPr>
              <a:t>Fundamental </a:t>
            </a:r>
            <a:r>
              <a:rPr lang="en-US" sz="1700" dirty="0">
                <a:solidFill>
                  <a:prstClr val="black"/>
                </a:solidFill>
                <a:latin typeface="Arial" pitchFamily="34" charset="0"/>
                <a:cs typeface="Arial" pitchFamily="34" charset="0"/>
              </a:rPr>
              <a:t>interactions of </a:t>
            </a:r>
            <a:r>
              <a:rPr lang="en-US" sz="1700" dirty="0" smtClean="0">
                <a:solidFill>
                  <a:prstClr val="black"/>
                </a:solidFill>
                <a:latin typeface="Arial" pitchFamily="34" charset="0"/>
                <a:cs typeface="Arial" pitchFamily="34" charset="0"/>
              </a:rPr>
              <a:t>atoms, molecules, and nanostructures with photons </a:t>
            </a:r>
            <a:r>
              <a:rPr lang="en-US" sz="1700" dirty="0">
                <a:solidFill>
                  <a:prstClr val="black"/>
                </a:solidFill>
                <a:latin typeface="Arial" pitchFamily="34" charset="0"/>
                <a:cs typeface="Arial" pitchFamily="34" charset="0"/>
              </a:rPr>
              <a:t>and electrons to characterize and control their </a:t>
            </a:r>
            <a:r>
              <a:rPr lang="en-US" sz="1700" dirty="0" smtClean="0">
                <a:solidFill>
                  <a:prstClr val="black"/>
                </a:solidFill>
                <a:latin typeface="Arial" pitchFamily="34" charset="0"/>
                <a:cs typeface="Arial" pitchFamily="34" charset="0"/>
              </a:rPr>
              <a:t>behavior</a:t>
            </a:r>
            <a:endParaRPr lang="en-US" sz="1700" dirty="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Wingdings" panose="05000000000000000000" pitchFamily="2" charset="2"/>
              <a:buChar char="§"/>
              <a:tabLst>
                <a:tab pos="564998" algn="l"/>
              </a:tabLst>
              <a:defRPr/>
            </a:pPr>
            <a:r>
              <a:rPr lang="en-US" sz="1700" b="1" dirty="0" smtClean="0">
                <a:solidFill>
                  <a:srgbClr val="106636"/>
                </a:solidFill>
                <a:latin typeface="Arial" pitchFamily="34" charset="0"/>
                <a:cs typeface="Arial" pitchFamily="34" charset="0"/>
              </a:rPr>
              <a:t>Gas Phase Chemical Physics</a:t>
            </a:r>
            <a:endParaRPr lang="en-US" sz="1700" b="1" dirty="0">
              <a:solidFill>
                <a:srgbClr val="106636"/>
              </a:solidFill>
              <a:latin typeface="Arial" pitchFamily="34" charset="0"/>
              <a:cs typeface="Arial" pitchFamily="34" charset="0"/>
            </a:endParaRPr>
          </a:p>
          <a:p>
            <a:pPr marL="461963" lvl="1" indent="-244475" defTabSz="818931" fontAlgn="base">
              <a:lnSpc>
                <a:spcPct val="95000"/>
              </a:lnSpc>
              <a:spcAft>
                <a:spcPts val="600"/>
              </a:spcAft>
              <a:buFont typeface="Arial" pitchFamily="34" charset="0"/>
              <a:buChar char="−"/>
            </a:pPr>
            <a:r>
              <a:rPr lang="en-US" sz="1700" dirty="0" smtClean="0">
                <a:solidFill>
                  <a:prstClr val="black"/>
                </a:solidFill>
                <a:latin typeface="Arial" pitchFamily="34" charset="0"/>
                <a:cs typeface="Arial" pitchFamily="34" charset="0"/>
              </a:rPr>
              <a:t>Dynamics </a:t>
            </a:r>
            <a:r>
              <a:rPr lang="en-US" sz="1700" dirty="0">
                <a:solidFill>
                  <a:prstClr val="black"/>
                </a:solidFill>
                <a:latin typeface="Arial" pitchFamily="34" charset="0"/>
                <a:cs typeface="Arial" pitchFamily="34" charset="0"/>
              </a:rPr>
              <a:t>and rates of chemical reactions at </a:t>
            </a:r>
            <a:r>
              <a:rPr lang="en-US" sz="1700" dirty="0" smtClean="0">
                <a:solidFill>
                  <a:prstClr val="black"/>
                </a:solidFill>
                <a:latin typeface="Arial" pitchFamily="34" charset="0"/>
                <a:cs typeface="Arial" pitchFamily="34" charset="0"/>
              </a:rPr>
              <a:t>conditions characteristic </a:t>
            </a:r>
            <a:r>
              <a:rPr lang="en-US" sz="1700" dirty="0">
                <a:solidFill>
                  <a:prstClr val="black"/>
                </a:solidFill>
                <a:latin typeface="Arial" pitchFamily="34" charset="0"/>
                <a:cs typeface="Arial" pitchFamily="34" charset="0"/>
              </a:rPr>
              <a:t>of combustion, and the chemical and physical properties of key </a:t>
            </a:r>
            <a:r>
              <a:rPr lang="en-US" sz="1700" dirty="0" smtClean="0">
                <a:solidFill>
                  <a:prstClr val="black"/>
                </a:solidFill>
                <a:latin typeface="Arial" pitchFamily="34" charset="0"/>
                <a:cs typeface="Arial" pitchFamily="34" charset="0"/>
              </a:rPr>
              <a:t>intermediates, to enable computational models of combustion systems</a:t>
            </a:r>
            <a:endParaRPr lang="en-US" sz="1700" dirty="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Wingdings" panose="05000000000000000000" pitchFamily="2" charset="2"/>
              <a:buChar char="§"/>
              <a:tabLst>
                <a:tab pos="564998" algn="l"/>
              </a:tabLst>
              <a:defRPr/>
            </a:pPr>
            <a:r>
              <a:rPr lang="en-US" sz="1700" b="1" dirty="0" smtClean="0">
                <a:solidFill>
                  <a:srgbClr val="106636"/>
                </a:solidFill>
                <a:latin typeface="Arial" pitchFamily="34" charset="0"/>
                <a:cs typeface="Arial" pitchFamily="34" charset="0"/>
              </a:rPr>
              <a:t>Condensed Phase and Interfacial Molecular Science</a:t>
            </a:r>
          </a:p>
          <a:p>
            <a:pPr marL="461963" lvl="1" indent="-244475" defTabSz="818931" fontAlgn="base">
              <a:lnSpc>
                <a:spcPct val="95000"/>
              </a:lnSpc>
              <a:spcAft>
                <a:spcPts val="600"/>
              </a:spcAft>
              <a:buFont typeface="Arial" pitchFamily="34" charset="0"/>
              <a:buChar char="−"/>
            </a:pPr>
            <a:r>
              <a:rPr lang="en-US" sz="1700" dirty="0" smtClean="0">
                <a:latin typeface="Arial" panose="020B0604020202020204" pitchFamily="34" charset="0"/>
                <a:cs typeface="Arial" panose="020B0604020202020204" pitchFamily="34" charset="0"/>
              </a:rPr>
              <a:t>Molecular-level </a:t>
            </a:r>
            <a:r>
              <a:rPr lang="en-US" sz="1700" dirty="0">
                <a:latin typeface="Arial" panose="020B0604020202020204" pitchFamily="34" charset="0"/>
                <a:cs typeface="Arial" panose="020B0604020202020204" pitchFamily="34" charset="0"/>
              </a:rPr>
              <a:t>understanding of </a:t>
            </a:r>
            <a:r>
              <a:rPr lang="en-US" sz="1700" dirty="0" smtClean="0">
                <a:latin typeface="Arial" panose="020B0604020202020204" pitchFamily="34" charset="0"/>
                <a:cs typeface="Arial" panose="020B0604020202020204" pitchFamily="34" charset="0"/>
              </a:rPr>
              <a:t>chemical and </a:t>
            </a:r>
            <a:r>
              <a:rPr lang="en-US" sz="1700" dirty="0">
                <a:latin typeface="Arial" panose="020B0604020202020204" pitchFamily="34" charset="0"/>
                <a:cs typeface="Arial" panose="020B0604020202020204" pitchFamily="34" charset="0"/>
              </a:rPr>
              <a:t>electron-driven processes in aqueous media </a:t>
            </a:r>
            <a:r>
              <a:rPr lang="en-US" sz="1700" dirty="0" smtClean="0">
                <a:latin typeface="Arial" panose="020B0604020202020204" pitchFamily="34" charset="0"/>
                <a:cs typeface="Arial" panose="020B0604020202020204" pitchFamily="34" charset="0"/>
              </a:rPr>
              <a:t>and at interfaces, confronting </a:t>
            </a:r>
            <a:r>
              <a:rPr lang="en-US" sz="1700" dirty="0">
                <a:latin typeface="Arial" panose="020B0604020202020204" pitchFamily="34" charset="0"/>
                <a:cs typeface="Arial" panose="020B0604020202020204" pitchFamily="34" charset="0"/>
              </a:rPr>
              <a:t>the transition from molecular-scale chemistry to collective phenomena in complex </a:t>
            </a:r>
            <a:r>
              <a:rPr lang="en-US" sz="1700" dirty="0" smtClean="0">
                <a:latin typeface="Arial" panose="020B0604020202020204" pitchFamily="34" charset="0"/>
                <a:cs typeface="Arial" panose="020B0604020202020204" pitchFamily="34" charset="0"/>
              </a:rPr>
              <a:t>systems</a:t>
            </a:r>
            <a:endParaRPr lang="en-US" sz="1700" dirty="0" smtClean="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Wingdings" panose="05000000000000000000" pitchFamily="2" charset="2"/>
              <a:buChar char="§"/>
              <a:tabLst>
                <a:tab pos="564998" algn="l"/>
              </a:tabLst>
              <a:defRPr/>
            </a:pPr>
            <a:r>
              <a:rPr lang="en-US" sz="1700" b="1" dirty="0" smtClean="0">
                <a:solidFill>
                  <a:srgbClr val="106636"/>
                </a:solidFill>
                <a:latin typeface="Arial" pitchFamily="34" charset="0"/>
                <a:cs typeface="Arial" pitchFamily="34" charset="0"/>
              </a:rPr>
              <a:t>Computational and Theoretical Chemistry</a:t>
            </a:r>
          </a:p>
          <a:p>
            <a:pPr marL="463550" lvl="2" indent="-244475" defTabSz="799939" fontAlgn="base">
              <a:lnSpc>
                <a:spcPct val="95000"/>
              </a:lnSpc>
              <a:spcAft>
                <a:spcPts val="600"/>
              </a:spcAft>
              <a:buFont typeface="Arial" pitchFamily="34" charset="0"/>
              <a:buChar char="−"/>
              <a:defRPr/>
            </a:pPr>
            <a:r>
              <a:rPr lang="en-US" sz="1700" dirty="0" smtClean="0">
                <a:solidFill>
                  <a:prstClr val="black"/>
                </a:solidFill>
                <a:latin typeface="Arial" pitchFamily="34" charset="0"/>
                <a:cs typeface="Arial" pitchFamily="34" charset="0"/>
              </a:rPr>
              <a:t>Development and integration of </a:t>
            </a:r>
            <a:r>
              <a:rPr lang="en-US" sz="1700" dirty="0">
                <a:solidFill>
                  <a:prstClr val="black"/>
                </a:solidFill>
                <a:latin typeface="Arial" pitchFamily="34" charset="0"/>
                <a:cs typeface="Arial" pitchFamily="34" charset="0"/>
              </a:rPr>
              <a:t>theoretical and computational approaches for the accurate and efficient description of </a:t>
            </a:r>
            <a:r>
              <a:rPr lang="en-US" sz="1700" dirty="0" smtClean="0">
                <a:solidFill>
                  <a:prstClr val="black"/>
                </a:solidFill>
                <a:latin typeface="Arial" pitchFamily="34" charset="0"/>
                <a:cs typeface="Arial" pitchFamily="34" charset="0"/>
              </a:rPr>
              <a:t>chemical processes</a:t>
            </a:r>
          </a:p>
        </p:txBody>
      </p:sp>
      <p:graphicFrame>
        <p:nvGraphicFramePr>
          <p:cNvPr id="8" name="Object 2"/>
          <p:cNvGraphicFramePr>
            <a:graphicFrameLocks noChangeAspect="1"/>
          </p:cNvGraphicFramePr>
          <p:nvPr>
            <p:extLst>
              <p:ext uri="{D42A27DB-BD31-4B8C-83A1-F6EECF244321}">
                <p14:modId xmlns:p14="http://schemas.microsoft.com/office/powerpoint/2010/main" val="2937817687"/>
              </p:ext>
            </p:extLst>
          </p:nvPr>
        </p:nvGraphicFramePr>
        <p:xfrm>
          <a:off x="461596" y="1315503"/>
          <a:ext cx="1726576" cy="1542225"/>
        </p:xfrm>
        <a:graphic>
          <a:graphicData uri="http://schemas.openxmlformats.org/presentationml/2006/ole">
            <mc:AlternateContent xmlns:mc="http://schemas.openxmlformats.org/markup-compatibility/2006">
              <mc:Choice xmlns:v="urn:schemas-microsoft-com:vml" Requires="v">
                <p:oleObj spid="_x0000_s1069" name="Photo Editor Photo" r:id="rId5" imgW="2841905" imgH="2537680" progId="">
                  <p:embed/>
                </p:oleObj>
              </mc:Choice>
              <mc:Fallback>
                <p:oleObj name="Photo Editor Photo" r:id="rId5" imgW="2841905" imgH="2537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96" y="1315503"/>
                        <a:ext cx="1726576" cy="1542225"/>
                      </a:xfrm>
                      <a:prstGeom prst="rect">
                        <a:avLst/>
                      </a:prstGeom>
                      <a:noFill/>
                      <a:effectLst/>
                      <a:extLst/>
                    </p:spPr>
                  </p:pic>
                </p:oleObj>
              </mc:Fallback>
            </mc:AlternateContent>
          </a:graphicData>
        </a:graphic>
      </p:graphicFrame>
      <p:sp>
        <p:nvSpPr>
          <p:cNvPr id="2" name="Title 1"/>
          <p:cNvSpPr>
            <a:spLocks noGrp="1"/>
          </p:cNvSpPr>
          <p:nvPr>
            <p:ph type="title"/>
          </p:nvPr>
        </p:nvSpPr>
        <p:spPr>
          <a:xfrm>
            <a:off x="0" y="-23931"/>
            <a:ext cx="9144000" cy="790303"/>
          </a:xfrm>
        </p:spPr>
        <p:txBody>
          <a:bodyPr/>
          <a:lstStyle/>
          <a:p>
            <a:r>
              <a:rPr lang="en-US" sz="2800" b="1" dirty="0" smtClean="0"/>
              <a:t>Fundamental Interactions Team</a:t>
            </a:r>
            <a:endParaRPr lang="en-US" sz="2800" b="1" dirty="0"/>
          </a:p>
        </p:txBody>
      </p:sp>
      <p:pic>
        <p:nvPicPr>
          <p:cNvPr id="10" name="Picture 4" descr="Dr. Jeffrey L. Krause"/>
          <p:cNvPicPr>
            <a:picLocks noChangeAspect="1" noChangeArrowheads="1"/>
          </p:cNvPicPr>
          <p:nvPr/>
        </p:nvPicPr>
        <p:blipFill>
          <a:blip r:embed="rId7" cstate="print"/>
          <a:srcRect/>
          <a:stretch>
            <a:fillRect/>
          </a:stretch>
        </p:blipFill>
        <p:spPr bwMode="auto">
          <a:xfrm>
            <a:off x="8051470" y="221915"/>
            <a:ext cx="891229" cy="1080170"/>
          </a:xfrm>
          <a:prstGeom prst="rect">
            <a:avLst/>
          </a:prstGeom>
          <a:noFill/>
        </p:spPr>
      </p:pic>
      <p:pic>
        <p:nvPicPr>
          <p:cNvPr id="13" name="Picture 6" descr="Dr. Wade Sisk"/>
          <p:cNvPicPr>
            <a:picLocks noChangeAspect="1" noChangeArrowheads="1"/>
          </p:cNvPicPr>
          <p:nvPr/>
        </p:nvPicPr>
        <p:blipFill>
          <a:blip r:embed="rId8" cstate="print"/>
          <a:srcRect/>
          <a:stretch>
            <a:fillRect/>
          </a:stretch>
        </p:blipFill>
        <p:spPr bwMode="auto">
          <a:xfrm>
            <a:off x="8592921" y="2523484"/>
            <a:ext cx="495640" cy="600716"/>
          </a:xfrm>
          <a:prstGeom prst="rect">
            <a:avLst/>
          </a:prstGeom>
          <a:noFill/>
        </p:spPr>
      </p:pic>
      <p:pic>
        <p:nvPicPr>
          <p:cNvPr id="14" name="Picture 8" descr="Dr. Gregory J. Fiechtner "/>
          <p:cNvPicPr>
            <a:picLocks noChangeAspect="1" noChangeArrowheads="1"/>
          </p:cNvPicPr>
          <p:nvPr/>
        </p:nvPicPr>
        <p:blipFill>
          <a:blip r:embed="rId9" cstate="print"/>
          <a:srcRect/>
          <a:stretch>
            <a:fillRect/>
          </a:stretch>
        </p:blipFill>
        <p:spPr bwMode="auto">
          <a:xfrm>
            <a:off x="8571050" y="3865194"/>
            <a:ext cx="534734" cy="648098"/>
          </a:xfrm>
          <a:prstGeom prst="rect">
            <a:avLst/>
          </a:prstGeom>
          <a:noFill/>
        </p:spPr>
      </p:pic>
      <p:pic>
        <p:nvPicPr>
          <p:cNvPr id="15" name="Picture 10" descr="Dr. Mark R. Pederson"/>
          <p:cNvPicPr>
            <a:picLocks noChangeAspect="1" noChangeArrowheads="1"/>
          </p:cNvPicPr>
          <p:nvPr/>
        </p:nvPicPr>
        <p:blipFill>
          <a:blip r:embed="rId10" cstate="print"/>
          <a:srcRect/>
          <a:stretch>
            <a:fillRect/>
          </a:stretch>
        </p:blipFill>
        <p:spPr bwMode="auto">
          <a:xfrm>
            <a:off x="8533914" y="5076161"/>
            <a:ext cx="570590" cy="691554"/>
          </a:xfrm>
          <a:prstGeom prst="rect">
            <a:avLst/>
          </a:prstGeom>
          <a:noFill/>
        </p:spPr>
      </p:pic>
      <p:pic>
        <p:nvPicPr>
          <p:cNvPr id="1035" name="F7B3335E-AD0E-4979-869F-925259C9FED6" descr="52262109-506C-412B-8F9B-40A7001DFBB7@hsd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89493" y="1536064"/>
            <a:ext cx="497532" cy="66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75525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484" y="3923908"/>
            <a:ext cx="214557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a:spLocks noChangeArrowheads="1"/>
          </p:cNvSpPr>
          <p:nvPr/>
        </p:nvSpPr>
        <p:spPr bwMode="auto">
          <a:xfrm>
            <a:off x="3276600" y="1494668"/>
            <a:ext cx="5374899" cy="4935197"/>
          </a:xfrm>
          <a:prstGeom prst="rect">
            <a:avLst/>
          </a:prstGeom>
          <a:noFill/>
          <a:ln w="9525">
            <a:noFill/>
            <a:miter lim="800000"/>
            <a:headEnd/>
            <a:tailEnd/>
          </a:ln>
        </p:spPr>
        <p:txBody>
          <a:bodyPr wrap="square" lIns="81878" tIns="0" rIns="81878" bIns="0" anchor="ctr">
            <a:spAutoFit/>
          </a:bodyPr>
          <a:lstStyle/>
          <a:p>
            <a:pPr marL="285750" indent="-285750" defTabSz="818931" fontAlgn="base">
              <a:lnSpc>
                <a:spcPct val="95000"/>
              </a:lnSpc>
              <a:spcAft>
                <a:spcPts val="600"/>
              </a:spcAft>
              <a:buFont typeface="Wingdings" panose="05000000000000000000" pitchFamily="2" charset="2"/>
              <a:buChar char="§"/>
              <a:tabLst>
                <a:tab pos="564998" algn="l"/>
              </a:tabLst>
            </a:pPr>
            <a:r>
              <a:rPr lang="en-US" b="1" dirty="0" smtClean="0">
                <a:solidFill>
                  <a:srgbClr val="106636"/>
                </a:solidFill>
                <a:latin typeface="Arial" pitchFamily="34" charset="0"/>
                <a:cs typeface="Arial" pitchFamily="34" charset="0"/>
              </a:rPr>
              <a:t>Solar Photochemistry</a:t>
            </a:r>
            <a:endParaRPr lang="en-US" b="1" dirty="0">
              <a:solidFill>
                <a:srgbClr val="106636"/>
              </a:solidFill>
              <a:latin typeface="Arial" pitchFamily="34" charset="0"/>
              <a:cs typeface="Arial" pitchFamily="34" charset="0"/>
            </a:endParaRPr>
          </a:p>
          <a:p>
            <a:pPr marL="461963" lvl="1" indent="-244475" defTabSz="818931" fontAlgn="base">
              <a:lnSpc>
                <a:spcPct val="95000"/>
              </a:lnSpc>
              <a:spcAft>
                <a:spcPts val="600"/>
              </a:spcAft>
              <a:buFont typeface="Arial" pitchFamily="34" charset="0"/>
              <a:buChar char="−"/>
            </a:pPr>
            <a:r>
              <a:rPr lang="en-US" dirty="0" smtClean="0">
                <a:solidFill>
                  <a:prstClr val="black"/>
                </a:solidFill>
                <a:latin typeface="Arial" pitchFamily="34" charset="0"/>
                <a:cs typeface="Arial" pitchFamily="34" charset="0"/>
              </a:rPr>
              <a:t>Investigations of solar photochemical energy conversions including organic and inorganic photochemistry, photo-induced electron and energy transfer, and </a:t>
            </a:r>
            <a:r>
              <a:rPr lang="en-US" dirty="0" err="1" smtClean="0">
                <a:solidFill>
                  <a:prstClr val="black"/>
                </a:solidFill>
                <a:latin typeface="Arial" pitchFamily="34" charset="0"/>
                <a:cs typeface="Arial" pitchFamily="34" charset="0"/>
              </a:rPr>
              <a:t>photo­electrochemistry</a:t>
            </a:r>
            <a:endParaRPr lang="en-US" dirty="0">
              <a:solidFill>
                <a:prstClr val="black"/>
              </a:solidFill>
              <a:latin typeface="Arial" pitchFamily="34" charset="0"/>
              <a:cs typeface="Arial" pitchFamily="34" charset="0"/>
            </a:endParaRPr>
          </a:p>
          <a:p>
            <a:pPr marL="285750" lvl="1" indent="-285750" defTabSz="818931" fontAlgn="base">
              <a:lnSpc>
                <a:spcPct val="95000"/>
              </a:lnSpc>
              <a:spcAft>
                <a:spcPts val="600"/>
              </a:spcAft>
              <a:buFont typeface="Wingdings" panose="05000000000000000000" pitchFamily="2" charset="2"/>
              <a:buChar char="§"/>
              <a:tabLst>
                <a:tab pos="564998" algn="l"/>
              </a:tabLst>
              <a:defRPr/>
            </a:pPr>
            <a:r>
              <a:rPr lang="en-US" b="1" dirty="0" smtClean="0">
                <a:solidFill>
                  <a:srgbClr val="106636"/>
                </a:solidFill>
                <a:latin typeface="Arial" pitchFamily="34" charset="0"/>
                <a:cs typeface="Arial" pitchFamily="34" charset="0"/>
              </a:rPr>
              <a:t>Photosynthetic Systems</a:t>
            </a:r>
            <a:endParaRPr lang="en-US" b="1" dirty="0">
              <a:solidFill>
                <a:srgbClr val="106636"/>
              </a:solidFill>
              <a:latin typeface="Arial" pitchFamily="34" charset="0"/>
              <a:cs typeface="Arial" pitchFamily="34" charset="0"/>
            </a:endParaRPr>
          </a:p>
          <a:p>
            <a:pPr marL="463550" lvl="2" indent="-244475" defTabSz="799939" fontAlgn="base">
              <a:lnSpc>
                <a:spcPct val="95000"/>
              </a:lnSpc>
              <a:spcAft>
                <a:spcPts val="600"/>
              </a:spcAft>
              <a:buFont typeface="Arial" pitchFamily="34" charset="0"/>
              <a:buChar char="−"/>
              <a:defRPr/>
            </a:pPr>
            <a:r>
              <a:rPr lang="en-US" dirty="0">
                <a:solidFill>
                  <a:prstClr val="black"/>
                </a:solidFill>
                <a:latin typeface="Arial" pitchFamily="34" charset="0"/>
                <a:cs typeface="Arial" pitchFamily="34" charset="0"/>
              </a:rPr>
              <a:t>Fundamental understanding </a:t>
            </a:r>
            <a:r>
              <a:rPr lang="en-US" dirty="0" smtClean="0">
                <a:solidFill>
                  <a:prstClr val="black"/>
                </a:solidFill>
                <a:latin typeface="Arial" pitchFamily="34" charset="0"/>
                <a:cs typeface="Arial" pitchFamily="34" charset="0"/>
              </a:rPr>
              <a:t>of the </a:t>
            </a:r>
            <a:r>
              <a:rPr lang="en-US" dirty="0">
                <a:solidFill>
                  <a:prstClr val="black"/>
                </a:solidFill>
                <a:latin typeface="Arial" pitchFamily="34" charset="0"/>
                <a:cs typeface="Arial" pitchFamily="34" charset="0"/>
              </a:rPr>
              <a:t>biological conversion of solar energy to chemically stored forms of </a:t>
            </a:r>
            <a:r>
              <a:rPr lang="en-US" dirty="0" smtClean="0">
                <a:solidFill>
                  <a:prstClr val="black"/>
                </a:solidFill>
                <a:latin typeface="Arial" pitchFamily="34" charset="0"/>
                <a:cs typeface="Arial" pitchFamily="34" charset="0"/>
              </a:rPr>
              <a:t>energy in photosynthetic systems in plants, algae, and microbes  </a:t>
            </a:r>
          </a:p>
          <a:p>
            <a:pPr marL="285750" lvl="1" indent="-285750" defTabSz="818931" fontAlgn="base">
              <a:lnSpc>
                <a:spcPct val="95000"/>
              </a:lnSpc>
              <a:spcAft>
                <a:spcPts val="600"/>
              </a:spcAft>
              <a:buFont typeface="Wingdings" panose="05000000000000000000" pitchFamily="2" charset="2"/>
              <a:buChar char="§"/>
              <a:tabLst>
                <a:tab pos="564998" algn="l"/>
              </a:tabLst>
              <a:defRPr/>
            </a:pPr>
            <a:r>
              <a:rPr lang="en-US" b="1" dirty="0" smtClean="0">
                <a:solidFill>
                  <a:srgbClr val="106636"/>
                </a:solidFill>
                <a:latin typeface="Arial" pitchFamily="34" charset="0"/>
                <a:cs typeface="Arial" pitchFamily="34" charset="0"/>
              </a:rPr>
              <a:t>Physical Biosciences</a:t>
            </a:r>
          </a:p>
          <a:p>
            <a:pPr marL="463550" lvl="2" indent="-244475" defTabSz="818931" fontAlgn="base">
              <a:lnSpc>
                <a:spcPct val="95000"/>
              </a:lnSpc>
              <a:spcAft>
                <a:spcPts val="600"/>
              </a:spcAft>
              <a:buFont typeface="Arial" pitchFamily="34" charset="0"/>
              <a:buChar char="−"/>
            </a:pPr>
            <a:r>
              <a:rPr lang="en-US" dirty="0" smtClean="0">
                <a:solidFill>
                  <a:prstClr val="black"/>
                </a:solidFill>
                <a:latin typeface="Arial" pitchFamily="34" charset="0"/>
                <a:cs typeface="Arial" pitchFamily="34" charset="0"/>
              </a:rPr>
              <a:t>Combines experimental </a:t>
            </a:r>
            <a:r>
              <a:rPr lang="en-US" dirty="0">
                <a:solidFill>
                  <a:prstClr val="black"/>
                </a:solidFill>
                <a:latin typeface="Arial" pitchFamily="34" charset="0"/>
                <a:cs typeface="Arial" pitchFamily="34" charset="0"/>
              </a:rPr>
              <a:t>and computational </a:t>
            </a:r>
            <a:r>
              <a:rPr lang="en-US" dirty="0" smtClean="0">
                <a:solidFill>
                  <a:prstClr val="black"/>
                </a:solidFill>
                <a:latin typeface="Arial" pitchFamily="34" charset="0"/>
                <a:cs typeface="Arial" pitchFamily="34" charset="0"/>
              </a:rPr>
              <a:t>tools </a:t>
            </a:r>
            <a:r>
              <a:rPr lang="en-US" dirty="0">
                <a:solidFill>
                  <a:prstClr val="black"/>
                </a:solidFill>
                <a:latin typeface="Arial" pitchFamily="34" charset="0"/>
                <a:cs typeface="Arial" pitchFamily="34" charset="0"/>
              </a:rPr>
              <a:t>from </a:t>
            </a:r>
            <a:r>
              <a:rPr lang="en-US" dirty="0" smtClean="0">
                <a:solidFill>
                  <a:prstClr val="black"/>
                </a:solidFill>
                <a:latin typeface="Arial" pitchFamily="34" charset="0"/>
                <a:cs typeface="Arial" pitchFamily="34" charset="0"/>
              </a:rPr>
              <a:t>physical </a:t>
            </a:r>
            <a:r>
              <a:rPr lang="en-US" dirty="0">
                <a:solidFill>
                  <a:prstClr val="black"/>
                </a:solidFill>
                <a:latin typeface="Arial" pitchFamily="34" charset="0"/>
                <a:cs typeface="Arial" pitchFamily="34" charset="0"/>
              </a:rPr>
              <a:t>sciences with biochemistry and molecular </a:t>
            </a:r>
            <a:r>
              <a:rPr lang="en-US" dirty="0" smtClean="0">
                <a:solidFill>
                  <a:prstClr val="black"/>
                </a:solidFill>
                <a:latin typeface="Arial" pitchFamily="34" charset="0"/>
                <a:cs typeface="Arial" pitchFamily="34" charset="0"/>
              </a:rPr>
              <a:t>biology for basic understanding of </a:t>
            </a:r>
            <a:r>
              <a:rPr lang="en-US" dirty="0">
                <a:solidFill>
                  <a:prstClr val="black"/>
                </a:solidFill>
                <a:latin typeface="Arial" pitchFamily="34" charset="0"/>
                <a:cs typeface="Arial" pitchFamily="34" charset="0"/>
              </a:rPr>
              <a:t>the complex processes that convert and store energy in </a:t>
            </a:r>
            <a:r>
              <a:rPr lang="en-US" dirty="0" smtClean="0">
                <a:solidFill>
                  <a:prstClr val="black"/>
                </a:solidFill>
                <a:latin typeface="Arial" pitchFamily="34" charset="0"/>
                <a:cs typeface="Arial" pitchFamily="34" charset="0"/>
              </a:rPr>
              <a:t>plants, algae, and microbes</a:t>
            </a:r>
          </a:p>
          <a:p>
            <a:pPr marL="219075" lvl="2" defTabSz="818931" fontAlgn="base">
              <a:lnSpc>
                <a:spcPct val="95000"/>
              </a:lnSpc>
              <a:spcAft>
                <a:spcPts val="600"/>
              </a:spcAft>
            </a:pPr>
            <a:endParaRPr lang="en-US" dirty="0" smtClean="0">
              <a:solidFill>
                <a:prstClr val="black"/>
              </a:solidFill>
              <a:latin typeface="Arial" pitchFamily="34" charset="0"/>
              <a:cs typeface="Arial" pitchFamily="34" charset="0"/>
            </a:endParaRPr>
          </a:p>
        </p:txBody>
      </p:sp>
      <p:sp>
        <p:nvSpPr>
          <p:cNvPr id="10" name="TextBox 9"/>
          <p:cNvSpPr txBox="1"/>
          <p:nvPr/>
        </p:nvSpPr>
        <p:spPr>
          <a:xfrm>
            <a:off x="-182575" y="685800"/>
            <a:ext cx="8839200" cy="1191711"/>
          </a:xfrm>
          <a:prstGeom prst="rect">
            <a:avLst/>
          </a:prstGeom>
          <a:noFill/>
        </p:spPr>
        <p:txBody>
          <a:bodyPr wrap="square" rtlCol="0">
            <a:spAutoFit/>
          </a:bodyPr>
          <a:lstStyle/>
          <a:p>
            <a:pPr marL="0" lvl="2" algn="ctr"/>
            <a:r>
              <a:rPr lang="en-US" sz="2000" b="1" dirty="0">
                <a:solidFill>
                  <a:prstClr val="black"/>
                </a:solidFill>
                <a:latin typeface="Arial" pitchFamily="34" charset="0"/>
                <a:cs typeface="Arial" pitchFamily="34" charset="0"/>
              </a:rPr>
              <a:t>L</a:t>
            </a:r>
            <a:r>
              <a:rPr lang="en-US" sz="2000" b="1" dirty="0" smtClean="0">
                <a:solidFill>
                  <a:prstClr val="black"/>
                </a:solidFill>
                <a:latin typeface="Arial" pitchFamily="34" charset="0"/>
                <a:cs typeface="Arial" pitchFamily="34" charset="0"/>
              </a:rPr>
              <a:t>ight </a:t>
            </a:r>
            <a:r>
              <a:rPr lang="en-US" sz="2000" b="1" dirty="0">
                <a:solidFill>
                  <a:prstClr val="black"/>
                </a:solidFill>
                <a:latin typeface="Arial" pitchFamily="34" charset="0"/>
                <a:cs typeface="Arial" pitchFamily="34" charset="0"/>
              </a:rPr>
              <a:t>energy </a:t>
            </a:r>
            <a:r>
              <a:rPr lang="en-US" sz="2000" b="1" dirty="0" smtClean="0">
                <a:solidFill>
                  <a:prstClr val="black"/>
                </a:solidFill>
                <a:latin typeface="Arial" pitchFamily="34" charset="0"/>
                <a:cs typeface="Arial" pitchFamily="34" charset="0"/>
              </a:rPr>
              <a:t>capture and conversion into chemical and electrical energy through </a:t>
            </a:r>
            <a:r>
              <a:rPr lang="en-US" sz="2000" b="1" dirty="0">
                <a:solidFill>
                  <a:prstClr val="black"/>
                </a:solidFill>
                <a:latin typeface="Arial" pitchFamily="34" charset="0"/>
                <a:cs typeface="Arial" pitchFamily="34" charset="0"/>
              </a:rPr>
              <a:t>biological and chemical pathways </a:t>
            </a:r>
          </a:p>
          <a:p>
            <a:pPr algn="ctr"/>
            <a:endParaRPr lang="en-US" dirty="0"/>
          </a:p>
        </p:txBody>
      </p:sp>
      <p:sp>
        <p:nvSpPr>
          <p:cNvPr id="3" name="Title 2"/>
          <p:cNvSpPr>
            <a:spLocks noGrp="1"/>
          </p:cNvSpPr>
          <p:nvPr>
            <p:ph type="title"/>
          </p:nvPr>
        </p:nvSpPr>
        <p:spPr>
          <a:xfrm>
            <a:off x="0" y="0"/>
            <a:ext cx="9144000" cy="724172"/>
          </a:xfrm>
        </p:spPr>
        <p:txBody>
          <a:bodyPr/>
          <a:lstStyle/>
          <a:p>
            <a:r>
              <a:rPr lang="en-US" sz="2800" b="1" dirty="0"/>
              <a:t>Photochemistry and </a:t>
            </a:r>
            <a:r>
              <a:rPr lang="en-US" sz="2800" b="1" dirty="0" smtClean="0"/>
              <a:t>Biochemistry Team</a:t>
            </a:r>
            <a:endParaRPr lang="en-US" sz="2800" b="1" dirty="0"/>
          </a:p>
        </p:txBody>
      </p:sp>
      <p:sp>
        <p:nvSpPr>
          <p:cNvPr id="17" name="TextBox 7"/>
          <p:cNvSpPr txBox="1"/>
          <p:nvPr/>
        </p:nvSpPr>
        <p:spPr>
          <a:xfrm>
            <a:off x="76200" y="5673574"/>
            <a:ext cx="3581400" cy="56938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sz="1100" dirty="0">
                <a:solidFill>
                  <a:prstClr val="black"/>
                </a:solidFill>
                <a:cs typeface="Arial" panose="020B0604020202020204" pitchFamily="34" charset="0"/>
              </a:rPr>
              <a:t>P</a:t>
            </a:r>
            <a:r>
              <a:rPr lang="en-US" sz="1100" dirty="0" smtClean="0">
                <a:solidFill>
                  <a:prstClr val="black"/>
                </a:solidFill>
                <a:cs typeface="Arial" panose="020B0604020202020204" pitchFamily="34" charset="0"/>
              </a:rPr>
              <a:t>roposed pathways for water and molecular oxygen were identified in Photosystem II from cyanobacteria. </a:t>
            </a:r>
            <a:r>
              <a:rPr lang="en-US" sz="900" b="1" dirty="0" smtClean="0">
                <a:solidFill>
                  <a:srgbClr val="106636"/>
                </a:solidFill>
                <a:cs typeface="Arial" panose="020B0604020202020204" pitchFamily="34" charset="0"/>
              </a:rPr>
              <a:t>(Frankel et </a:t>
            </a:r>
            <a:r>
              <a:rPr lang="en-US" sz="900" b="1" dirty="0">
                <a:solidFill>
                  <a:srgbClr val="106636"/>
                </a:solidFill>
                <a:cs typeface="Arial" panose="020B0604020202020204" pitchFamily="34" charset="0"/>
              </a:rPr>
              <a:t>al.,</a:t>
            </a:r>
            <a:r>
              <a:rPr lang="en-US" sz="900" b="1" i="1" dirty="0">
                <a:solidFill>
                  <a:srgbClr val="106636"/>
                </a:solidFill>
                <a:cs typeface="Arial" panose="020B0604020202020204" pitchFamily="34" charset="0"/>
              </a:rPr>
              <a:t> </a:t>
            </a:r>
            <a:r>
              <a:rPr lang="en-US" sz="900" b="1" i="1" dirty="0" smtClean="0">
                <a:solidFill>
                  <a:srgbClr val="106636"/>
                </a:solidFill>
                <a:cs typeface="Arial" panose="020B0604020202020204" pitchFamily="34" charset="0"/>
              </a:rPr>
              <a:t>J. </a:t>
            </a:r>
            <a:r>
              <a:rPr lang="en-US" sz="900" b="1" i="1" dirty="0" err="1" smtClean="0">
                <a:solidFill>
                  <a:srgbClr val="106636"/>
                </a:solidFill>
                <a:cs typeface="Arial" panose="020B0604020202020204" pitchFamily="34" charset="0"/>
              </a:rPr>
              <a:t>Biol</a:t>
            </a:r>
            <a:r>
              <a:rPr lang="en-US" sz="900" b="1" i="1" dirty="0" smtClean="0">
                <a:solidFill>
                  <a:srgbClr val="106636"/>
                </a:solidFill>
                <a:cs typeface="Arial" panose="020B0604020202020204" pitchFamily="34" charset="0"/>
              </a:rPr>
              <a:t> </a:t>
            </a:r>
            <a:r>
              <a:rPr lang="en-US" sz="900" b="1" i="1" dirty="0" err="1" smtClean="0">
                <a:solidFill>
                  <a:srgbClr val="106636"/>
                </a:solidFill>
                <a:cs typeface="Arial" panose="020B0604020202020204" pitchFamily="34" charset="0"/>
              </a:rPr>
              <a:t>Chem</a:t>
            </a:r>
            <a:r>
              <a:rPr lang="en-US" sz="900" b="1" dirty="0" smtClean="0">
                <a:solidFill>
                  <a:srgbClr val="106636"/>
                </a:solidFill>
                <a:cs typeface="Arial" panose="020B0604020202020204" pitchFamily="34" charset="0"/>
              </a:rPr>
              <a:t> </a:t>
            </a:r>
            <a:r>
              <a:rPr lang="en-US" sz="900" b="1" dirty="0">
                <a:solidFill>
                  <a:srgbClr val="106636"/>
                </a:solidFill>
                <a:cs typeface="Arial" panose="020B0604020202020204" pitchFamily="34" charset="0"/>
              </a:rPr>
              <a:t>2013, </a:t>
            </a:r>
            <a:r>
              <a:rPr lang="en-US" sz="900" b="1" dirty="0" smtClean="0">
                <a:solidFill>
                  <a:srgbClr val="106636"/>
                </a:solidFill>
                <a:cs typeface="Arial" panose="020B0604020202020204" pitchFamily="34" charset="0"/>
              </a:rPr>
              <a:t>288:23565) (LSU)</a:t>
            </a:r>
            <a:endParaRPr lang="en-US" sz="900" b="1" dirty="0">
              <a:solidFill>
                <a:srgbClr val="106636"/>
              </a:solidFill>
              <a:cs typeface="Arial" panose="020B060402020202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654" y="1411507"/>
            <a:ext cx="205657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3200400"/>
            <a:ext cx="3733800" cy="738664"/>
          </a:xfrm>
          <a:prstGeom prst="rect">
            <a:avLst/>
          </a:prstGeom>
        </p:spPr>
        <p:txBody>
          <a:bodyPr wrap="square">
            <a:spAutoFit/>
          </a:bodyPr>
          <a:lstStyle/>
          <a:p>
            <a:r>
              <a:rPr lang="en-US" sz="1100" dirty="0">
                <a:cs typeface="Arial" panose="020B0604020202020204" pitchFamily="34" charset="0"/>
              </a:rPr>
              <a:t>R</a:t>
            </a:r>
            <a:r>
              <a:rPr lang="en-US" sz="1100" dirty="0" smtClean="0">
                <a:cs typeface="Arial" panose="020B0604020202020204" pitchFamily="34" charset="0"/>
              </a:rPr>
              <a:t>ed </a:t>
            </a:r>
            <a:r>
              <a:rPr lang="en-US" sz="1100" dirty="0" err="1">
                <a:cs typeface="Arial" panose="020B0604020202020204" pitchFamily="34" charset="0"/>
              </a:rPr>
              <a:t>porphyrin</a:t>
            </a:r>
            <a:r>
              <a:rPr lang="en-US" sz="1100" dirty="0">
                <a:cs typeface="Arial" panose="020B0604020202020204" pitchFamily="34" charset="0"/>
              </a:rPr>
              <a:t> and blue fullerene components form an artificial reaction center where </a:t>
            </a:r>
            <a:r>
              <a:rPr lang="en-US" sz="1100" dirty="0" smtClean="0">
                <a:cs typeface="Arial" panose="020B0604020202020204" pitchFamily="34" charset="0"/>
              </a:rPr>
              <a:t>absorbed light energy </a:t>
            </a:r>
            <a:r>
              <a:rPr lang="en-US" sz="1100" dirty="0">
                <a:cs typeface="Arial" panose="020B0604020202020204" pitchFamily="34" charset="0"/>
              </a:rPr>
              <a:t>is transferred to molecules </a:t>
            </a:r>
            <a:r>
              <a:rPr lang="en-US" sz="1100" dirty="0" smtClean="0">
                <a:cs typeface="Arial" panose="020B0604020202020204" pitchFamily="34" charset="0"/>
              </a:rPr>
              <a:t>to </a:t>
            </a:r>
            <a:r>
              <a:rPr lang="en-US" sz="1100" dirty="0">
                <a:cs typeface="Arial" panose="020B0604020202020204" pitchFamily="34" charset="0"/>
              </a:rPr>
              <a:t>drive electron transfer reactions</a:t>
            </a:r>
            <a:r>
              <a:rPr lang="en-US" sz="1000" dirty="0" smtClean="0">
                <a:latin typeface="Arial" panose="020B0604020202020204" pitchFamily="34" charset="0"/>
                <a:cs typeface="Arial" panose="020B0604020202020204" pitchFamily="34" charset="0"/>
              </a:rPr>
              <a:t>.</a:t>
            </a:r>
            <a:r>
              <a:rPr lang="en-US" sz="900" dirty="0" smtClean="0">
                <a:latin typeface="Arial" panose="020B0604020202020204" pitchFamily="34" charset="0"/>
                <a:cs typeface="Arial" panose="020B0604020202020204" pitchFamily="34" charset="0"/>
              </a:rPr>
              <a:t> </a:t>
            </a:r>
            <a:r>
              <a:rPr lang="en-US" sz="900" dirty="0" smtClean="0">
                <a:cs typeface="Arial" panose="020B0604020202020204" pitchFamily="34" charset="0"/>
              </a:rPr>
              <a:t>(</a:t>
            </a:r>
            <a:r>
              <a:rPr lang="en-US" sz="900" b="1" dirty="0" err="1" smtClean="0">
                <a:solidFill>
                  <a:srgbClr val="106636"/>
                </a:solidFill>
                <a:cs typeface="Arial" panose="020B0604020202020204" pitchFamily="34" charset="0"/>
              </a:rPr>
              <a:t>Garg</a:t>
            </a:r>
            <a:r>
              <a:rPr lang="en-US" sz="900" b="1" dirty="0" smtClean="0">
                <a:solidFill>
                  <a:srgbClr val="106636"/>
                </a:solidFill>
                <a:cs typeface="Arial" panose="020B0604020202020204" pitchFamily="34" charset="0"/>
              </a:rPr>
              <a:t> et al</a:t>
            </a:r>
            <a:r>
              <a:rPr lang="en-US" sz="900" b="1" dirty="0">
                <a:solidFill>
                  <a:srgbClr val="106636"/>
                </a:solidFill>
                <a:cs typeface="Arial" panose="020B0604020202020204" pitchFamily="34" charset="0"/>
              </a:rPr>
              <a:t>., J </a:t>
            </a:r>
            <a:r>
              <a:rPr lang="en-US" sz="900" b="1" dirty="0" err="1">
                <a:solidFill>
                  <a:srgbClr val="106636"/>
                </a:solidFill>
                <a:cs typeface="Arial" panose="020B0604020202020204" pitchFamily="34" charset="0"/>
              </a:rPr>
              <a:t>Phys</a:t>
            </a:r>
            <a:r>
              <a:rPr lang="en-US" sz="900" b="1" dirty="0">
                <a:solidFill>
                  <a:srgbClr val="106636"/>
                </a:solidFill>
                <a:cs typeface="Arial" panose="020B0604020202020204" pitchFamily="34" charset="0"/>
              </a:rPr>
              <a:t> </a:t>
            </a:r>
            <a:r>
              <a:rPr lang="en-US" sz="900" b="1" dirty="0" err="1">
                <a:solidFill>
                  <a:srgbClr val="106636"/>
                </a:solidFill>
                <a:cs typeface="Arial" panose="020B0604020202020204" pitchFamily="34" charset="0"/>
              </a:rPr>
              <a:t>Chem</a:t>
            </a:r>
            <a:r>
              <a:rPr lang="en-US" sz="900" b="1" dirty="0">
                <a:solidFill>
                  <a:srgbClr val="106636"/>
                </a:solidFill>
                <a:cs typeface="Arial" panose="020B0604020202020204" pitchFamily="34" charset="0"/>
              </a:rPr>
              <a:t> B. 2013 </a:t>
            </a:r>
            <a:r>
              <a:rPr lang="en-US" sz="900" b="1" dirty="0" smtClean="0">
                <a:solidFill>
                  <a:srgbClr val="106636"/>
                </a:solidFill>
                <a:cs typeface="Arial" panose="020B0604020202020204" pitchFamily="34" charset="0"/>
              </a:rPr>
              <a:t>117:11299) (ASU) </a:t>
            </a:r>
            <a:endParaRPr lang="en-US" sz="900" b="1" dirty="0">
              <a:solidFill>
                <a:srgbClr val="106636"/>
              </a:solidFill>
              <a:cs typeface="Arial" panose="020B0604020202020204" pitchFamily="34" charset="0"/>
            </a:endParaRPr>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9698" y="23750"/>
            <a:ext cx="838200" cy="111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6" descr="Dr. Mark Spitler"/>
          <p:cNvPicPr>
            <a:picLocks noChangeAspect="1" noChangeArrowheads="1"/>
          </p:cNvPicPr>
          <p:nvPr/>
        </p:nvPicPr>
        <p:blipFill>
          <a:blip r:embed="rId6" cstate="print"/>
          <a:srcRect/>
          <a:stretch>
            <a:fillRect/>
          </a:stretch>
        </p:blipFill>
        <p:spPr bwMode="auto">
          <a:xfrm>
            <a:off x="8435373" y="1595872"/>
            <a:ext cx="602339" cy="730035"/>
          </a:xfrm>
          <a:prstGeom prst="rect">
            <a:avLst/>
          </a:prstGeom>
          <a:noFill/>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b="13412"/>
          <a:stretch/>
        </p:blipFill>
        <p:spPr>
          <a:xfrm>
            <a:off x="8443339" y="3418699"/>
            <a:ext cx="605933" cy="772301"/>
          </a:xfrm>
          <a:prstGeom prst="rect">
            <a:avLst/>
          </a:prstGeom>
        </p:spPr>
      </p:pic>
      <p:pic>
        <p:nvPicPr>
          <p:cNvPr id="13" name="Picture 18" descr="Dr. Robert J. Stack "/>
          <p:cNvPicPr>
            <a:picLocks noChangeAspect="1" noChangeArrowheads="1"/>
          </p:cNvPicPr>
          <p:nvPr/>
        </p:nvPicPr>
        <p:blipFill>
          <a:blip r:embed="rId8" cstate="print"/>
          <a:srcRect/>
          <a:stretch>
            <a:fillRect/>
          </a:stretch>
        </p:blipFill>
        <p:spPr bwMode="auto">
          <a:xfrm>
            <a:off x="8493618" y="5247031"/>
            <a:ext cx="573497" cy="695078"/>
          </a:xfrm>
          <a:prstGeom prst="rect">
            <a:avLst/>
          </a:prstGeom>
          <a:noFill/>
        </p:spPr>
      </p:pic>
      <p:pic>
        <p:nvPicPr>
          <p:cNvPr id="14" name="Picture 2" descr="Christopher Feck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25749"/>
          <a:stretch/>
        </p:blipFill>
        <p:spPr bwMode="auto">
          <a:xfrm>
            <a:off x="8423811" y="2381326"/>
            <a:ext cx="625461" cy="68191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14593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s.jpg"/>
          <p:cNvPicPr>
            <a:picLocks noChangeAspect="1"/>
          </p:cNvPicPr>
          <p:nvPr/>
        </p:nvPicPr>
        <p:blipFill>
          <a:blip r:embed="rId3">
            <a:extLst>
              <a:ext uri="{28A0092B-C50C-407E-A947-70E740481C1C}">
                <a14:useLocalDpi xmlns:a14="http://schemas.microsoft.com/office/drawing/2010/main" val="0"/>
              </a:ext>
            </a:extLst>
          </a:blip>
          <a:srcRect b="13181"/>
          <a:stretch>
            <a:fillRect/>
          </a:stretch>
        </p:blipFill>
        <p:spPr>
          <a:xfrm>
            <a:off x="1600200" y="3733800"/>
            <a:ext cx="2514600" cy="2465228"/>
          </a:xfrm>
          <a:prstGeom prst="rect">
            <a:avLst/>
          </a:prstGeom>
        </p:spPr>
      </p:pic>
      <p:sp>
        <p:nvSpPr>
          <p:cNvPr id="3" name="Text Box 4"/>
          <p:cNvSpPr txBox="1">
            <a:spLocks noChangeArrowheads="1"/>
          </p:cNvSpPr>
          <p:nvPr/>
        </p:nvSpPr>
        <p:spPr bwMode="auto">
          <a:xfrm>
            <a:off x="6064251" y="1935817"/>
            <a:ext cx="2946977" cy="301599"/>
          </a:xfrm>
          <a:prstGeom prst="rect">
            <a:avLst/>
          </a:prstGeom>
          <a:noFill/>
          <a:ln w="38100">
            <a:noFill/>
            <a:miter lim="800000"/>
            <a:headEnd/>
            <a:tailEnd/>
          </a:ln>
          <a:effectLst/>
        </p:spPr>
        <p:txBody>
          <a:bodyPr lIns="91418" tIns="45709" rIns="91418" bIns="45709">
            <a:spAutoFit/>
          </a:bodyPr>
          <a:lstStyle/>
          <a:p>
            <a:pPr marL="170955" indent="-170955" defTabSz="914608">
              <a:lnSpc>
                <a:spcPct val="85000"/>
              </a:lnSpc>
              <a:spcBef>
                <a:spcPct val="40000"/>
              </a:spcBef>
            </a:pPr>
            <a:r>
              <a:rPr lang="en-US" altLang="ja-JP" sz="1600" dirty="0">
                <a:latin typeface="Arial Narrow" pitchFamily="34" charset="0"/>
                <a:ea typeface="ＭＳ Ｐゴシック" pitchFamily="1" charset="-128"/>
              </a:rPr>
              <a:t>	</a:t>
            </a:r>
            <a:endParaRPr lang="en-US" sz="1600" dirty="0">
              <a:latin typeface="Arial Narrow" pitchFamily="34" charset="0"/>
            </a:endParaRPr>
          </a:p>
        </p:txBody>
      </p:sp>
      <p:sp>
        <p:nvSpPr>
          <p:cNvPr id="4" name="Rectangle 3"/>
          <p:cNvSpPr>
            <a:spLocks noChangeArrowheads="1"/>
          </p:cNvSpPr>
          <p:nvPr/>
        </p:nvSpPr>
        <p:spPr bwMode="auto">
          <a:xfrm>
            <a:off x="685800" y="4267200"/>
            <a:ext cx="3278187" cy="275446"/>
          </a:xfrm>
          <a:prstGeom prst="rect">
            <a:avLst/>
          </a:prstGeom>
          <a:noFill/>
          <a:ln w="9525">
            <a:noFill/>
            <a:miter lim="800000"/>
            <a:headEnd/>
            <a:tailEnd/>
          </a:ln>
          <a:effectLst/>
        </p:spPr>
        <p:txBody>
          <a:bodyPr lIns="91426" tIns="45713" rIns="91426" bIns="45713">
            <a:spAutoFit/>
          </a:bodyPr>
          <a:lstStyle/>
          <a:p>
            <a:pPr>
              <a:lnSpc>
                <a:spcPct val="85000"/>
              </a:lnSpc>
            </a:pPr>
            <a:endParaRPr lang="en-US" sz="1400">
              <a:latin typeface="Arial Narrow" pitchFamily="34" charset="0"/>
            </a:endParaRPr>
          </a:p>
        </p:txBody>
      </p:sp>
      <p:sp>
        <p:nvSpPr>
          <p:cNvPr id="5" name="Text Box 4"/>
          <p:cNvSpPr txBox="1">
            <a:spLocks noChangeArrowheads="1"/>
          </p:cNvSpPr>
          <p:nvPr/>
        </p:nvSpPr>
        <p:spPr bwMode="auto">
          <a:xfrm>
            <a:off x="-379" y="685800"/>
            <a:ext cx="8522366" cy="677094"/>
          </a:xfrm>
          <a:prstGeom prst="rect">
            <a:avLst/>
          </a:prstGeom>
          <a:noFill/>
          <a:ln w="9525">
            <a:noFill/>
            <a:miter lim="800000"/>
            <a:headEnd/>
            <a:tailEnd/>
          </a:ln>
          <a:effectLst/>
        </p:spPr>
        <p:txBody>
          <a:bodyPr wrap="square" lIns="91426" tIns="45713" rIns="91426" bIns="45713">
            <a:spAutoFit/>
          </a:bodyPr>
          <a:lstStyle/>
          <a:p>
            <a:pPr algn="ctr"/>
            <a:r>
              <a:rPr lang="en-US" sz="1900" b="1" dirty="0">
                <a:latin typeface="Arial" panose="020B0604020202020204" pitchFamily="34" charset="0"/>
                <a:cs typeface="Arial" panose="020B0604020202020204" pitchFamily="34" charset="0"/>
              </a:rPr>
              <a:t>Characterization, control, and optimization of chemical change</a:t>
            </a:r>
          </a:p>
          <a:p>
            <a:pPr algn="ctr"/>
            <a:r>
              <a:rPr lang="en-US" sz="1900" b="1" dirty="0" smtClean="0">
                <a:latin typeface="Arial" panose="020B0604020202020204" pitchFamily="34" charset="0"/>
                <a:cs typeface="Arial" panose="020B0604020202020204" pitchFamily="34" charset="0"/>
              </a:rPr>
              <a:t> </a:t>
            </a:r>
          </a:p>
        </p:txBody>
      </p:sp>
      <p:sp>
        <p:nvSpPr>
          <p:cNvPr id="12" name="Rectangle 3"/>
          <p:cNvSpPr>
            <a:spLocks noChangeArrowheads="1"/>
          </p:cNvSpPr>
          <p:nvPr/>
        </p:nvSpPr>
        <p:spPr bwMode="auto">
          <a:xfrm>
            <a:off x="3447828" y="990600"/>
            <a:ext cx="5221160" cy="5275290"/>
          </a:xfrm>
          <a:prstGeom prst="rect">
            <a:avLst/>
          </a:prstGeom>
          <a:noFill/>
          <a:ln w="9525">
            <a:noFill/>
            <a:miter lim="800000"/>
            <a:headEnd/>
            <a:tailEnd/>
          </a:ln>
        </p:spPr>
        <p:txBody>
          <a:bodyPr wrap="square" lIns="81878" tIns="0" rIns="81878" bIns="0" anchor="ctr">
            <a:spAutoFit/>
          </a:bodyPr>
          <a:lstStyle/>
          <a:p>
            <a:pPr marL="285750" indent="-285750" defTabSz="818931" fontAlgn="base">
              <a:lnSpc>
                <a:spcPct val="95000"/>
              </a:lnSpc>
              <a:spcAft>
                <a:spcPts val="600"/>
              </a:spcAft>
              <a:buClr>
                <a:srgbClr val="106636"/>
              </a:buClr>
              <a:buFont typeface="Wingdings" panose="05000000000000000000" pitchFamily="2" charset="2"/>
              <a:buChar char="§"/>
              <a:tabLst>
                <a:tab pos="564998" algn="l"/>
              </a:tabLst>
            </a:pPr>
            <a:r>
              <a:rPr lang="en-US" b="1" dirty="0">
                <a:solidFill>
                  <a:srgbClr val="106636"/>
                </a:solidFill>
                <a:latin typeface="Arial" pitchFamily="34" charset="0"/>
                <a:cs typeface="Arial" pitchFamily="34" charset="0"/>
              </a:rPr>
              <a:t>Catalysis </a:t>
            </a:r>
            <a:r>
              <a:rPr lang="en-US" b="1" dirty="0" smtClean="0">
                <a:solidFill>
                  <a:srgbClr val="106636"/>
                </a:solidFill>
                <a:latin typeface="Arial" pitchFamily="34" charset="0"/>
                <a:cs typeface="Arial" pitchFamily="34" charset="0"/>
              </a:rPr>
              <a:t>Science</a:t>
            </a:r>
          </a:p>
          <a:p>
            <a:pPr marL="742950" lvl="1" indent="-285750" defTabSz="818931" fontAlgn="base">
              <a:lnSpc>
                <a:spcPct val="95000"/>
              </a:lnSpc>
              <a:spcAft>
                <a:spcPts val="600"/>
              </a:spcAft>
              <a:buFont typeface="Arial" panose="020B0604020202020204" pitchFamily="34" charset="0"/>
              <a:buChar char="‒"/>
              <a:tabLst>
                <a:tab pos="564998" algn="l"/>
              </a:tabLst>
            </a:pPr>
            <a:r>
              <a:rPr lang="en-US" dirty="0">
                <a:solidFill>
                  <a:prstClr val="black"/>
                </a:solidFill>
                <a:latin typeface="Arial" pitchFamily="34" charset="0"/>
                <a:cs typeface="Arial" pitchFamily="34" charset="0"/>
              </a:rPr>
              <a:t>Catalytic methods for the clean and efficient production of fuels and chemicals, including inorganic, organic, and hybrid complexes; surface chemistry; nanostructured catalysts; and bio-inspired </a:t>
            </a:r>
            <a:r>
              <a:rPr lang="en-US" dirty="0" smtClean="0">
                <a:solidFill>
                  <a:prstClr val="black"/>
                </a:solidFill>
                <a:latin typeface="Arial" pitchFamily="34" charset="0"/>
                <a:cs typeface="Arial" pitchFamily="34" charset="0"/>
              </a:rPr>
              <a:t>processes</a:t>
            </a:r>
            <a:endParaRPr lang="en-US" dirty="0">
              <a:solidFill>
                <a:prstClr val="black"/>
              </a:solidFill>
              <a:latin typeface="Arial" pitchFamily="34" charset="0"/>
              <a:cs typeface="Arial" pitchFamily="34" charset="0"/>
            </a:endParaRPr>
          </a:p>
          <a:p>
            <a:pPr marL="285750" lvl="1" indent="-285750" defTabSz="818931" fontAlgn="base">
              <a:lnSpc>
                <a:spcPct val="95000"/>
              </a:lnSpc>
              <a:spcAft>
                <a:spcPts val="600"/>
              </a:spcAft>
              <a:buClr>
                <a:srgbClr val="106636"/>
              </a:buClr>
              <a:buFont typeface="Wingdings" panose="05000000000000000000" pitchFamily="2" charset="2"/>
              <a:buChar char="§"/>
              <a:tabLst>
                <a:tab pos="564998" algn="l"/>
              </a:tabLst>
              <a:defRPr/>
            </a:pPr>
            <a:r>
              <a:rPr lang="en-US" b="1" dirty="0" smtClean="0">
                <a:solidFill>
                  <a:srgbClr val="106636"/>
                </a:solidFill>
                <a:latin typeface="Arial" pitchFamily="34" charset="0"/>
                <a:cs typeface="Arial" pitchFamily="34" charset="0"/>
              </a:rPr>
              <a:t>Heavy </a:t>
            </a:r>
            <a:r>
              <a:rPr lang="en-US" b="1" dirty="0">
                <a:solidFill>
                  <a:srgbClr val="106636"/>
                </a:solidFill>
                <a:latin typeface="Arial" pitchFamily="34" charset="0"/>
                <a:cs typeface="Arial" pitchFamily="34" charset="0"/>
              </a:rPr>
              <a:t>Element </a:t>
            </a:r>
            <a:r>
              <a:rPr lang="en-US" b="1" dirty="0" smtClean="0">
                <a:solidFill>
                  <a:srgbClr val="106636"/>
                </a:solidFill>
                <a:latin typeface="Arial" pitchFamily="34" charset="0"/>
                <a:cs typeface="Arial" pitchFamily="34" charset="0"/>
              </a:rPr>
              <a:t>Chemistry</a:t>
            </a:r>
          </a:p>
          <a:p>
            <a:pPr marL="742950" lvl="1" indent="-285750" defTabSz="818931" fontAlgn="base">
              <a:lnSpc>
                <a:spcPct val="95000"/>
              </a:lnSpc>
              <a:spcAft>
                <a:spcPts val="600"/>
              </a:spcAft>
              <a:buFont typeface="Arial" panose="020B0604020202020204" pitchFamily="34" charset="0"/>
              <a:buChar char="‒"/>
              <a:tabLst>
                <a:tab pos="564998" algn="l"/>
              </a:tabLst>
            </a:pPr>
            <a:r>
              <a:rPr lang="en-US" dirty="0">
                <a:solidFill>
                  <a:prstClr val="black"/>
                </a:solidFill>
                <a:latin typeface="Arial" pitchFamily="34" charset="0"/>
                <a:cs typeface="Arial" pitchFamily="34" charset="0"/>
              </a:rPr>
              <a:t>Spectroscopy, bonding, and reactivity of actinides and fission </a:t>
            </a:r>
            <a:r>
              <a:rPr lang="en-US" dirty="0" smtClean="0">
                <a:solidFill>
                  <a:prstClr val="black"/>
                </a:solidFill>
                <a:latin typeface="Arial" pitchFamily="34" charset="0"/>
                <a:cs typeface="Arial" pitchFamily="34" charset="0"/>
              </a:rPr>
              <a:t>products</a:t>
            </a:r>
            <a:endParaRPr lang="en-US" dirty="0">
              <a:solidFill>
                <a:prstClr val="black"/>
              </a:solidFill>
              <a:latin typeface="Arial" pitchFamily="34" charset="0"/>
              <a:cs typeface="Arial" pitchFamily="34" charset="0"/>
            </a:endParaRPr>
          </a:p>
          <a:p>
            <a:pPr marL="285750" lvl="1" indent="-285750" defTabSz="818931" fontAlgn="base">
              <a:lnSpc>
                <a:spcPct val="95000"/>
              </a:lnSpc>
              <a:spcAft>
                <a:spcPts val="600"/>
              </a:spcAft>
              <a:buClr>
                <a:srgbClr val="106636"/>
              </a:buClr>
              <a:buFont typeface="Wingdings" panose="05000000000000000000" pitchFamily="2" charset="2"/>
              <a:buChar char="§"/>
              <a:tabLst>
                <a:tab pos="564998" algn="l"/>
              </a:tabLst>
              <a:defRPr/>
            </a:pPr>
            <a:r>
              <a:rPr lang="en-US" b="1" dirty="0" smtClean="0">
                <a:solidFill>
                  <a:srgbClr val="106636"/>
                </a:solidFill>
                <a:latin typeface="Arial" pitchFamily="34" charset="0"/>
                <a:cs typeface="Arial" pitchFamily="34" charset="0"/>
              </a:rPr>
              <a:t>Separations </a:t>
            </a:r>
            <a:r>
              <a:rPr lang="en-US" b="1" dirty="0">
                <a:solidFill>
                  <a:srgbClr val="106636"/>
                </a:solidFill>
                <a:latin typeface="Arial" pitchFamily="34" charset="0"/>
                <a:cs typeface="Arial" pitchFamily="34" charset="0"/>
              </a:rPr>
              <a:t>and </a:t>
            </a:r>
            <a:r>
              <a:rPr lang="en-US" b="1" dirty="0" smtClean="0">
                <a:solidFill>
                  <a:srgbClr val="106636"/>
                </a:solidFill>
                <a:latin typeface="Arial" pitchFamily="34" charset="0"/>
                <a:cs typeface="Arial" pitchFamily="34" charset="0"/>
              </a:rPr>
              <a:t>Analysis</a:t>
            </a:r>
          </a:p>
          <a:p>
            <a:pPr marL="742950" lvl="1" indent="-285750" defTabSz="818931" fontAlgn="base">
              <a:lnSpc>
                <a:spcPct val="95000"/>
              </a:lnSpc>
              <a:spcAft>
                <a:spcPts val="600"/>
              </a:spcAft>
              <a:buFont typeface="Arial" panose="020B0604020202020204" pitchFamily="34" charset="0"/>
              <a:buChar char="‒"/>
              <a:tabLst>
                <a:tab pos="564998" algn="l"/>
              </a:tabLst>
            </a:pPr>
            <a:r>
              <a:rPr lang="en-US" dirty="0">
                <a:solidFill>
                  <a:prstClr val="black"/>
                </a:solidFill>
                <a:latin typeface="Arial" pitchFamily="34" charset="0"/>
                <a:cs typeface="Arial" pitchFamily="34" charset="0"/>
              </a:rPr>
              <a:t>Chemical separations for actinide </a:t>
            </a:r>
            <a:r>
              <a:rPr lang="en-US" dirty="0" smtClean="0">
                <a:solidFill>
                  <a:prstClr val="black"/>
                </a:solidFill>
                <a:latin typeface="Arial" pitchFamily="34" charset="0"/>
                <a:cs typeface="Arial" pitchFamily="34" charset="0"/>
              </a:rPr>
              <a:t>chemistry, carbon capture, critical materials</a:t>
            </a:r>
          </a:p>
          <a:p>
            <a:pPr marL="285750" indent="-285750" defTabSz="818931" fontAlgn="base">
              <a:lnSpc>
                <a:spcPct val="95000"/>
              </a:lnSpc>
              <a:spcAft>
                <a:spcPts val="600"/>
              </a:spcAft>
              <a:buFont typeface="Wingdings" panose="05000000000000000000" pitchFamily="2" charset="2"/>
              <a:buChar char="§"/>
              <a:tabLst>
                <a:tab pos="564998" algn="l"/>
              </a:tabLst>
            </a:pPr>
            <a:r>
              <a:rPr lang="en-US" b="1" dirty="0" smtClean="0">
                <a:solidFill>
                  <a:srgbClr val="106636"/>
                </a:solidFill>
                <a:latin typeface="Arial" pitchFamily="34" charset="0"/>
                <a:cs typeface="Arial" pitchFamily="34" charset="0"/>
              </a:rPr>
              <a:t>Geosciences</a:t>
            </a:r>
          </a:p>
          <a:p>
            <a:pPr marL="742950" lvl="1" indent="-285750" defTabSz="818931" fontAlgn="base">
              <a:lnSpc>
                <a:spcPct val="95000"/>
              </a:lnSpc>
              <a:spcAft>
                <a:spcPts val="600"/>
              </a:spcAft>
              <a:buFont typeface="Arial" panose="020B0604020202020204" pitchFamily="34" charset="0"/>
              <a:buChar char="‒"/>
              <a:tabLst>
                <a:tab pos="564998" algn="l"/>
              </a:tabLst>
            </a:pPr>
            <a:r>
              <a:rPr lang="en-US" dirty="0">
                <a:solidFill>
                  <a:prstClr val="black"/>
                </a:solidFill>
                <a:latin typeface="Arial" pitchFamily="34" charset="0"/>
                <a:cs typeface="Arial" pitchFamily="34" charset="0"/>
              </a:rPr>
              <a:t>Analytical and physical geochemistry, including mineral-fluid interactions and flow/transport </a:t>
            </a:r>
            <a:r>
              <a:rPr lang="en-US" dirty="0" smtClean="0">
                <a:solidFill>
                  <a:prstClr val="black"/>
                </a:solidFill>
                <a:latin typeface="Arial" pitchFamily="34" charset="0"/>
                <a:cs typeface="Arial" pitchFamily="34" charset="0"/>
              </a:rPr>
              <a:t>phenomena</a:t>
            </a:r>
            <a:endParaRPr lang="en-US" dirty="0">
              <a:solidFill>
                <a:prstClr val="black"/>
              </a:solidFill>
              <a:latin typeface="Arial" pitchFamily="34" charset="0"/>
              <a:cs typeface="Arial" pitchFamily="34" charset="0"/>
            </a:endParaRPr>
          </a:p>
        </p:txBody>
      </p:sp>
      <p:sp>
        <p:nvSpPr>
          <p:cNvPr id="7" name="Title 6"/>
          <p:cNvSpPr>
            <a:spLocks noGrp="1"/>
          </p:cNvSpPr>
          <p:nvPr>
            <p:ph type="title"/>
          </p:nvPr>
        </p:nvSpPr>
        <p:spPr>
          <a:xfrm>
            <a:off x="3129" y="0"/>
            <a:ext cx="9144000" cy="680629"/>
          </a:xfrm>
        </p:spPr>
        <p:txBody>
          <a:bodyPr/>
          <a:lstStyle/>
          <a:p>
            <a:r>
              <a:rPr lang="en-US" sz="2800" b="1" dirty="0"/>
              <a:t>Chemical </a:t>
            </a:r>
            <a:r>
              <a:rPr lang="en-US" sz="2800" b="1" dirty="0" smtClean="0"/>
              <a:t>Transformations Team</a:t>
            </a:r>
            <a:endParaRPr lang="en-US" sz="2800" b="1" dirty="0"/>
          </a:p>
        </p:txBody>
      </p:sp>
      <p:sp>
        <p:nvSpPr>
          <p:cNvPr id="21" name="TextBox 20"/>
          <p:cNvSpPr txBox="1"/>
          <p:nvPr/>
        </p:nvSpPr>
        <p:spPr>
          <a:xfrm>
            <a:off x="143346" y="2670483"/>
            <a:ext cx="3514254" cy="121571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Core-shell </a:t>
            </a:r>
            <a:r>
              <a:rPr lang="en-US" sz="1100" dirty="0" err="1">
                <a:latin typeface="Arial" panose="020B0604020202020204" pitchFamily="34" charset="0"/>
                <a:cs typeface="Arial" panose="020B0604020202020204" pitchFamily="34" charset="0"/>
              </a:rPr>
              <a:t>Ru@Pt</a:t>
            </a:r>
            <a:r>
              <a:rPr lang="en-US" sz="1100" dirty="0">
                <a:latin typeface="Arial" panose="020B0604020202020204" pitchFamily="34" charset="0"/>
                <a:cs typeface="Arial" panose="020B0604020202020204" pitchFamily="34" charset="0"/>
              </a:rPr>
              <a:t> electro-catalysts have high activity for hydrogen oxidation in fuel cells and better tolerate CO </a:t>
            </a:r>
            <a:r>
              <a:rPr lang="en-US" sz="1100" dirty="0" smtClean="0">
                <a:latin typeface="Arial" panose="020B0604020202020204" pitchFamily="34" charset="0"/>
                <a:cs typeface="Arial" panose="020B0604020202020204" pitchFamily="34" charset="0"/>
              </a:rPr>
              <a:t>impurities. Atomic </a:t>
            </a:r>
            <a:r>
              <a:rPr lang="en-US" sz="1100" dirty="0">
                <a:latin typeface="Arial" panose="020B0604020202020204" pitchFamily="34" charset="0"/>
                <a:cs typeface="Arial" panose="020B0604020202020204" pitchFamily="34" charset="0"/>
              </a:rPr>
              <a:t>resolution STEM (CFN) shows crystalline order for Pt shell (red dots) on Ru core </a:t>
            </a:r>
            <a:r>
              <a:rPr lang="en-US" sz="1100" dirty="0" err="1">
                <a:latin typeface="Arial" panose="020B0604020202020204" pitchFamily="34" charset="0"/>
                <a:cs typeface="Arial" panose="020B0604020202020204" pitchFamily="34" charset="0"/>
              </a:rPr>
              <a:t>nanocrystals</a:t>
            </a:r>
            <a:r>
              <a:rPr lang="en-US" sz="1100" dirty="0">
                <a:latin typeface="Arial" panose="020B0604020202020204" pitchFamily="34" charset="0"/>
                <a:cs typeface="Arial" panose="020B0604020202020204" pitchFamily="34" charset="0"/>
              </a:rPr>
              <a:t> (blue dots</a:t>
            </a:r>
            <a:r>
              <a:rPr lang="en-US" sz="1100" dirty="0" smtClean="0">
                <a:latin typeface="Arial" panose="020B0604020202020204" pitchFamily="34" charset="0"/>
                <a:cs typeface="Arial" panose="020B0604020202020204" pitchFamily="34" charset="0"/>
              </a:rPr>
              <a:t>). </a:t>
            </a:r>
            <a:r>
              <a:rPr lang="en-US" sz="900" b="1" dirty="0">
                <a:solidFill>
                  <a:srgbClr val="106636"/>
                </a:solidFill>
                <a:latin typeface="Arial" panose="020B0604020202020204" pitchFamily="34" charset="0"/>
                <a:cs typeface="Arial" panose="020B0604020202020204" pitchFamily="34" charset="0"/>
              </a:rPr>
              <a:t>(Y.-C. Hsieh, Y. Zhang, D. Su, V. </a:t>
            </a:r>
            <a:r>
              <a:rPr lang="en-US" sz="900" b="1" dirty="0" err="1">
                <a:solidFill>
                  <a:srgbClr val="106636"/>
                </a:solidFill>
                <a:latin typeface="Arial" panose="020B0604020202020204" pitchFamily="34" charset="0"/>
                <a:cs typeface="Arial" panose="020B0604020202020204" pitchFamily="34" charset="0"/>
              </a:rPr>
              <a:t>Volkov</a:t>
            </a:r>
            <a:r>
              <a:rPr lang="en-US" sz="900" b="1" dirty="0">
                <a:solidFill>
                  <a:srgbClr val="106636"/>
                </a:solidFill>
                <a:latin typeface="Arial" panose="020B0604020202020204" pitchFamily="34" charset="0"/>
                <a:cs typeface="Arial" panose="020B0604020202020204" pitchFamily="34" charset="0"/>
              </a:rPr>
              <a:t>, R. Si, L. Wu, Y. Zhu, W. An, P. Liu, P. He, S. Ye, R. R. Adzic, and J. X. </a:t>
            </a:r>
            <a:r>
              <a:rPr lang="en-US" sz="900" b="1" dirty="0" smtClean="0">
                <a:solidFill>
                  <a:srgbClr val="106636"/>
                </a:solidFill>
                <a:latin typeface="Arial" panose="020B0604020202020204" pitchFamily="34" charset="0"/>
                <a:cs typeface="Arial" panose="020B0604020202020204" pitchFamily="34" charset="0"/>
              </a:rPr>
              <a:t>Wang, </a:t>
            </a:r>
            <a:r>
              <a:rPr lang="en-US" sz="900" b="1" dirty="0">
                <a:solidFill>
                  <a:srgbClr val="106636"/>
                </a:solidFill>
                <a:latin typeface="Arial" panose="020B0604020202020204" pitchFamily="34" charset="0"/>
                <a:cs typeface="Arial" panose="020B0604020202020204" pitchFamily="34" charset="0"/>
              </a:rPr>
              <a:t>Nature Comm. </a:t>
            </a:r>
            <a:r>
              <a:rPr lang="en-US" sz="900" b="1" dirty="0" smtClean="0">
                <a:solidFill>
                  <a:srgbClr val="106636"/>
                </a:solidFill>
                <a:latin typeface="Arial" panose="020B0604020202020204" pitchFamily="34" charset="0"/>
                <a:cs typeface="Arial" panose="020B0604020202020204" pitchFamily="34" charset="0"/>
              </a:rPr>
              <a:t>2013)</a:t>
            </a:r>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08899"/>
            <a:ext cx="1451218" cy="146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9021" y="1219461"/>
            <a:ext cx="1523779" cy="1451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52400" y="4002375"/>
            <a:ext cx="1905000" cy="2169825"/>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The first-ever experimentally determined thermodynamic values for francium have been </a:t>
            </a:r>
            <a:r>
              <a:rPr lang="en-US" sz="1100" dirty="0" smtClean="0">
                <a:latin typeface="Arial" panose="020B0604020202020204" pitchFamily="34" charset="0"/>
                <a:cs typeface="Arial" panose="020B0604020202020204" pitchFamily="34" charset="0"/>
              </a:rPr>
              <a:t>measured, using </a:t>
            </a:r>
            <a:r>
              <a:rPr lang="en-US" sz="1100" dirty="0">
                <a:latin typeface="Arial" panose="020B0604020202020204" pitchFamily="34" charset="0"/>
                <a:cs typeface="Arial" panose="020B0604020202020204" pitchFamily="34" charset="0"/>
              </a:rPr>
              <a:t>liquid-liquid </a:t>
            </a:r>
            <a:r>
              <a:rPr lang="en-US" sz="1100" dirty="0" smtClean="0">
                <a:latin typeface="Arial" panose="020B0604020202020204" pitchFamily="34" charset="0"/>
                <a:cs typeface="Arial" panose="020B0604020202020204" pitchFamily="34" charset="0"/>
              </a:rPr>
              <a:t>extraction, providing </a:t>
            </a:r>
            <a:r>
              <a:rPr lang="en-US" sz="1100" dirty="0">
                <a:latin typeface="Arial" panose="020B0604020202020204" pitchFamily="34" charset="0"/>
                <a:cs typeface="Arial" panose="020B0604020202020204" pitchFamily="34" charset="0"/>
              </a:rPr>
              <a:t>insight on the </a:t>
            </a:r>
            <a:r>
              <a:rPr lang="en-US" sz="1100" dirty="0" smtClean="0">
                <a:latin typeface="Arial" panose="020B0604020202020204" pitchFamily="34" charset="0"/>
                <a:cs typeface="Arial" panose="020B0604020202020204" pitchFamily="34" charset="0"/>
              </a:rPr>
              <a:t>likely discovery of next </a:t>
            </a:r>
            <a:r>
              <a:rPr lang="en-US" sz="1100" dirty="0">
                <a:latin typeface="Arial" panose="020B0604020202020204" pitchFamily="34" charset="0"/>
                <a:cs typeface="Arial" panose="020B0604020202020204" pitchFamily="34" charset="0"/>
              </a:rPr>
              <a:t>super </a:t>
            </a:r>
            <a:r>
              <a:rPr lang="en-US" sz="1100" dirty="0" smtClean="0">
                <a:latin typeface="Arial" panose="020B0604020202020204" pitchFamily="34" charset="0"/>
                <a:cs typeface="Arial" panose="020B0604020202020204" pitchFamily="34" charset="0"/>
              </a:rPr>
              <a:t>heavy, </a:t>
            </a:r>
            <a:r>
              <a:rPr lang="en-US" sz="1100" dirty="0">
                <a:latin typeface="Arial" panose="020B0604020202020204" pitchFamily="34" charset="0"/>
                <a:cs typeface="Arial" panose="020B0604020202020204" pitchFamily="34" charset="0"/>
              </a:rPr>
              <a:t>element 119.</a:t>
            </a:r>
          </a:p>
          <a:p>
            <a:r>
              <a:rPr lang="en-US" sz="900" b="1" dirty="0" smtClean="0">
                <a:solidFill>
                  <a:srgbClr val="106636"/>
                </a:solidFill>
                <a:latin typeface="Arial" panose="020B0604020202020204" pitchFamily="34" charset="0"/>
                <a:cs typeface="Arial" panose="020B0604020202020204" pitchFamily="34" charset="0"/>
              </a:rPr>
              <a:t>(</a:t>
            </a:r>
            <a:r>
              <a:rPr lang="fr-FR" sz="900" b="1" dirty="0" err="1">
                <a:solidFill>
                  <a:srgbClr val="106636"/>
                </a:solidFill>
                <a:latin typeface="Arial" panose="020B0604020202020204" pitchFamily="34" charset="0"/>
                <a:cs typeface="Arial" panose="020B0604020202020204" pitchFamily="34" charset="0"/>
              </a:rPr>
              <a:t>Delmau</a:t>
            </a:r>
            <a:r>
              <a:rPr lang="fr-FR" sz="900" b="1" dirty="0">
                <a:solidFill>
                  <a:srgbClr val="106636"/>
                </a:solidFill>
                <a:latin typeface="Arial" panose="020B0604020202020204" pitchFamily="34" charset="0"/>
                <a:cs typeface="Arial" panose="020B0604020202020204" pitchFamily="34" charset="0"/>
              </a:rPr>
              <a:t>, L. M.; Moine, J.; </a:t>
            </a:r>
            <a:r>
              <a:rPr lang="fr-FR" sz="900" b="1" dirty="0" err="1">
                <a:solidFill>
                  <a:srgbClr val="106636"/>
                </a:solidFill>
                <a:latin typeface="Arial" panose="020B0604020202020204" pitchFamily="34" charset="0"/>
                <a:cs typeface="Arial" panose="020B0604020202020204" pitchFamily="34" charset="0"/>
              </a:rPr>
              <a:t>Mirzadeh</a:t>
            </a:r>
            <a:r>
              <a:rPr lang="fr-FR" sz="900" b="1" dirty="0">
                <a:solidFill>
                  <a:srgbClr val="106636"/>
                </a:solidFill>
                <a:latin typeface="Arial" panose="020B0604020202020204" pitchFamily="34" charset="0"/>
                <a:cs typeface="Arial" panose="020B0604020202020204" pitchFamily="34" charset="0"/>
              </a:rPr>
              <a:t>, S.; Moyer, B. A.  J. Phys. </a:t>
            </a:r>
            <a:r>
              <a:rPr lang="fr-FR" sz="900" b="1" dirty="0" err="1">
                <a:solidFill>
                  <a:srgbClr val="106636"/>
                </a:solidFill>
                <a:latin typeface="Arial" panose="020B0604020202020204" pitchFamily="34" charset="0"/>
                <a:cs typeface="Arial" panose="020B0604020202020204" pitchFamily="34" charset="0"/>
              </a:rPr>
              <a:t>Chem</a:t>
            </a:r>
            <a:r>
              <a:rPr lang="fr-FR" sz="900" b="1" dirty="0">
                <a:solidFill>
                  <a:srgbClr val="106636"/>
                </a:solidFill>
                <a:latin typeface="Arial" panose="020B0604020202020204" pitchFamily="34" charset="0"/>
                <a:cs typeface="Arial" panose="020B0604020202020204" pitchFamily="34" charset="0"/>
              </a:rPr>
              <a:t>. B 2013, 117 (31), </a:t>
            </a:r>
            <a:r>
              <a:rPr lang="fr-FR" sz="900" b="1" dirty="0" smtClean="0">
                <a:solidFill>
                  <a:srgbClr val="106636"/>
                </a:solidFill>
                <a:latin typeface="Arial" panose="020B0604020202020204" pitchFamily="34" charset="0"/>
                <a:cs typeface="Arial" panose="020B0604020202020204" pitchFamily="34" charset="0"/>
              </a:rPr>
              <a:t>9258-9261</a:t>
            </a:r>
            <a:r>
              <a:rPr lang="en-US" sz="900" b="1" dirty="0" smtClean="0">
                <a:solidFill>
                  <a:srgbClr val="106636"/>
                </a:solidFill>
                <a:latin typeface="Arial" panose="020B0604020202020204" pitchFamily="34" charset="0"/>
                <a:cs typeface="Arial" panose="020B0604020202020204" pitchFamily="34" charset="0"/>
              </a:rPr>
              <a:t>)</a:t>
            </a:r>
          </a:p>
        </p:txBody>
      </p:sp>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8797" y="25898"/>
            <a:ext cx="900382" cy="10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2" descr="Dr. Raul Miranda"/>
          <p:cNvPicPr>
            <a:picLocks noChangeAspect="1" noChangeArrowheads="1"/>
          </p:cNvPicPr>
          <p:nvPr/>
        </p:nvPicPr>
        <p:blipFill>
          <a:blip r:embed="rId7" cstate="print"/>
          <a:srcRect/>
          <a:stretch>
            <a:fillRect/>
          </a:stretch>
        </p:blipFill>
        <p:spPr bwMode="auto">
          <a:xfrm>
            <a:off x="8551866" y="1144459"/>
            <a:ext cx="583387" cy="707065"/>
          </a:xfrm>
          <a:prstGeom prst="rect">
            <a:avLst/>
          </a:prstGeom>
          <a:noFill/>
        </p:spPr>
      </p:pic>
      <p:pic>
        <p:nvPicPr>
          <p:cNvPr id="17" name="Picture 3"/>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l="9087" t="7334" r="11959"/>
          <a:stretch/>
        </p:blipFill>
        <p:spPr bwMode="auto">
          <a:xfrm>
            <a:off x="8487611" y="3321670"/>
            <a:ext cx="649227"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6" descr="http://www.science.doe.gov/bes/csgb/staff/rahn.jpg"/>
          <p:cNvPicPr>
            <a:picLocks noChangeAspect="1" noChangeArrowheads="1"/>
          </p:cNvPicPr>
          <p:nvPr/>
        </p:nvPicPr>
        <p:blipFill rotWithShape="1">
          <a:blip r:embed="rId10" cstate="print"/>
          <a:srcRect l="18515" t="10298" r="17022" b="15281"/>
          <a:stretch/>
        </p:blipFill>
        <p:spPr bwMode="auto">
          <a:xfrm>
            <a:off x="8506291" y="4384667"/>
            <a:ext cx="607245" cy="841248"/>
          </a:xfrm>
          <a:prstGeom prst="rect">
            <a:avLst/>
          </a:prstGeom>
          <a:noFill/>
        </p:spPr>
      </p:pic>
      <p:sp>
        <p:nvSpPr>
          <p:cNvPr id="19" name="Rectangle 18"/>
          <p:cNvSpPr/>
          <p:nvPr/>
        </p:nvSpPr>
        <p:spPr>
          <a:xfrm>
            <a:off x="8519510" y="5523614"/>
            <a:ext cx="591477" cy="64858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58767" y="1886778"/>
            <a:ext cx="585216" cy="627692"/>
          </a:xfrm>
          <a:prstGeom prst="rect">
            <a:avLst/>
          </a:prstGeom>
        </p:spPr>
      </p:pic>
      <p:pic>
        <p:nvPicPr>
          <p:cNvPr id="6" name="Picture 5"/>
          <p:cNvPicPr>
            <a:picLocks noChangeAspect="1"/>
          </p:cNvPicPr>
          <p:nvPr/>
        </p:nvPicPr>
        <p:blipFill rotWithShape="1">
          <a:blip r:embed="rId12">
            <a:extLst>
              <a:ext uri="{28A0092B-C50C-407E-A947-70E740481C1C}">
                <a14:useLocalDpi xmlns:a14="http://schemas.microsoft.com/office/drawing/2010/main" val="0"/>
              </a:ext>
            </a:extLst>
          </a:blip>
          <a:srcRect b="21528"/>
          <a:stretch/>
        </p:blipFill>
        <p:spPr>
          <a:xfrm>
            <a:off x="8554751" y="2535661"/>
            <a:ext cx="585216" cy="697478"/>
          </a:xfrm>
          <a:prstGeom prst="rect">
            <a:avLst/>
          </a:prstGeom>
        </p:spPr>
      </p:pic>
      <p:sp>
        <p:nvSpPr>
          <p:cNvPr id="22" name="TextBox 21"/>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787716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930" y="6267430"/>
            <a:ext cx="1822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92165" name="Rectangle 5"/>
          <p:cNvSpPr>
            <a:spLocks noChangeArrowheads="1"/>
          </p:cNvSpPr>
          <p:nvPr/>
        </p:nvSpPr>
        <p:spPr bwMode="auto">
          <a:xfrm>
            <a:off x="0" y="6"/>
            <a:ext cx="9144000" cy="754743"/>
          </a:xfrm>
          <a:prstGeom prst="rect">
            <a:avLst/>
          </a:prstGeom>
          <a:noFill/>
          <a:ln w="9525" cap="flat" cmpd="sng">
            <a:noFill/>
            <a:prstDash val="solid"/>
            <a:miter lim="800000"/>
            <a:headEnd/>
            <a:tailEnd/>
          </a:ln>
          <a:effectLst/>
        </p:spPr>
        <p:txBody>
          <a:bodyPr lIns="90897" tIns="45452" rIns="90897" bIns="45452"/>
          <a:lstStyle/>
          <a:p>
            <a:pPr algn="ctr" defTabSz="909491" fontAlgn="base">
              <a:spcBef>
                <a:spcPct val="0"/>
              </a:spcBef>
              <a:spcAft>
                <a:spcPct val="0"/>
              </a:spcAft>
              <a:defRPr/>
            </a:pPr>
            <a:endParaRPr lang="en-US" sz="2400" b="1" i="1" dirty="0">
              <a:solidFill>
                <a:srgbClr val="0066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15" name="Title 14"/>
          <p:cNvSpPr>
            <a:spLocks noGrp="1"/>
          </p:cNvSpPr>
          <p:nvPr>
            <p:ph type="title"/>
          </p:nvPr>
        </p:nvSpPr>
        <p:spPr>
          <a:xfrm>
            <a:off x="0" y="7376"/>
            <a:ext cx="9144000" cy="701686"/>
          </a:xfrm>
        </p:spPr>
        <p:txBody>
          <a:bodyPr>
            <a:spAutoFit/>
          </a:bodyPr>
          <a:lstStyle/>
          <a:p>
            <a:pPr>
              <a:lnSpc>
                <a:spcPct val="90000"/>
              </a:lnSpc>
            </a:pPr>
            <a:r>
              <a:rPr lang="en-US" b="1" dirty="0" smtClean="0"/>
              <a:t>Fuels from Sunlight Hub</a:t>
            </a:r>
            <a:r>
              <a:rPr lang="en-US" dirty="0" smtClean="0"/>
              <a:t/>
            </a:r>
            <a:br>
              <a:rPr lang="en-US" dirty="0" smtClean="0"/>
            </a:br>
            <a:r>
              <a:rPr lang="en-US" sz="2000" dirty="0" smtClean="0"/>
              <a:t>Joint Center for Artificial Photosynthesis (JCAP)</a:t>
            </a:r>
            <a:endParaRPr lang="en-US" sz="2400" dirty="0">
              <a:latin typeface="Arial" pitchFamily="34" charset="0"/>
            </a:endParaRPr>
          </a:p>
        </p:txBody>
      </p:sp>
      <p:cxnSp>
        <p:nvCxnSpPr>
          <p:cNvPr id="8" name="Straight Connector 7"/>
          <p:cNvCxnSpPr/>
          <p:nvPr/>
        </p:nvCxnSpPr>
        <p:spPr>
          <a:xfrm flipV="1">
            <a:off x="3122260" y="761999"/>
            <a:ext cx="1940" cy="2715768"/>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08337" y="3466959"/>
            <a:ext cx="8503920" cy="28616"/>
          </a:xfrm>
          <a:prstGeom prst="line">
            <a:avLst/>
          </a:prstGeom>
          <a:ln w="63500" cmpd="dbl"/>
        </p:spPr>
        <p:style>
          <a:lnRef idx="1">
            <a:schemeClr val="accent1"/>
          </a:lnRef>
          <a:fillRef idx="0">
            <a:schemeClr val="accent1"/>
          </a:fillRef>
          <a:effectRef idx="0">
            <a:schemeClr val="accent1"/>
          </a:effectRef>
          <a:fontRef idx="minor">
            <a:schemeClr val="tx1"/>
          </a:fontRef>
        </p:style>
      </p:cxnSp>
      <p:sp>
        <p:nvSpPr>
          <p:cNvPr id="19" name="Slide Number Placeholder 3"/>
          <p:cNvSpPr>
            <a:spLocks noGrp="1"/>
          </p:cNvSpPr>
          <p:nvPr>
            <p:ph type="sldNum" sz="quarter" idx="4294967295"/>
          </p:nvPr>
        </p:nvSpPr>
        <p:spPr>
          <a:xfrm>
            <a:off x="8318500" y="6351588"/>
            <a:ext cx="476250" cy="365125"/>
          </a:xfrm>
          <a:prstGeom prst="rect">
            <a:avLst/>
          </a:prstGeom>
        </p:spPr>
        <p:txBody>
          <a:bodyPr/>
          <a:lstStyle/>
          <a:p>
            <a:pPr>
              <a:defRPr/>
            </a:pPr>
            <a:fld id="{6EEA275D-5A49-48A8-817D-44C3EA0A3A2F}" type="slidenum">
              <a:rPr lang="en-US" smtClean="0"/>
              <a:pPr>
                <a:defRPr/>
              </a:pPr>
              <a:t>7</a:t>
            </a:fld>
            <a:endParaRPr lang="en-US" dirty="0"/>
          </a:p>
        </p:txBody>
      </p:sp>
      <p:sp>
        <p:nvSpPr>
          <p:cNvPr id="2" name="Rectangle 1"/>
          <p:cNvSpPr/>
          <p:nvPr/>
        </p:nvSpPr>
        <p:spPr>
          <a:xfrm>
            <a:off x="3105891" y="685800"/>
            <a:ext cx="5809509" cy="2841804"/>
          </a:xfrm>
          <a:prstGeom prst="rect">
            <a:avLst/>
          </a:prstGeom>
        </p:spPr>
        <p:txBody>
          <a:bodyPr wrap="square">
            <a:spAutoFit/>
          </a:bodyPr>
          <a:lstStyle/>
          <a:p>
            <a:pPr fontAlgn="base"/>
            <a:r>
              <a:rPr lang="en-US" sz="1600" dirty="0">
                <a:solidFill>
                  <a:srgbClr val="106636"/>
                </a:solidFill>
                <a:latin typeface="Arial" pitchFamily="34" charset="0"/>
                <a:cs typeface="Arial" pitchFamily="34" charset="0"/>
              </a:rPr>
              <a:t>Overview:</a:t>
            </a:r>
          </a:p>
          <a:p>
            <a:pPr marL="285750" indent="-173038" defTabSz="820583" fontAlgn="base">
              <a:lnSpc>
                <a:spcPts val="1600"/>
              </a:lnSpc>
              <a:buFont typeface="Wingdings" pitchFamily="2" charset="2"/>
              <a:buChar char="§"/>
              <a:tabLst>
                <a:tab pos="225425" algn="l"/>
              </a:tabLst>
            </a:pPr>
            <a:r>
              <a:rPr lang="en-US" sz="1400" b="1" dirty="0">
                <a:solidFill>
                  <a:prstClr val="black"/>
                </a:solidFill>
                <a:latin typeface="Arial" pitchFamily="34" charset="0"/>
                <a:cs typeface="Arial" pitchFamily="34" charset="0"/>
              </a:rPr>
              <a:t>Mission:</a:t>
            </a:r>
            <a:r>
              <a:rPr lang="en-US" sz="1400" dirty="0">
                <a:solidFill>
                  <a:prstClr val="black"/>
                </a:solidFill>
                <a:latin typeface="Arial" pitchFamily="34" charset="0"/>
                <a:cs typeface="Arial" pitchFamily="34" charset="0"/>
              </a:rPr>
              <a:t> Develop a solar-fuels generator to produce fuel from the sun 10x more efficiently than </a:t>
            </a:r>
            <a:r>
              <a:rPr lang="en-US" sz="1400" dirty="0" smtClean="0">
                <a:solidFill>
                  <a:prstClr val="black"/>
                </a:solidFill>
                <a:latin typeface="Arial" pitchFamily="34" charset="0"/>
                <a:cs typeface="Arial" pitchFamily="34" charset="0"/>
              </a:rPr>
              <a:t>crop plants</a:t>
            </a:r>
            <a:endParaRPr lang="en-US" sz="1400" dirty="0">
              <a:solidFill>
                <a:prstClr val="black"/>
              </a:solidFill>
              <a:latin typeface="Arial" pitchFamily="34" charset="0"/>
              <a:cs typeface="Arial" pitchFamily="34" charset="0"/>
            </a:endParaRPr>
          </a:p>
          <a:p>
            <a:pPr marL="285750" indent="-173038" defTabSz="820583" fontAlgn="base">
              <a:lnSpc>
                <a:spcPts val="1600"/>
              </a:lnSpc>
              <a:buFont typeface="Wingdings" pitchFamily="2" charset="2"/>
              <a:buChar char="§"/>
              <a:tabLst>
                <a:tab pos="225425" algn="l"/>
              </a:tabLst>
            </a:pPr>
            <a:r>
              <a:rPr lang="en-US" sz="1400" dirty="0">
                <a:solidFill>
                  <a:prstClr val="black"/>
                </a:solidFill>
                <a:latin typeface="Arial" pitchFamily="34" charset="0"/>
                <a:cs typeface="Arial" pitchFamily="34" charset="0"/>
              </a:rPr>
              <a:t>Launched in Sept. </a:t>
            </a:r>
            <a:r>
              <a:rPr lang="en-US" sz="1400" dirty="0" smtClean="0">
                <a:solidFill>
                  <a:prstClr val="black"/>
                </a:solidFill>
                <a:latin typeface="Arial" pitchFamily="34" charset="0"/>
                <a:cs typeface="Arial" pitchFamily="34" charset="0"/>
              </a:rPr>
              <a:t>2010; DOE announced renewal in April 2015</a:t>
            </a:r>
            <a:endParaRPr lang="en-US" sz="1400" dirty="0">
              <a:solidFill>
                <a:prstClr val="black"/>
              </a:solidFill>
              <a:latin typeface="Arial" pitchFamily="34" charset="0"/>
              <a:cs typeface="Arial" pitchFamily="34" charset="0"/>
            </a:endParaRPr>
          </a:p>
          <a:p>
            <a:pPr marL="285750" indent="-173038" defTabSz="820583" fontAlgn="base">
              <a:lnSpc>
                <a:spcPts val="1600"/>
              </a:lnSpc>
              <a:buFont typeface="Wingdings" pitchFamily="2" charset="2"/>
              <a:buChar char="§"/>
              <a:tabLst>
                <a:tab pos="225425" algn="l"/>
              </a:tabLst>
            </a:pPr>
            <a:r>
              <a:rPr lang="en-US" sz="1400" dirty="0">
                <a:solidFill>
                  <a:prstClr val="black"/>
                </a:solidFill>
                <a:latin typeface="Arial" pitchFamily="34" charset="0"/>
                <a:cs typeface="Arial" pitchFamily="34" charset="0"/>
              </a:rPr>
              <a:t>Led by Caltech with LBNL as primary partner; additional partners are </a:t>
            </a:r>
            <a:r>
              <a:rPr lang="en-US" sz="1400" dirty="0" smtClean="0">
                <a:solidFill>
                  <a:prstClr val="black"/>
                </a:solidFill>
                <a:latin typeface="Arial" pitchFamily="34" charset="0"/>
                <a:cs typeface="Arial" pitchFamily="34" charset="0"/>
              </a:rPr>
              <a:t>SLAC, UC </a:t>
            </a:r>
            <a:r>
              <a:rPr lang="en-US" sz="1400" dirty="0">
                <a:solidFill>
                  <a:prstClr val="black"/>
                </a:solidFill>
                <a:latin typeface="Arial" pitchFamily="34" charset="0"/>
                <a:cs typeface="Arial" pitchFamily="34" charset="0"/>
              </a:rPr>
              <a:t>San </a:t>
            </a:r>
            <a:r>
              <a:rPr lang="en-US" sz="1400" dirty="0" smtClean="0">
                <a:solidFill>
                  <a:prstClr val="black"/>
                </a:solidFill>
                <a:latin typeface="Arial" pitchFamily="34" charset="0"/>
                <a:cs typeface="Arial" pitchFamily="34" charset="0"/>
              </a:rPr>
              <a:t>Diego and UC </a:t>
            </a:r>
            <a:r>
              <a:rPr lang="en-US" sz="1400" dirty="0">
                <a:solidFill>
                  <a:prstClr val="black"/>
                </a:solidFill>
                <a:latin typeface="Arial" pitchFamily="34" charset="0"/>
                <a:cs typeface="Arial" pitchFamily="34" charset="0"/>
              </a:rPr>
              <a:t>Irvine</a:t>
            </a:r>
          </a:p>
          <a:p>
            <a:pPr marL="285750" indent="-173038" defTabSz="820583" fontAlgn="base">
              <a:lnSpc>
                <a:spcPts val="1600"/>
              </a:lnSpc>
              <a:buFont typeface="Wingdings" pitchFamily="2" charset="2"/>
              <a:buChar char="§"/>
              <a:tabLst>
                <a:tab pos="225425" algn="l"/>
              </a:tabLst>
            </a:pPr>
            <a:r>
              <a:rPr lang="en-US" sz="1400" b="1" dirty="0">
                <a:solidFill>
                  <a:prstClr val="black"/>
                </a:solidFill>
                <a:latin typeface="Arial" pitchFamily="34" charset="0"/>
                <a:cs typeface="Arial" pitchFamily="34" charset="0"/>
              </a:rPr>
              <a:t>First Funding Cycle: </a:t>
            </a:r>
            <a:r>
              <a:rPr lang="en-US" sz="1400" dirty="0">
                <a:solidFill>
                  <a:prstClr val="black"/>
                </a:solidFill>
                <a:latin typeface="Arial" pitchFamily="34" charset="0"/>
                <a:cs typeface="Arial" pitchFamily="34" charset="0"/>
              </a:rPr>
              <a:t>Development of prototypes capable of efficiently producing hydrogen via </a:t>
            </a:r>
            <a:r>
              <a:rPr lang="en-US" sz="1400" dirty="0" err="1">
                <a:solidFill>
                  <a:prstClr val="black"/>
                </a:solidFill>
                <a:latin typeface="Arial" pitchFamily="34" charset="0"/>
                <a:cs typeface="Arial" pitchFamily="34" charset="0"/>
              </a:rPr>
              <a:t>photocatalytic</a:t>
            </a:r>
            <a:r>
              <a:rPr lang="en-US" sz="1400" dirty="0">
                <a:solidFill>
                  <a:prstClr val="black"/>
                </a:solidFill>
                <a:latin typeface="Arial" pitchFamily="34" charset="0"/>
                <a:cs typeface="Arial" pitchFamily="34" charset="0"/>
              </a:rPr>
              <a:t> water splitting</a:t>
            </a:r>
          </a:p>
          <a:p>
            <a:pPr marL="285750" indent="-173038" defTabSz="820583" fontAlgn="base">
              <a:lnSpc>
                <a:spcPts val="1600"/>
              </a:lnSpc>
              <a:buFont typeface="Wingdings" pitchFamily="2" charset="2"/>
              <a:buChar char="§"/>
              <a:tabLst>
                <a:tab pos="225425" algn="l"/>
              </a:tabLst>
            </a:pPr>
            <a:r>
              <a:rPr lang="en-US" sz="1400" b="1" dirty="0">
                <a:solidFill>
                  <a:prstClr val="black"/>
                </a:solidFill>
                <a:latin typeface="Arial" pitchFamily="34" charset="0"/>
                <a:cs typeface="Arial" pitchFamily="34" charset="0"/>
              </a:rPr>
              <a:t>Second Funding Cycle: </a:t>
            </a:r>
            <a:r>
              <a:rPr lang="en-US" sz="1400" dirty="0">
                <a:solidFill>
                  <a:prstClr val="black"/>
                </a:solidFill>
                <a:latin typeface="Arial" pitchFamily="34" charset="0"/>
                <a:cs typeface="Arial" pitchFamily="34" charset="0"/>
              </a:rPr>
              <a:t>Focus on CO</a:t>
            </a:r>
            <a:r>
              <a:rPr lang="en-US" sz="1400" baseline="-25000" dirty="0">
                <a:solidFill>
                  <a:prstClr val="black"/>
                </a:solidFill>
                <a:latin typeface="Arial" panose="020B0604020202020204" pitchFamily="34" charset="0"/>
                <a:cs typeface="Arial" panose="020B0604020202020204" pitchFamily="34" charset="0"/>
              </a:rPr>
              <a:t>2 </a:t>
            </a:r>
            <a:r>
              <a:rPr lang="en-US" sz="1400" dirty="0">
                <a:solidFill>
                  <a:prstClr val="black"/>
                </a:solidFill>
                <a:latin typeface="Arial" panose="020B0604020202020204" pitchFamily="34" charset="0"/>
                <a:cs typeface="Arial" panose="020B0604020202020204" pitchFamily="34" charset="0"/>
              </a:rPr>
              <a:t>reduction discovery science</a:t>
            </a:r>
          </a:p>
          <a:p>
            <a:pPr defTabSz="820583" fontAlgn="base">
              <a:tabLst>
                <a:tab pos="225425" algn="l"/>
              </a:tabLst>
            </a:pPr>
            <a:r>
              <a:rPr lang="en-US" sz="1600" dirty="0">
                <a:solidFill>
                  <a:srgbClr val="106636"/>
                </a:solidFill>
                <a:latin typeface="Arial" pitchFamily="34" charset="0"/>
                <a:cs typeface="Arial" pitchFamily="34" charset="0"/>
              </a:rPr>
              <a:t>Goals and Legacies:</a:t>
            </a:r>
          </a:p>
          <a:p>
            <a:pPr marL="287338" indent="-176213" defTabSz="820583" fontAlgn="base">
              <a:lnSpc>
                <a:spcPts val="1600"/>
              </a:lnSpc>
              <a:buFont typeface="Wingdings" panose="05000000000000000000" pitchFamily="2" charset="2"/>
              <a:buChar char="§"/>
              <a:tabLst>
                <a:tab pos="225425" algn="l"/>
              </a:tabLst>
            </a:pPr>
            <a:r>
              <a:rPr lang="en-US" sz="1400" dirty="0">
                <a:solidFill>
                  <a:prstClr val="black"/>
                </a:solidFill>
                <a:latin typeface="Arial" pitchFamily="34" charset="0"/>
                <a:cs typeface="Arial" pitchFamily="34" charset="0"/>
              </a:rPr>
              <a:t>Library of fundamental knowledge</a:t>
            </a:r>
          </a:p>
          <a:p>
            <a:pPr marL="287338" indent="-176213" defTabSz="820583" fontAlgn="base">
              <a:lnSpc>
                <a:spcPts val="1600"/>
              </a:lnSpc>
              <a:buFont typeface="Wingdings" panose="05000000000000000000" pitchFamily="2" charset="2"/>
              <a:buChar char="§"/>
              <a:tabLst>
                <a:tab pos="225425" algn="l"/>
              </a:tabLst>
            </a:pPr>
            <a:r>
              <a:rPr lang="en-US" sz="1400" dirty="0">
                <a:solidFill>
                  <a:prstClr val="black"/>
                </a:solidFill>
                <a:latin typeface="Arial" pitchFamily="34" charset="0"/>
                <a:cs typeface="Arial" pitchFamily="34" charset="0"/>
              </a:rPr>
              <a:t>Prototype solar-fuels generator </a:t>
            </a:r>
          </a:p>
          <a:p>
            <a:pPr marL="287338" indent="-176213" defTabSz="820583" fontAlgn="base">
              <a:lnSpc>
                <a:spcPts val="1600"/>
              </a:lnSpc>
              <a:buFont typeface="Wingdings" panose="05000000000000000000" pitchFamily="2" charset="2"/>
              <a:buChar char="§"/>
              <a:tabLst>
                <a:tab pos="225425" algn="l"/>
              </a:tabLst>
            </a:pPr>
            <a:r>
              <a:rPr lang="en-US" sz="1400" dirty="0">
                <a:solidFill>
                  <a:prstClr val="black"/>
                </a:solidFill>
                <a:latin typeface="Arial" pitchFamily="34" charset="0"/>
                <a:cs typeface="Arial" pitchFamily="34" charset="0"/>
              </a:rPr>
              <a:t>Science and critical expertise for a solar fuels industry</a:t>
            </a:r>
          </a:p>
        </p:txBody>
      </p:sp>
      <p:cxnSp>
        <p:nvCxnSpPr>
          <p:cNvPr id="20" name="Straight Connector 19"/>
          <p:cNvCxnSpPr/>
          <p:nvPr/>
        </p:nvCxnSpPr>
        <p:spPr>
          <a:xfrm flipV="1">
            <a:off x="5867400" y="3514605"/>
            <a:ext cx="0" cy="2743200"/>
          </a:xfrm>
          <a:prstGeom prst="line">
            <a:avLst/>
          </a:prstGeom>
          <a:ln w="63500" cmpd="dbl"/>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228600" y="845307"/>
            <a:ext cx="2840082" cy="2659893"/>
            <a:chOff x="6000750" y="3560706"/>
            <a:chExt cx="2840082" cy="2659893"/>
          </a:xfrm>
        </p:grpSpPr>
        <p:pic>
          <p:nvPicPr>
            <p:cNvPr id="16" name="Picture 2" descr="Z:\Desktop\JCAP\Public Talks and Meetings\IEEE Aerospace Talk\Requested Information\Artificial Photosynthes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2365" y="3560706"/>
              <a:ext cx="2294315" cy="249631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000750" y="5943600"/>
              <a:ext cx="2840082" cy="276999"/>
            </a:xfrm>
            <a:prstGeom prst="rect">
              <a:avLst/>
            </a:prstGeom>
            <a:noFill/>
          </p:spPr>
          <p:txBody>
            <a:bodyPr wrap="square" rtlCol="0">
              <a:spAutoFit/>
            </a:bodyPr>
            <a:lstStyle/>
            <a:p>
              <a:pPr algn="ctr" defTabSz="457200"/>
              <a:r>
                <a:rPr lang="en-US" sz="1200" i="1" dirty="0" err="1">
                  <a:solidFill>
                    <a:prstClr val="black"/>
                  </a:solidFill>
                  <a:cs typeface="Arial" pitchFamily="34" charset="0"/>
                </a:rPr>
                <a:t>Photoelectrochemical</a:t>
              </a:r>
              <a:r>
                <a:rPr lang="en-US" sz="1200" i="1" dirty="0">
                  <a:solidFill>
                    <a:prstClr val="black"/>
                  </a:solidFill>
                  <a:cs typeface="Arial" pitchFamily="34" charset="0"/>
                </a:rPr>
                <a:t> Solar-Fuel Generator</a:t>
              </a:r>
            </a:p>
          </p:txBody>
        </p:sp>
      </p:grpSp>
      <p:sp>
        <p:nvSpPr>
          <p:cNvPr id="18" name="TextBox 17"/>
          <p:cNvSpPr txBox="1"/>
          <p:nvPr/>
        </p:nvSpPr>
        <p:spPr>
          <a:xfrm>
            <a:off x="304800" y="3560716"/>
            <a:ext cx="5486400" cy="2638158"/>
          </a:xfrm>
          <a:prstGeom prst="rect">
            <a:avLst/>
          </a:prstGeom>
          <a:noFill/>
        </p:spPr>
        <p:txBody>
          <a:bodyPr wrap="square" rtlCol="0">
            <a:spAutoFit/>
          </a:bodyPr>
          <a:lstStyle/>
          <a:p>
            <a:pPr>
              <a:spcAft>
                <a:spcPts val="100"/>
              </a:spcAft>
            </a:pPr>
            <a:r>
              <a:rPr lang="en-US" sz="1600" dirty="0">
                <a:solidFill>
                  <a:srgbClr val="106636"/>
                </a:solidFill>
                <a:latin typeface="Arial" panose="020B0604020202020204" pitchFamily="34" charset="0"/>
                <a:cs typeface="Arial" pitchFamily="34" charset="0"/>
              </a:rPr>
              <a:t>Research Accomplishments:</a:t>
            </a:r>
          </a:p>
          <a:p>
            <a:pPr marL="285750" indent="-168275">
              <a:lnSpc>
                <a:spcPct val="90000"/>
              </a:lnSpc>
              <a:spcAft>
                <a:spcPts val="300"/>
              </a:spcAft>
              <a:buFont typeface="Wingdings" pitchFamily="2" charset="2"/>
              <a:buChar char="§"/>
            </a:pPr>
            <a:r>
              <a:rPr lang="en-US" sz="1400" dirty="0">
                <a:solidFill>
                  <a:prstClr val="black"/>
                </a:solidFill>
                <a:latin typeface="Arial" panose="020B0604020202020204" pitchFamily="34" charset="0"/>
                <a:cs typeface="Arial" panose="020B0604020202020204" pitchFamily="34" charset="0"/>
              </a:rPr>
              <a:t>Discovered method to protect light-absorbing semiconductors (</a:t>
            </a:r>
            <a:r>
              <a:rPr lang="en-US" sz="1400" i="1" dirty="0">
                <a:solidFill>
                  <a:prstClr val="black"/>
                </a:solidFill>
                <a:latin typeface="Arial" panose="020B0604020202020204" pitchFamily="34" charset="0"/>
                <a:cs typeface="Arial" panose="020B0604020202020204" pitchFamily="34" charset="0"/>
              </a:rPr>
              <a:t>e.g.</a:t>
            </a:r>
            <a:r>
              <a:rPr lang="en-US" sz="1400" dirty="0">
                <a:solidFill>
                  <a:prstClr val="black"/>
                </a:solidFill>
                <a:latin typeface="Arial" panose="020B0604020202020204" pitchFamily="34" charset="0"/>
                <a:cs typeface="Arial" panose="020B0604020202020204" pitchFamily="34" charset="0"/>
              </a:rPr>
              <a:t> Si, </a:t>
            </a:r>
            <a:r>
              <a:rPr lang="en-US" sz="1400" dirty="0" err="1">
                <a:solidFill>
                  <a:prstClr val="black"/>
                </a:solidFill>
                <a:latin typeface="Arial" panose="020B0604020202020204" pitchFamily="34" charset="0"/>
                <a:cs typeface="Arial" panose="020B0604020202020204" pitchFamily="34" charset="0"/>
              </a:rPr>
              <a:t>GaAs</a:t>
            </a:r>
            <a:r>
              <a:rPr lang="en-US" sz="1400" dirty="0">
                <a:solidFill>
                  <a:prstClr val="black"/>
                </a:solidFill>
                <a:latin typeface="Arial" pitchFamily="34" charset="0"/>
                <a:cs typeface="Arial" pitchFamily="34" charset="0"/>
              </a:rPr>
              <a:t>) from corrosion in basic aqueous solutions while still maintaining excellent electrical charge </a:t>
            </a:r>
            <a:r>
              <a:rPr lang="en-US" sz="1400" dirty="0" smtClean="0">
                <a:solidFill>
                  <a:prstClr val="black"/>
                </a:solidFill>
                <a:latin typeface="Arial" pitchFamily="34" charset="0"/>
                <a:cs typeface="Arial" pitchFamily="34" charset="0"/>
              </a:rPr>
              <a:t>conduction</a:t>
            </a:r>
          </a:p>
          <a:p>
            <a:pPr marL="285750" indent="-168275">
              <a:lnSpc>
                <a:spcPct val="90000"/>
              </a:lnSpc>
              <a:spcAft>
                <a:spcPts val="300"/>
              </a:spcAft>
              <a:buFont typeface="Wingdings" pitchFamily="2" charset="2"/>
              <a:buChar char="§"/>
            </a:pPr>
            <a:r>
              <a:rPr lang="en-US" sz="1400" dirty="0" smtClean="0">
                <a:solidFill>
                  <a:prstClr val="black"/>
                </a:solidFill>
                <a:latin typeface="Arial" pitchFamily="34" charset="0"/>
                <a:cs typeface="Arial" pitchFamily="34" charset="0"/>
              </a:rPr>
              <a:t>Developed </a:t>
            </a:r>
            <a:r>
              <a:rPr lang="en-US" sz="1400" dirty="0">
                <a:solidFill>
                  <a:prstClr val="black"/>
                </a:solidFill>
                <a:latin typeface="Arial" pitchFamily="34" charset="0"/>
                <a:cs typeface="Arial" pitchFamily="34" charset="0"/>
              </a:rPr>
              <a:t>novel high throughput capabilities to prepare and screen light absorbers and </a:t>
            </a:r>
            <a:r>
              <a:rPr lang="en-US" sz="1400" dirty="0" err="1" smtClean="0">
                <a:solidFill>
                  <a:prstClr val="black"/>
                </a:solidFill>
                <a:latin typeface="Arial" pitchFamily="34" charset="0"/>
                <a:cs typeface="Arial" pitchFamily="34" charset="0"/>
              </a:rPr>
              <a:t>electrocatalysts</a:t>
            </a:r>
            <a:endParaRPr lang="en-US" sz="1400" dirty="0">
              <a:solidFill>
                <a:prstClr val="black"/>
              </a:solidFill>
              <a:latin typeface="Arial" pitchFamily="34" charset="0"/>
              <a:cs typeface="Arial" pitchFamily="34" charset="0"/>
            </a:endParaRPr>
          </a:p>
          <a:p>
            <a:pPr marL="285750" indent="-168275">
              <a:lnSpc>
                <a:spcPct val="90000"/>
              </a:lnSpc>
              <a:spcAft>
                <a:spcPts val="300"/>
              </a:spcAft>
              <a:buFont typeface="Wingdings" pitchFamily="2" charset="2"/>
              <a:buChar char="§"/>
            </a:pPr>
            <a:r>
              <a:rPr lang="en-US" sz="1400" dirty="0" smtClean="0">
                <a:solidFill>
                  <a:prstClr val="black"/>
                </a:solidFill>
                <a:latin typeface="Arial" pitchFamily="34" charset="0"/>
                <a:cs typeface="Arial" pitchFamily="34" charset="0"/>
              </a:rPr>
              <a:t>Established </a:t>
            </a:r>
            <a:r>
              <a:rPr lang="en-US" sz="1400" dirty="0">
                <a:solidFill>
                  <a:prstClr val="black"/>
                </a:solidFill>
                <a:latin typeface="Arial" pitchFamily="34" charset="0"/>
                <a:cs typeface="Arial" pitchFamily="34" charset="0"/>
              </a:rPr>
              <a:t>benchmarking capabilities </a:t>
            </a:r>
            <a:r>
              <a:rPr lang="en-US" sz="1400" dirty="0" smtClean="0">
                <a:solidFill>
                  <a:prstClr val="black"/>
                </a:solidFill>
                <a:latin typeface="Arial" pitchFamily="34" charset="0"/>
                <a:cs typeface="Arial" pitchFamily="34" charset="0"/>
              </a:rPr>
              <a:t>that provide quantitative, objective evaluations </a:t>
            </a:r>
            <a:r>
              <a:rPr lang="en-US" sz="1400" dirty="0">
                <a:solidFill>
                  <a:prstClr val="black"/>
                </a:solidFill>
                <a:latin typeface="Arial" pitchFamily="34" charset="0"/>
                <a:cs typeface="Arial" pitchFamily="34" charset="0"/>
              </a:rPr>
              <a:t>of catalysts and light absorbers</a:t>
            </a:r>
          </a:p>
          <a:p>
            <a:pPr marL="285750" indent="-168275">
              <a:lnSpc>
                <a:spcPct val="90000"/>
              </a:lnSpc>
              <a:spcAft>
                <a:spcPts val="300"/>
              </a:spcAft>
              <a:buFont typeface="Wingdings" pitchFamily="2" charset="2"/>
              <a:buChar char="§"/>
            </a:pPr>
            <a:r>
              <a:rPr lang="en-US" sz="1400" dirty="0" smtClean="0">
                <a:solidFill>
                  <a:srgbClr val="000000"/>
                </a:solidFill>
                <a:latin typeface="Arial" pitchFamily="34" charset="0"/>
                <a:cs typeface="Arial" pitchFamily="34" charset="0"/>
              </a:rPr>
              <a:t>Designed, fabricated </a:t>
            </a:r>
            <a:r>
              <a:rPr lang="en-US" sz="1400" dirty="0">
                <a:solidFill>
                  <a:srgbClr val="000000"/>
                </a:solidFill>
                <a:latin typeface="Arial" pitchFamily="34" charset="0"/>
                <a:cs typeface="Arial" pitchFamily="34" charset="0"/>
              </a:rPr>
              <a:t>and tested integrated artificial photosynthetic prototypes with optimized </a:t>
            </a:r>
            <a:r>
              <a:rPr lang="en-US" sz="1400" dirty="0" smtClean="0">
                <a:solidFill>
                  <a:srgbClr val="000000"/>
                </a:solidFill>
                <a:latin typeface="Arial" pitchFamily="34" charset="0"/>
                <a:cs typeface="Arial" pitchFamily="34" charset="0"/>
              </a:rPr>
              <a:t>properties</a:t>
            </a:r>
            <a:endParaRPr lang="en-US" sz="1400" dirty="0">
              <a:solidFill>
                <a:srgbClr val="000000"/>
              </a:solidFill>
              <a:latin typeface="Arial" pitchFamily="34" charset="0"/>
              <a:cs typeface="Arial" pitchFamily="34" charset="0"/>
            </a:endParaRPr>
          </a:p>
          <a:p>
            <a:pPr marL="285750" indent="-168275">
              <a:lnSpc>
                <a:spcPct val="90000"/>
              </a:lnSpc>
              <a:spcAft>
                <a:spcPts val="300"/>
              </a:spcAft>
              <a:buFont typeface="Wingdings" pitchFamily="2" charset="2"/>
              <a:buChar char="§"/>
            </a:pPr>
            <a:r>
              <a:rPr lang="en-US" sz="1400" dirty="0" smtClean="0">
                <a:solidFill>
                  <a:prstClr val="black"/>
                </a:solidFill>
                <a:latin typeface="Arial" pitchFamily="34" charset="0"/>
                <a:cs typeface="Arial" pitchFamily="34" charset="0"/>
              </a:rPr>
              <a:t>Developed </a:t>
            </a:r>
            <a:r>
              <a:rPr lang="en-US" sz="1400" dirty="0">
                <a:solidFill>
                  <a:prstClr val="black"/>
                </a:solidFill>
                <a:latin typeface="Arial" pitchFamily="34" charset="0"/>
                <a:cs typeface="Arial" pitchFamily="34" charset="0"/>
              </a:rPr>
              <a:t>new multi-physics modeling tools for analysis of solar-fuels prototypes and processes</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8998" y="3559934"/>
            <a:ext cx="2222930" cy="2688466"/>
          </a:xfrm>
          <a:prstGeom prst="rect">
            <a:avLst/>
          </a:prstGeom>
        </p:spPr>
      </p:pic>
    </p:spTree>
    <p:extLst>
      <p:ext uri="{BB962C8B-B14F-4D97-AF65-F5344CB8AC3E}">
        <p14:creationId xmlns:p14="http://schemas.microsoft.com/office/powerpoint/2010/main" val="40850303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Divisional Structure 2007</a:t>
            </a:r>
            <a:endParaRPr lang="en-US" b="1" dirty="0"/>
          </a:p>
        </p:txBody>
      </p:sp>
      <p:sp>
        <p:nvSpPr>
          <p:cNvPr id="7" name="TextBox 6"/>
          <p:cNvSpPr txBox="1"/>
          <p:nvPr/>
        </p:nvSpPr>
        <p:spPr>
          <a:xfrm>
            <a:off x="8458200" y="6324600"/>
            <a:ext cx="269626" cy="276999"/>
          </a:xfrm>
          <a:prstGeom prst="rect">
            <a:avLst/>
          </a:prstGeom>
          <a:noFill/>
        </p:spPr>
        <p:txBody>
          <a:bodyPr wrap="none" rtlCol="0">
            <a:spAutoFit/>
          </a:bodyPr>
          <a:lstStyle/>
          <a:p>
            <a:r>
              <a:rPr lang="en-US" sz="1200" dirty="0" smtClean="0">
                <a:solidFill>
                  <a:srgbClr val="106636"/>
                </a:solidFill>
                <a:latin typeface="Arial" panose="020B0604020202020204" pitchFamily="34" charset="0"/>
                <a:cs typeface="Arial" panose="020B0604020202020204" pitchFamily="34" charset="0"/>
              </a:rPr>
              <a:t>8</a:t>
            </a:r>
            <a:endParaRPr lang="en-US" sz="1200" dirty="0">
              <a:solidFill>
                <a:srgbClr val="106636"/>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645507403"/>
              </p:ext>
            </p:extLst>
          </p:nvPr>
        </p:nvGraphicFramePr>
        <p:xfrm>
          <a:off x="1219200" y="914400"/>
          <a:ext cx="6743700" cy="5211041"/>
        </p:xfrm>
        <a:graphic>
          <a:graphicData uri="http://schemas.openxmlformats.org/presentationml/2006/ole">
            <mc:AlternateContent xmlns:mc="http://schemas.openxmlformats.org/markup-compatibility/2006">
              <mc:Choice xmlns:v="urn:schemas-microsoft-com:vml" Requires="v">
                <p:oleObj spid="_x0000_s2070" name="Acrobat Document" r:id="rId4" imgW="7543665" imgH="5829194" progId="AcroExch.Document.7">
                  <p:embed/>
                </p:oleObj>
              </mc:Choice>
              <mc:Fallback>
                <p:oleObj name="Acrobat Document" r:id="rId4" imgW="7543665" imgH="5829194" progId="AcroExch.Document.7">
                  <p:embed/>
                  <p:pic>
                    <p:nvPicPr>
                      <p:cNvPr id="0" name=""/>
                      <p:cNvPicPr/>
                      <p:nvPr/>
                    </p:nvPicPr>
                    <p:blipFill>
                      <a:blip r:embed="rId5"/>
                      <a:stretch>
                        <a:fillRect/>
                      </a:stretch>
                    </p:blipFill>
                    <p:spPr>
                      <a:xfrm>
                        <a:off x="1219200" y="914400"/>
                        <a:ext cx="6743700" cy="5211041"/>
                      </a:xfrm>
                      <a:prstGeom prst="rect">
                        <a:avLst/>
                      </a:prstGeom>
                    </p:spPr>
                  </p:pic>
                </p:oleObj>
              </mc:Fallback>
            </mc:AlternateContent>
          </a:graphicData>
        </a:graphic>
      </p:graphicFrame>
      <p:sp>
        <p:nvSpPr>
          <p:cNvPr id="2" name="Oval 1"/>
          <p:cNvSpPr/>
          <p:nvPr/>
        </p:nvSpPr>
        <p:spPr>
          <a:xfrm>
            <a:off x="6781800" y="2590800"/>
            <a:ext cx="1354013" cy="1676400"/>
          </a:xfrm>
          <a:prstGeom prst="ellipse">
            <a:avLst/>
          </a:prstGeom>
          <a:noFill/>
          <a:ln w="38100">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029200" y="4267200"/>
            <a:ext cx="1125413" cy="838200"/>
          </a:xfrm>
          <a:prstGeom prst="ellipse">
            <a:avLst/>
          </a:prstGeom>
          <a:noFill/>
          <a:ln w="38100">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9800" y="4724400"/>
            <a:ext cx="1125413"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094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t>Divisional Structure 2008</a:t>
            </a:r>
            <a:endParaRPr lang="en-US" b="1" dirty="0"/>
          </a:p>
        </p:txBody>
      </p:sp>
      <p:sp>
        <p:nvSpPr>
          <p:cNvPr id="7" name="TextBox 6"/>
          <p:cNvSpPr txBox="1"/>
          <p:nvPr/>
        </p:nvSpPr>
        <p:spPr>
          <a:xfrm>
            <a:off x="8458200" y="6324600"/>
            <a:ext cx="269626" cy="276999"/>
          </a:xfrm>
          <a:prstGeom prst="rect">
            <a:avLst/>
          </a:prstGeom>
          <a:noFill/>
        </p:spPr>
        <p:txBody>
          <a:bodyPr wrap="none" rtlCol="0">
            <a:spAutoFit/>
          </a:bodyPr>
          <a:lstStyle/>
          <a:p>
            <a:r>
              <a:rPr lang="en-US" sz="1200" dirty="0">
                <a:solidFill>
                  <a:srgbClr val="106636"/>
                </a:solidFill>
                <a:latin typeface="Arial" panose="020B0604020202020204" pitchFamily="34" charset="0"/>
                <a:cs typeface="Arial" panose="020B0604020202020204" pitchFamily="34" charset="0"/>
              </a:rPr>
              <a:t>9</a:t>
            </a:r>
          </a:p>
        </p:txBody>
      </p:sp>
      <p:graphicFrame>
        <p:nvGraphicFramePr>
          <p:cNvPr id="6" name="Object 5"/>
          <p:cNvGraphicFramePr>
            <a:graphicFrameLocks noChangeAspect="1"/>
          </p:cNvGraphicFramePr>
          <p:nvPr>
            <p:extLst>
              <p:ext uri="{D42A27DB-BD31-4B8C-83A1-F6EECF244321}">
                <p14:modId xmlns:p14="http://schemas.microsoft.com/office/powerpoint/2010/main" val="4075853273"/>
              </p:ext>
            </p:extLst>
          </p:nvPr>
        </p:nvGraphicFramePr>
        <p:xfrm>
          <a:off x="1143000" y="914400"/>
          <a:ext cx="6606989" cy="5105400"/>
        </p:xfrm>
        <a:graphic>
          <a:graphicData uri="http://schemas.openxmlformats.org/presentationml/2006/ole">
            <mc:AlternateContent xmlns:mc="http://schemas.openxmlformats.org/markup-compatibility/2006">
              <mc:Choice xmlns:v="urn:schemas-microsoft-com:vml" Requires="v">
                <p:oleObj spid="_x0000_s3095" name="Acrobat Document" r:id="rId4" imgW="7543665" imgH="5829194" progId="AcroExch.Document.7">
                  <p:embed/>
                </p:oleObj>
              </mc:Choice>
              <mc:Fallback>
                <p:oleObj name="Acrobat Document" r:id="rId4" imgW="7543665" imgH="5829194" progId="AcroExch.Document.7">
                  <p:embed/>
                  <p:pic>
                    <p:nvPicPr>
                      <p:cNvPr id="0" name=""/>
                      <p:cNvPicPr/>
                      <p:nvPr/>
                    </p:nvPicPr>
                    <p:blipFill>
                      <a:blip r:embed="rId5"/>
                      <a:stretch>
                        <a:fillRect/>
                      </a:stretch>
                    </p:blipFill>
                    <p:spPr>
                      <a:xfrm>
                        <a:off x="1143000" y="914400"/>
                        <a:ext cx="6606989" cy="5105400"/>
                      </a:xfrm>
                      <a:prstGeom prst="rect">
                        <a:avLst/>
                      </a:prstGeom>
                    </p:spPr>
                  </p:pic>
                </p:oleObj>
              </mc:Fallback>
            </mc:AlternateContent>
          </a:graphicData>
        </a:graphic>
      </p:graphicFrame>
      <p:sp>
        <p:nvSpPr>
          <p:cNvPr id="5" name="Oval 4"/>
          <p:cNvSpPr/>
          <p:nvPr/>
        </p:nvSpPr>
        <p:spPr>
          <a:xfrm>
            <a:off x="5943600" y="2743200"/>
            <a:ext cx="1219200" cy="2209800"/>
          </a:xfrm>
          <a:prstGeom prst="ellipse">
            <a:avLst/>
          </a:prstGeom>
          <a:noFill/>
          <a:ln w="38100">
            <a:solidFill>
              <a:srgbClr val="106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049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19138</TotalTime>
  <Words>3510</Words>
  <Application>Microsoft Office PowerPoint</Application>
  <PresentationFormat>On-screen Show (4:3)</PresentationFormat>
  <Paragraphs>791</Paragraphs>
  <Slides>36</Slides>
  <Notes>34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6" baseType="lpstr">
      <vt:lpstr>ＭＳ Ｐゴシック</vt:lpstr>
      <vt:lpstr>Arial</vt:lpstr>
      <vt:lpstr>Arial Narrow</vt:lpstr>
      <vt:lpstr>Calibri</vt:lpstr>
      <vt:lpstr>Webdings</vt:lpstr>
      <vt:lpstr>Wingdings</vt:lpstr>
      <vt:lpstr>1_Office Theme</vt:lpstr>
      <vt:lpstr>5_Office Theme</vt:lpstr>
      <vt:lpstr>Photo Editor Photo</vt:lpstr>
      <vt:lpstr>Acrobat Document</vt:lpstr>
      <vt:lpstr>PowerPoint Presentation</vt:lpstr>
      <vt:lpstr>CSGB Division Mission and Goals</vt:lpstr>
      <vt:lpstr>Divisional Structure</vt:lpstr>
      <vt:lpstr>Fundamental Interactions Team</vt:lpstr>
      <vt:lpstr>Photochemistry and Biochemistry Team</vt:lpstr>
      <vt:lpstr>Chemical Transformations Team</vt:lpstr>
      <vt:lpstr>Fuels from Sunlight Hub Joint Center for Artificial Photosynthesis (JCAP)</vt:lpstr>
      <vt:lpstr>Divisional Structure 2007</vt:lpstr>
      <vt:lpstr>Divisional Structure 2008</vt:lpstr>
      <vt:lpstr>Biosciences Integration</vt:lpstr>
      <vt:lpstr>Integrative Themes</vt:lpstr>
      <vt:lpstr>Budget History (FY 2000-2015)</vt:lpstr>
      <vt:lpstr>University/Lab Balance (FY 2014)</vt:lpstr>
      <vt:lpstr>Lab Programs</vt:lpstr>
      <vt:lpstr>Research Projects in FY 2014</vt:lpstr>
      <vt:lpstr>Early Career (FY 2010 – 2015)</vt:lpstr>
      <vt:lpstr>PowerPoint Presentation</vt:lpstr>
      <vt:lpstr>Strategic Planning Process</vt:lpstr>
      <vt:lpstr>CSGB Strategic Planning Process</vt:lpstr>
      <vt:lpstr>CSGB Councils</vt:lpstr>
      <vt:lpstr>Program Discussions</vt:lpstr>
      <vt:lpstr>Strategic Discussions</vt:lpstr>
      <vt:lpstr>Strategic Discussions – World Leadership</vt:lpstr>
      <vt:lpstr>Strategic Discussions – Budget Allocation Process</vt:lpstr>
      <vt:lpstr>Strategic Discussions – Visibility of CSGB Funded Research</vt:lpstr>
      <vt:lpstr>Strategic Discussions – Portfolio Balance</vt:lpstr>
      <vt:lpstr>Strategic Discussions – Portfolio Balance</vt:lpstr>
      <vt:lpstr>Strategic Discussions – Portfolio Impact</vt:lpstr>
      <vt:lpstr>Strategic Discussions – Portfolio Impact</vt:lpstr>
      <vt:lpstr>Formulation (in progress)</vt:lpstr>
      <vt:lpstr>Dissemination</vt:lpstr>
      <vt:lpstr>Execution (in progress)</vt:lpstr>
      <vt:lpstr>News Releases/Featured Articles/Web Highlights</vt:lpstr>
      <vt:lpstr>Execution – Web Highlights</vt:lpstr>
      <vt:lpstr>Next Steps</vt:lpstr>
      <vt:lpstr>Summary</vt:lpstr>
    </vt:vector>
  </TitlesOfParts>
  <Company>Office of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Casassa, Michael</dc:creator>
  <cp:lastModifiedBy>Katie</cp:lastModifiedBy>
  <cp:revision>731</cp:revision>
  <cp:lastPrinted>2015-06-30T22:14:00Z</cp:lastPrinted>
  <dcterms:created xsi:type="dcterms:W3CDTF">2010-02-05T18:57:20Z</dcterms:created>
  <dcterms:modified xsi:type="dcterms:W3CDTF">2015-07-06T21:44:54Z</dcterms:modified>
</cp:coreProperties>
</file>