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1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2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3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4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5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6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7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8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19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0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1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2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3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4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2" r:id="rId3"/>
    <p:sldMasterId id="2147483708" r:id="rId4"/>
    <p:sldMasterId id="2147483724" r:id="rId5"/>
    <p:sldMasterId id="2147483738" r:id="rId6"/>
    <p:sldMasterId id="2147483754" r:id="rId7"/>
    <p:sldMasterId id="2147483770" r:id="rId8"/>
    <p:sldMasterId id="2147483786" r:id="rId9"/>
    <p:sldMasterId id="2147483802" r:id="rId10"/>
    <p:sldMasterId id="2147483818" r:id="rId11"/>
    <p:sldMasterId id="2147483834" r:id="rId12"/>
    <p:sldMasterId id="2147483850" r:id="rId13"/>
    <p:sldMasterId id="2147483864" r:id="rId14"/>
    <p:sldMasterId id="2147483878" r:id="rId15"/>
    <p:sldMasterId id="2147483893" r:id="rId16"/>
    <p:sldMasterId id="2147483906" r:id="rId17"/>
    <p:sldMasterId id="2147483919" r:id="rId18"/>
    <p:sldMasterId id="2147483932" r:id="rId19"/>
    <p:sldMasterId id="2147483945" r:id="rId20"/>
    <p:sldMasterId id="2147483958" r:id="rId21"/>
    <p:sldMasterId id="2147483970" r:id="rId22"/>
    <p:sldMasterId id="2147483978" r:id="rId23"/>
    <p:sldMasterId id="2147483985" r:id="rId24"/>
    <p:sldMasterId id="2147483997" r:id="rId25"/>
  </p:sldMasterIdLst>
  <p:notesMasterIdLst>
    <p:notesMasterId r:id="rId53"/>
  </p:notesMasterIdLst>
  <p:sldIdLst>
    <p:sldId id="315" r:id="rId26"/>
    <p:sldId id="306" r:id="rId27"/>
    <p:sldId id="308" r:id="rId28"/>
    <p:sldId id="300" r:id="rId29"/>
    <p:sldId id="305" r:id="rId30"/>
    <p:sldId id="324" r:id="rId31"/>
    <p:sldId id="275" r:id="rId32"/>
    <p:sldId id="312" r:id="rId33"/>
    <p:sldId id="363" r:id="rId34"/>
    <p:sldId id="355" r:id="rId35"/>
    <p:sldId id="361" r:id="rId36"/>
    <p:sldId id="362" r:id="rId37"/>
    <p:sldId id="365" r:id="rId38"/>
    <p:sldId id="367" r:id="rId39"/>
    <p:sldId id="325" r:id="rId40"/>
    <p:sldId id="326" r:id="rId41"/>
    <p:sldId id="353" r:id="rId42"/>
    <p:sldId id="328" r:id="rId43"/>
    <p:sldId id="329" r:id="rId44"/>
    <p:sldId id="352" r:id="rId45"/>
    <p:sldId id="371" r:id="rId46"/>
    <p:sldId id="374" r:id="rId47"/>
    <p:sldId id="378" r:id="rId48"/>
    <p:sldId id="377" r:id="rId49"/>
    <p:sldId id="372" r:id="rId50"/>
    <p:sldId id="373" r:id="rId51"/>
    <p:sldId id="277" r:id="rId52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7" autoAdjust="0"/>
    <p:restoredTop sz="92185" autoAdjust="0"/>
  </p:normalViewPr>
  <p:slideViewPr>
    <p:cSldViewPr>
      <p:cViewPr>
        <p:scale>
          <a:sx n="79" d="100"/>
          <a:sy n="79" d="100"/>
        </p:scale>
        <p:origin x="-62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slide" Target="slides/slide25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4.xml"/><Relationship Id="rId41" Type="http://schemas.openxmlformats.org/officeDocument/2006/relationships/slide" Target="slides/slide1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92009CDE-F02C-4D74-9356-FB03E1579CDF}" type="datetimeFigureOut">
              <a:rPr lang="en-US" smtClean="0"/>
              <a:t>2/27/2014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8415BCCB-DA73-4529-97C6-CF29EEEAA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30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9571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8AC44-346F-4868-8573-28D86E7B4C3C}" type="slidenum">
              <a:rPr lang="en-US" altLang="en-US">
                <a:solidFill>
                  <a:prstClr val="black"/>
                </a:solidFill>
              </a:rPr>
              <a:pPr/>
              <a:t>23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8322422" indent="-378605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61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238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857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47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prstClr val="black"/>
                </a:solidFill>
                <a:latin typeface="Arial" charset="0"/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8322422" indent="-3786051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619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238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8572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47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BE9C2FB-57E8-8145-9A25-2EBA1DB7EA9F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598988" cy="3449638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0845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0014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8219" y="8768713"/>
            <a:ext cx="3004397" cy="4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3" tIns="46182" rIns="92363" bIns="46182"/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1246" indent="-284119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1233" indent="-226978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598362" indent="-226978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5490" indent="-226978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2618" indent="-2269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69746" indent="-2269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6874" indent="-2269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4003" indent="-2269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fld id="{6F93809C-9FC2-4AA0-9F92-CF71DA023626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44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380183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904439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521736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22614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4003251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.wmf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.wmf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.wmf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wmf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.wmf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6.bin"/><Relationship Id="rId4" Type="http://schemas.openxmlformats.org/officeDocument/2006/relationships/image" Target="../media/image1.wmf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.wmf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4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5.png"/><Relationship Id="rId4" Type="http://schemas.openxmlformats.org/officeDocument/2006/relationships/image" Target="../media/image1.wmf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.wmf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.wmf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.wmf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.w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20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56.bin"/><Relationship Id="rId4" Type="http://schemas.openxmlformats.org/officeDocument/2006/relationships/image" Target="../media/image1.wmf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21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58.bin"/><Relationship Id="rId4" Type="http://schemas.openxmlformats.org/officeDocument/2006/relationships/image" Target="../media/image1.wmf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.wmf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10.pn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17.png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.wmf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.w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.wmf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.wmf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0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528383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3042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96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7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2520779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6988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31103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9105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2084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8584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0827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292314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13129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2620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7089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20719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225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5305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9786808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384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544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5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2133554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7920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272607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7158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0673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5562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3477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69176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84684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87473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91348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7607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12823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0603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55977873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69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012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12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3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017906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4610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772157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0573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2994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2847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896394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0973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458568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8205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9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5761057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18426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6869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5632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5253845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175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60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1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3150102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0008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02282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62710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699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2631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8366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502603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21430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5622831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87647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29930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44122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8521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174537324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6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1652262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08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9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229210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13062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99516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93536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8780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29605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203833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6185545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3878079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9622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1329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0610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81897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2326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649341708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126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790DE733-F73A-4C3C-9C07-B0DA130922E3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778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9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311904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59075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093681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99620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429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64589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3649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719752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526845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58958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561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26307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66018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255E47EA-7C2D-4E83-8D0D-6E7565470D63}" type="slidenum"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alt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3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" name="Picture 8" descr="Color-Seal_Green-Mark_SC_Horizontal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426200"/>
            <a:ext cx="2382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1373755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64036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2043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03768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37138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43164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62406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422762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7809752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29168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11020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59577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06861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4950" y="1274763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5975" y="1274763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4950" y="3717925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3717925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337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1038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276369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884238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fld id="{BB757F72-3F8A-4CF3-8DB6-C71E9B8444DF}" type="slidenum">
              <a:rPr lang="en-US" sz="2000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8" descr="Color-Seal_Green-Mark_SC_Horizontal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" y="6426888"/>
            <a:ext cx="2383742" cy="39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0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488" y="6248400"/>
            <a:ext cx="1656658" cy="63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321175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6799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297981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21501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77791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2870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154608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8733133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6467582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5364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6102190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5547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0766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25670702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FD3BBC-23F9-4D61-9427-7BACC87A957F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882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3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9942141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79529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5225145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47391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65410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5039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29015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986031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0050630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7809144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87176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48086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ct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98450" y="1224037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/>
            </a:lvl1pPr>
            <a:lvl2pPr marL="509588" indent="-222250">
              <a:defRPr/>
            </a:lvl2pPr>
            <a:lvl3pPr marL="744538" indent="-234950">
              <a:defRPr/>
            </a:lvl3pPr>
            <a:lvl4pPr marL="966788" indent="-222250">
              <a:defRPr/>
            </a:lvl4pPr>
            <a:lvl5pPr marL="1147763" indent="-233363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999680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FD3BBC-23F9-4D61-9427-7BACC87A957F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0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1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9012690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82424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2873737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66822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561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1353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6544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25141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445404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130799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27400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9964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ct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98450" y="1224037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/>
            </a:lvl1pPr>
            <a:lvl2pPr marL="509588" indent="-222250">
              <a:defRPr/>
            </a:lvl2pPr>
            <a:lvl3pPr marL="744538" indent="-234950">
              <a:defRPr/>
            </a:lvl3pPr>
            <a:lvl4pPr marL="966788" indent="-222250">
              <a:defRPr/>
            </a:lvl4pPr>
            <a:lvl5pPr marL="1147763" indent="-233363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7269099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FD3BBC-23F9-4D61-9427-7BACC87A957F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78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9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6094725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40670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24372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16042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24009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01796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23257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294578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3997445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817782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86230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41710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ct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98450" y="1224037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/>
            </a:lvl1pPr>
            <a:lvl2pPr marL="509588" indent="-222250">
              <a:defRPr/>
            </a:lvl2pPr>
            <a:lvl3pPr marL="744538" indent="-234950">
              <a:defRPr/>
            </a:lvl3pPr>
            <a:lvl4pPr marL="966788" indent="-222250">
              <a:defRPr/>
            </a:lvl4pPr>
            <a:lvl5pPr marL="1147763" indent="-233363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245686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FD3BBC-23F9-4D61-9427-7BACC87A957F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26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7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516785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53159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25119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358337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79575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14448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70312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087221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057660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221631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49767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1827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39249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ct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98450" y="1224037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/>
            </a:lvl1pPr>
            <a:lvl2pPr marL="509588" indent="-222250">
              <a:defRPr/>
            </a:lvl2pPr>
            <a:lvl3pPr marL="744538" indent="-234950">
              <a:defRPr/>
            </a:lvl3pPr>
            <a:lvl4pPr marL="966788" indent="-222250">
              <a:defRPr/>
            </a:lvl4pPr>
            <a:lvl5pPr marL="1147763" indent="-233363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543467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FFD3BBC-23F9-4D61-9427-7BACC87A957F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4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5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8867583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19413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9181130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49601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82173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520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296490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113524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52662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58025744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845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4610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ct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98450" y="1224037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/>
            </a:lvl1pPr>
            <a:lvl2pPr marL="509588" indent="-222250">
              <a:defRPr/>
            </a:lvl2pPr>
            <a:lvl3pPr marL="744538" indent="-234950">
              <a:defRPr/>
            </a:lvl3pPr>
            <a:lvl4pPr marL="966788" indent="-222250">
              <a:defRPr/>
            </a:lvl4pPr>
            <a:lvl5pPr marL="1147763" indent="-233363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8693555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884238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2253C99C-0924-451C-9F0B-AAF246047F4F}" type="slidenum">
              <a:rPr lang="en-US" alt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alt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22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23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1648106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38103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957112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22905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0521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34752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38051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0723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375195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534951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46235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01677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78870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0" y="823913"/>
            <a:ext cx="9053513" cy="311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6219825"/>
            <a:ext cx="2070100" cy="638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6913563" y="6059488"/>
            <a:ext cx="2230437" cy="798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71955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1804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5346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87922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2601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6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7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705255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417859" cy="860612"/>
          </a:xfrm>
        </p:spPr>
        <p:txBody>
          <a:bodyPr/>
          <a:lstStyle>
            <a:lvl1pPr algn="ctr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16106"/>
            <a:ext cx="5111750" cy="50100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62318"/>
            <a:ext cx="3008313" cy="50638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205761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950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99572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8663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879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728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964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title footer_Blue_6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400800"/>
            <a:ext cx="160178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152400" y="65659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-128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299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85800" y="63246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0D53A1-3632-D34E-9F28-FA1AFA706710}" type="datetime1">
              <a:rPr lang="en-US">
                <a:solidFill>
                  <a:srgbClr val="404040"/>
                </a:solidFill>
              </a:rPr>
              <a:pPr/>
              <a:t>2/27/2014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382F28-D2F6-464E-AC58-84EE1DD427EA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6217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85800" y="63246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79602C-4550-EC45-AA70-080029B80307}" type="datetime1">
              <a:rPr lang="en-US">
                <a:solidFill>
                  <a:srgbClr val="404040"/>
                </a:solidFill>
              </a:rPr>
              <a:pPr/>
              <a:t>2/27/2014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7D6147-83A8-BC46-96F3-F4033107E3E2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7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415376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36417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85800" y="63246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2B8D06-059A-6541-B14B-4FC4BD40E8A9}" type="datetime1">
              <a:rPr lang="en-US">
                <a:solidFill>
                  <a:srgbClr val="404040"/>
                </a:solidFill>
              </a:rPr>
              <a:pPr/>
              <a:t>2/27/2014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E499E3-42CC-BD40-8299-8169A2037F61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77053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85800" y="63246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B7A357-6D27-534B-8FD8-2E6CFD0C24B3}" type="datetime1">
              <a:rPr lang="en-US">
                <a:solidFill>
                  <a:srgbClr val="404040"/>
                </a:solidFill>
              </a:rPr>
              <a:pPr/>
              <a:t>2/27/2014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BAD82D-D345-3146-8874-1BF5C9DE5B8B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0382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685800" y="63246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E736CD-B681-7043-B7EA-E133B567F250}" type="datetime1">
              <a:rPr lang="en-US">
                <a:solidFill>
                  <a:srgbClr val="404040"/>
                </a:solidFill>
              </a:rPr>
              <a:pPr/>
              <a:t>2/27/2014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449811-83AB-5F43-BBDE-74CA1FDF1286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075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85800" y="63246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862D2A-5C3F-8140-A480-356320AA047C}" type="datetime1">
              <a:rPr lang="en-US">
                <a:solidFill>
                  <a:srgbClr val="404040"/>
                </a:solidFill>
              </a:rPr>
              <a:pPr/>
              <a:t>2/27/2014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E3C739-03FB-054F-A638-E7F9FBE576F4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800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85800" y="63246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F1C06E-E70C-3044-A31A-31AB3D01F009}" type="datetime1">
              <a:rPr lang="en-US">
                <a:solidFill>
                  <a:srgbClr val="404040"/>
                </a:solidFill>
              </a:rPr>
              <a:pPr/>
              <a:t>2/27/2014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3EF96B-4EDF-D641-BE1F-F03EE014652A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4975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85800" y="63246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70ACCC-231E-8D48-B3EA-82328BF6436A}" type="datetime1">
              <a:rPr lang="en-US">
                <a:solidFill>
                  <a:srgbClr val="404040"/>
                </a:solidFill>
              </a:rPr>
              <a:pPr/>
              <a:t>2/27/2014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F98304-2E11-9A49-A538-6E855549B114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23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85800" y="63246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6F5E3A-E979-4143-ADAE-2A3D931233AE}" type="datetime1">
              <a:rPr lang="en-US">
                <a:solidFill>
                  <a:srgbClr val="404040"/>
                </a:solidFill>
              </a:rPr>
              <a:pPr/>
              <a:t>2/27/2014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A3C0B5-23EA-254B-AF9E-63FF4CBF7F16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1764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85800" y="6324600"/>
            <a:ext cx="6858000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70C0"/>
                </a:solidFill>
              </a:rPr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DC34CC-CA90-C147-B102-940689127346}" type="datetime1">
              <a:rPr lang="en-US">
                <a:solidFill>
                  <a:srgbClr val="404040"/>
                </a:solidFill>
              </a:rPr>
              <a:pPr/>
              <a:t>2/27/2014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3C059F-D922-B247-BDB0-EA824E534C76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0149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AD512-4C29-4E0E-8247-F6D2C3E4C8A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0386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81669-FB99-4698-8E32-38DB79AFA27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52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630635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B976D-EC6D-41EA-9CC4-4368DF1A4E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3593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F50F0-C146-4659-B278-38CD4EE1E9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0311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C1CC5-297B-48D3-B2C2-BE8046105E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5821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483D3-ECFE-40A8-8E18-08266C2210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8177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D77E6-1429-434B-8522-23748722945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0015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54CB6-B3D2-4C8E-9A04-41BDE4E564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5909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65253-3E53-4F4F-81E7-A0560077C1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4537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44741-8D1A-483A-A3E4-82CAB53349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0338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B1712-BD56-4106-BE4E-DCDF85C751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45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0132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6452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0078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92334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43550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646186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0736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616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7197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9741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2956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5381648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21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4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5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38145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7921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738918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683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4671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165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7945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89033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30991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523035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638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2704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8700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89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3907608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7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67065EF4-6168-478E-AF69-6631CA8FD2AD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2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3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37703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8296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7146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154581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1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783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2917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2773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700589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97013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819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296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357749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44197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9507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0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1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639048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5624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07982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6609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6780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8881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98787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823796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10850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48164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0396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943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4950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274763"/>
            <a:ext cx="4238625" cy="4735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2928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111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9475" y="1436688"/>
            <a:ext cx="4238625" cy="2290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9475" y="3879850"/>
            <a:ext cx="4238625" cy="2292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6904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313427564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457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0" y="10922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1B213A14-44A6-4F3F-AF17-EF410D8857CC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 userDrawn="1"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8" name="Document" r:id="rId3" imgW="1943100" imgH="723900" progId="Word.Document.8">
                    <p:embed/>
                  </p:oleObj>
                </mc:Choice>
                <mc:Fallback>
                  <p:oleObj name="Document" r:id="rId3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 userDrawn="1"/>
        </p:nvGraphicFramePr>
        <p:xfrm>
          <a:off x="0" y="6111875"/>
          <a:ext cx="19145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" name="Photo Editor Photo" r:id="rId5" imgW="4742857" imgH="1848108" progId="">
                  <p:embed/>
                </p:oleObj>
              </mc:Choice>
              <mc:Fallback>
                <p:oleObj name="Photo Editor Photo" r:id="rId5" imgW="4742857" imgH="1848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11875"/>
                        <a:ext cx="19145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-163773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130208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2102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2465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847895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5893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3464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825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142120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91349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45452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4862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444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34950" y="1274763"/>
            <a:ext cx="8629650" cy="47355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65039560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8113"/>
            <a:ext cx="9142413" cy="11842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7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oleObject" Target="../embeddings/oleObject28.bin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vmlDrawing" Target="../drawings/vmlDrawing19.vml"/><Relationship Id="rId2" Type="http://schemas.openxmlformats.org/officeDocument/2006/relationships/slideLayout" Target="../slideLayouts/slideLayout131.xml"/><Relationship Id="rId16" Type="http://schemas.openxmlformats.org/officeDocument/2006/relationships/theme" Target="../theme/theme1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oleObject" Target="../embeddings/oleObject31.bin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vmlDrawing" Target="../drawings/vmlDrawing21.vml"/><Relationship Id="rId2" Type="http://schemas.openxmlformats.org/officeDocument/2006/relationships/slideLayout" Target="../slideLayouts/slideLayout146.xml"/><Relationship Id="rId16" Type="http://schemas.openxmlformats.org/officeDocument/2006/relationships/theme" Target="../theme/theme1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oleObject" Target="../embeddings/oleObject34.bin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vmlDrawing" Target="../drawings/vmlDrawing23.vml"/><Relationship Id="rId2" Type="http://schemas.openxmlformats.org/officeDocument/2006/relationships/slideLayout" Target="../slideLayouts/slideLayout161.xml"/><Relationship Id="rId16" Type="http://schemas.openxmlformats.org/officeDocument/2006/relationships/theme" Target="../theme/theme1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9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oleObject" Target="../embeddings/oleObject37.bin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vmlDrawing" Target="../drawings/vmlDrawing25.v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188.xml"/><Relationship Id="rId16" Type="http://schemas.openxmlformats.org/officeDocument/2006/relationships/oleObject" Target="../embeddings/oleObject40.bin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vmlDrawing" Target="../drawings/vmlDrawing27.v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01.xml"/><Relationship Id="rId16" Type="http://schemas.openxmlformats.org/officeDocument/2006/relationships/image" Target="../media/image7.emf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14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oleObject" Target="../embeddings/oleObject42.bin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vmlDrawing" Target="../drawings/vmlDrawing29.v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26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oleObject" Target="../embeddings/oleObject45.bin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vmlDrawing" Target="../drawings/vmlDrawing31.v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38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oleObject" Target="../embeddings/oleObject48.bin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vmlDrawing" Target="../drawings/vmlDrawing33.v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50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53.xml"/><Relationship Id="rId15" Type="http://schemas.openxmlformats.org/officeDocument/2006/relationships/oleObject" Target="../embeddings/oleObject51.bin"/><Relationship Id="rId10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vmlDrawing" Target="../drawings/vmlDrawing35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oleObject" Target="../embeddings/oleObject4.bin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vmlDrawing" Target="../drawings/vmlDrawing3.v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6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oleObject" Target="../embeddings/oleObject54.bin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vmlDrawing" Target="../drawings/vmlDrawing37.v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image" Target="../media/image7.emf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288.xml"/><Relationship Id="rId10" Type="http://schemas.openxmlformats.org/officeDocument/2006/relationships/oleObject" Target="../embeddings/oleObject59.bin"/><Relationship Id="rId4" Type="http://schemas.openxmlformats.org/officeDocument/2006/relationships/slideLayout" Target="../slideLayouts/slideLayout287.xml"/><Relationship Id="rId9" Type="http://schemas.openxmlformats.org/officeDocument/2006/relationships/vmlDrawing" Target="../drawings/vmlDrawing40.v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3.xml"/><Relationship Id="rId7" Type="http://schemas.openxmlformats.org/officeDocument/2006/relationships/theme" Target="../theme/theme23.xml"/><Relationship Id="rId2" Type="http://schemas.openxmlformats.org/officeDocument/2006/relationships/slideLayout" Target="../slideLayouts/slideLayout292.xm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94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image" Target="../media/image14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oleObject" Target="../embeddings/oleObject7.bin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vmlDrawing" Target="../drawings/vmlDrawing5.vml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oleObject" Target="../embeddings/oleObject10.bin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vmlDrawing" Target="../drawings/vmlDrawing7.v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60.xml"/><Relationship Id="rId16" Type="http://schemas.openxmlformats.org/officeDocument/2006/relationships/oleObject" Target="../embeddings/oleObject13.bin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vmlDrawing" Target="../drawings/vmlDrawing9.v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oleObject" Target="../embeddings/oleObject16.bin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vmlDrawing" Target="../drawings/vmlDrawing11.vml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88.xml"/><Relationship Id="rId16" Type="http://schemas.openxmlformats.org/officeDocument/2006/relationships/oleObject" Target="../embeddings/oleObject19.bin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vmlDrawing" Target="../drawings/vmlDrawing13.v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oleObject" Target="../embeddings/oleObject22.bin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vmlDrawing" Target="../drawings/vmlDrawing15.vml"/><Relationship Id="rId2" Type="http://schemas.openxmlformats.org/officeDocument/2006/relationships/slideLayout" Target="../slideLayouts/slideLayout101.xml"/><Relationship Id="rId16" Type="http://schemas.openxmlformats.org/officeDocument/2006/relationships/theme" Target="../theme/theme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oleObject" Target="../embeddings/oleObject25.bin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vmlDrawing" Target="../drawings/vmlDrawing17.vml"/><Relationship Id="rId2" Type="http://schemas.openxmlformats.org/officeDocument/2006/relationships/slideLayout" Target="../slideLayouts/slideLayout116.xml"/><Relationship Id="rId16" Type="http://schemas.openxmlformats.org/officeDocument/2006/relationships/theme" Target="../theme/theme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1" name="Document" r:id="rId16" imgW="1943100" imgH="723900" progId="Word.Document.8">
                    <p:embed/>
                  </p:oleObj>
                </mc:Choice>
                <mc:Fallback>
                  <p:oleObj name="Document" r:id="rId16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40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5" name="Document" r:id="rId18" imgW="1943100" imgH="723900" progId="Word.Document.8">
                    <p:embed/>
                  </p:oleObj>
                </mc:Choice>
                <mc:Fallback>
                  <p:oleObj name="Document" r:id="rId18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71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83" name="Document" r:id="rId18" imgW="1943100" imgH="723900" progId="Word.Document.8">
                    <p:embed/>
                  </p:oleObj>
                </mc:Choice>
                <mc:Fallback>
                  <p:oleObj name="Document" r:id="rId18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0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31" name="Document" r:id="rId18" imgW="1943100" imgH="723900" progId="Word.Document.8">
                    <p:embed/>
                  </p:oleObj>
                </mc:Choice>
                <mc:Fallback>
                  <p:oleObj name="Document" r:id="rId18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23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A2CD1F25-8ACB-4248-A2BE-618340B8607F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02" name="Document" r:id="rId15" imgW="1943100" imgH="723900" progId="Word.Document.8">
                    <p:embed/>
                  </p:oleObj>
                </mc:Choice>
                <mc:Fallback>
                  <p:oleObj name="Document" r:id="rId15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15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3" r:id="rId12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D0E7F2A7-AABD-42F6-9BA7-11FE6B6D1235}" type="slidenum"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alt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49" name="Document" r:id="rId16" imgW="1943100" imgH="723900" progId="Word.Document.8">
                    <p:embed/>
                  </p:oleObj>
                </mc:Choice>
                <mc:Fallback>
                  <p:oleObj name="Document" r:id="rId16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8" descr="Color-Seal_Green-Mark_SC_Horizontal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426200"/>
            <a:ext cx="2382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78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91300"/>
            <a:ext cx="3889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fld id="{BFA3DC52-8CC7-4CEC-B8C9-59A393752E82}" type="slidenum">
              <a:rPr 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8" descr="Color-Seal_Green-Mark_SC_Horizontal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" y="6426888"/>
            <a:ext cx="2383742" cy="39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4" name="Picture 90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6488" y="6248400"/>
            <a:ext cx="1656658" cy="63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51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2" r:id="rId13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F8E5159-B003-44FD-B1CD-8AB47D04668B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14" name="Document" r:id="rId15" imgW="1943100" imgH="723900" progId="Word.Document.8">
                    <p:embed/>
                  </p:oleObj>
                </mc:Choice>
                <mc:Fallback>
                  <p:oleObj name="Document" r:id="rId15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8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F8E5159-B003-44FD-B1CD-8AB47D04668B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2" name="Document" r:id="rId15" imgW="1943100" imgH="723900" progId="Word.Document.8">
                    <p:embed/>
                  </p:oleObj>
                </mc:Choice>
                <mc:Fallback>
                  <p:oleObj name="Document" r:id="rId15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93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F8E5159-B003-44FD-B1CD-8AB47D04668B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10" name="Document" r:id="rId15" imgW="1943100" imgH="723900" progId="Word.Document.8">
                    <p:embed/>
                  </p:oleObj>
                </mc:Choice>
                <mc:Fallback>
                  <p:oleObj name="Document" r:id="rId15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93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F8E5159-B003-44FD-B1CD-8AB47D04668B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58" name="Document" r:id="rId15" imgW="1943100" imgH="723900" progId="Word.Document.8">
                    <p:embed/>
                  </p:oleObj>
                </mc:Choice>
                <mc:Fallback>
                  <p:oleObj name="Document" r:id="rId15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18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9" name="Document" r:id="rId18" imgW="1943100" imgH="723900" progId="Word.Document.8">
                    <p:embed/>
                  </p:oleObj>
                </mc:Choice>
                <mc:Fallback>
                  <p:oleObj name="Document" r:id="rId18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96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5F8E5159-B003-44FD-B1CD-8AB47D04668B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6" name="Document" r:id="rId15" imgW="1943100" imgH="723900" progId="Word.Document.8">
                    <p:embed/>
                  </p:oleObj>
                </mc:Choice>
                <mc:Fallback>
                  <p:oleObj name="Document" r:id="rId15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02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91300"/>
            <a:ext cx="3889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fld id="{E829EFB3-E6A1-4335-9051-5F9688CACF55}" type="slidenum">
              <a:rPr lang="en-US" altLang="en-US" sz="1600" smtClean="0">
                <a:solidFill>
                  <a:srgbClr val="000000"/>
                </a:solidFill>
                <a:latin typeface="Times New Roman" pitchFamily="18" charset="0"/>
              </a:rPr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altLang="en-US" sz="16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31" name="Picture 8" descr="Color-Seal_Green-Mark_SC_Horizont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426200"/>
            <a:ext cx="2382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6248400"/>
            <a:ext cx="1655763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01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/>
        </p:spPr>
        <p:txBody>
          <a:bodyPr lIns="90488" tIns="44450" rIns="90488" bIns="44450">
            <a:spAutoFit/>
          </a:bodyPr>
          <a:lstStyle>
            <a:lvl1pPr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defTabSz="45720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</a:pPr>
            <a:endParaRPr lang="en-US" alt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fld id="{7C1C8F77-5510-4CA8-8493-6F88FB17D100}" type="slidenum">
              <a:rPr lang="en-US" altLang="en-US" sz="200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altLang="en-US" sz="2000" smtClean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12" name="Document" r:id="rId10" imgW="1943100" imgH="723900" progId="Word.Document.8">
                    <p:embed/>
                  </p:oleObj>
                </mc:Choice>
                <mc:Fallback>
                  <p:oleObj name="Document" r:id="rId10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06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 charset="0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 charset="0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 charset="0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 charset="0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 charset="0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6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8088"/>
            <a:ext cx="91440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60F438-9A42-E54A-A799-5AE7FC787621}" type="datetime1">
              <a:rPr lang="en-US">
                <a:solidFill>
                  <a:srgbClr val="40404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2/27/2014</a:t>
            </a:fld>
            <a:endParaRPr lang="en-US">
              <a:solidFill>
                <a:srgbClr val="404040"/>
              </a:solidFill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24600"/>
            <a:ext cx="772477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70C0"/>
                </a:solidFill>
                <a:latin typeface="Calibri" pitchFamily="-12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The Advanced Photon Source is an Office of Science User Facility operated for the U.S. Department of Energy Office of Science by Argonne National Laboratory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2E7871-75FD-EC41-B6F2-C3E2A5BB2508}" type="slidenum">
              <a:rPr lang="en-US">
                <a:solidFill>
                  <a:srgbClr val="404040"/>
                </a:solidFill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404040"/>
              </a:solidFill>
              <a:ea typeface="ＭＳ Ｐゴシック" charset="0"/>
            </a:endParaRPr>
          </a:p>
        </p:txBody>
      </p:sp>
      <p:pic>
        <p:nvPicPr>
          <p:cNvPr id="1032" name="Picture 7" descr="slide header_646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06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2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2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2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28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2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2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2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charset="0"/>
        <a:buChar char="§"/>
        <a:defRPr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0F7D8B-BCE8-449D-A2D9-626A4144BAC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2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7" name="Document" r:id="rId18" imgW="1943100" imgH="723900" progId="Word.Document.8">
                    <p:embed/>
                  </p:oleObj>
                </mc:Choice>
                <mc:Fallback>
                  <p:oleObj name="Document" r:id="rId18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586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5" name="Document" r:id="rId18" imgW="1943100" imgH="723900" progId="Word.Document.8">
                    <p:embed/>
                  </p:oleObj>
                </mc:Choice>
                <mc:Fallback>
                  <p:oleObj name="Document" r:id="rId18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8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6CB7CEE6-6BCC-418F-B620-CC83B384D4E2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3" name="Document" r:id="rId16" imgW="1943100" imgH="723900" progId="Word.Document.8">
                    <p:embed/>
                  </p:oleObj>
                </mc:Choice>
                <mc:Fallback>
                  <p:oleObj name="Document" r:id="rId16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6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21" name="Document" r:id="rId18" imgW="1943100" imgH="723900" progId="Word.Document.8">
                    <p:embed/>
                  </p:oleObj>
                </mc:Choice>
                <mc:Fallback>
                  <p:oleObj name="Document" r:id="rId18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43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9" name="Document" r:id="rId16" imgW="1943100" imgH="723900" progId="Word.Document.8">
                    <p:embed/>
                  </p:oleObj>
                </mc:Choice>
                <mc:Fallback>
                  <p:oleObj name="Document" r:id="rId16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25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8" r:id="rId12"/>
    <p:sldLayoutId id="2147483769" r:id="rId13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17" name="Document" r:id="rId18" imgW="1943100" imgH="723900" progId="Word.Document.8">
                    <p:embed/>
                  </p:oleObj>
                </mc:Choice>
                <mc:Fallback>
                  <p:oleObj name="Document" r:id="rId18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1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81BBBA74-C1F5-4934-ACFD-F9455971C7AE}" type="slidenum"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grpSp>
        <p:nvGrpSpPr>
          <p:cNvPr id="1031" name="Group 8"/>
          <p:cNvGrpSpPr>
            <a:grpSpLocks/>
          </p:cNvGrpSpPr>
          <p:nvPr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33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65" name="Document" r:id="rId18" imgW="1943100" imgH="723900" progId="Word.Document.8">
                    <p:embed/>
                  </p:oleObj>
                </mc:Choice>
                <mc:Fallback>
                  <p:oleObj name="Document" r:id="rId18" imgW="1943100" imgH="7239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0" y="3865"/>
                          <a:ext cx="1224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777777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4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900" smtClean="0">
                  <a:solidFill>
                    <a:srgbClr val="000000"/>
                  </a:solidFill>
                  <a:cs typeface="Arial" charset="0"/>
                </a:rPr>
                <a:t>BROOKHAVEN SCIENCE ASSOCIATES</a:t>
              </a:r>
            </a:p>
          </p:txBody>
        </p:sp>
      </p:grpSp>
      <p:pic>
        <p:nvPicPr>
          <p:cNvPr id="1032" name="Picture 17" descr="New_DOE_Logo_Color_042808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372225"/>
            <a:ext cx="18335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60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2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6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51.emf"/><Relationship Id="rId5" Type="http://schemas.openxmlformats.org/officeDocument/2006/relationships/package" Target="../embeddings/Microsoft_PowerPoint_Presentation1.pptx"/><Relationship Id="rId4" Type="http://schemas.openxmlformats.org/officeDocument/2006/relationships/oleObject" Target="../embeddings/oleObject6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0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9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0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0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8.xml"/><Relationship Id="rId6" Type="http://schemas.openxmlformats.org/officeDocument/2006/relationships/image" Target="../media/image63.png"/><Relationship Id="rId5" Type="http://schemas.openxmlformats.org/officeDocument/2006/relationships/hyperlink" Target="http://infrared.als.lbl.gov/" TargetMode="External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em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960438"/>
          </a:xfrm>
        </p:spPr>
        <p:txBody>
          <a:bodyPr lIns="0" rIns="0"/>
          <a:lstStyle/>
          <a:p>
            <a:pPr defTabSz="457200" eaLnBrk="1" hangingPunct="1">
              <a:tabLst>
                <a:tab pos="2286000" algn="l"/>
              </a:tabLst>
            </a:pPr>
            <a:r>
              <a:rPr lang="en-US" dirty="0" smtClean="0"/>
              <a:t>NSLS Science Transition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" t="3672" b="7232"/>
          <a:stretch/>
        </p:blipFill>
        <p:spPr bwMode="auto">
          <a:xfrm>
            <a:off x="718883" y="1115726"/>
            <a:ext cx="7663117" cy="414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343400" y="6553200"/>
            <a:ext cx="6096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5329326"/>
            <a:ext cx="9144000" cy="137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1pPr>
            <a:lvl2pPr marL="742950" indent="-28575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2pPr>
            <a:lvl3pPr marL="11430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3pPr>
            <a:lvl4pPr marL="16002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4pPr>
            <a:lvl5pPr marL="2057400" indent="-228600" defTabSz="457200" eaLnBrk="0" hangingPunct="0"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9pPr>
          </a:lstStyle>
          <a:p>
            <a:pPr algn="ctr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Erik Johnson</a:t>
            </a:r>
          </a:p>
          <a:p>
            <a:pPr algn="ctr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Deputy Associate Laboratory Director for Photon Sciences</a:t>
            </a:r>
          </a:p>
          <a:p>
            <a:pPr algn="ctr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Brookhaven National Laboratory</a:t>
            </a:r>
          </a:p>
          <a:p>
            <a:pPr algn="ctr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February 27, 2014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66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NxtGen Development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" y="3407940"/>
            <a:ext cx="2634434" cy="281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348042"/>
            <a:ext cx="5051323" cy="29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694113" y="3288121"/>
            <a:ext cx="5221287" cy="12838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r>
              <a:rPr lang="en-US" sz="1600" u="sng" kern="0" dirty="0" smtClean="0">
                <a:solidFill>
                  <a:srgbClr val="000000"/>
                </a:solidFill>
                <a:cs typeface="Arial" charset="0"/>
              </a:rPr>
              <a:t>3PW-BM Front End</a:t>
            </a:r>
            <a:endParaRPr lang="en-US" sz="1600" u="sng" kern="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defRPr/>
            </a:pPr>
            <a:endParaRPr lang="en-US" sz="2400" kern="0" dirty="0">
              <a:solidFill>
                <a:srgbClr val="000000"/>
              </a:solidFill>
              <a:cs typeface="Arial" charset="0"/>
            </a:endParaRPr>
          </a:p>
          <a:p>
            <a:pPr marL="174625" indent="-174625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  <a:buFontTx/>
              <a:buChar char="•"/>
              <a:defRPr/>
            </a:pPr>
            <a:endParaRPr lang="en-US" sz="2400" kern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4225" y="5909846"/>
            <a:ext cx="36099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u="sng" dirty="0">
                <a:solidFill>
                  <a:srgbClr val="000000"/>
                </a:solidFill>
              </a:rPr>
              <a:t>3PW </a:t>
            </a:r>
            <a:r>
              <a:rPr lang="en-US" sz="1600" u="sng" dirty="0" smtClean="0">
                <a:solidFill>
                  <a:srgbClr val="000000"/>
                </a:solidFill>
              </a:rPr>
              <a:t>first article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98450" y="1001713"/>
            <a:ext cx="8629650" cy="348355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200" dirty="0" smtClean="0"/>
              <a:t>NxtGen beamlines are inspired by programs existing on NSLS that have an important place in the research planned for NSLS-II </a:t>
            </a:r>
            <a:r>
              <a:rPr lang="en-US" altLang="en-US" sz="2200" i="1" dirty="0" smtClean="0"/>
              <a:t>however: </a:t>
            </a:r>
          </a:p>
          <a:p>
            <a:pPr marL="0" indent="0">
              <a:buFontTx/>
              <a:buNone/>
            </a:pPr>
            <a:r>
              <a:rPr lang="en-US" altLang="en-US" sz="2200" i="1" dirty="0" smtClean="0"/>
              <a:t>Not Plug-n-play from NSLS to NSLS-II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Physical plant of NSLS and NSLS-II is quite different – adaptation required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Sources, Front-Ends and First Optical Enclosures new at NSLS-II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Many components refurbished from NSLS beamlines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altLang="en-US" sz="1800" dirty="0" smtClean="0"/>
              <a:t>Often equipment is ‘mix-and-match’ from NSLS beamlines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090848"/>
              </p:ext>
            </p:extLst>
          </p:nvPr>
        </p:nvGraphicFramePr>
        <p:xfrm>
          <a:off x="5357019" y="5050509"/>
          <a:ext cx="3786981" cy="1807491"/>
        </p:xfrm>
        <a:graphic>
          <a:graphicData uri="http://schemas.openxmlformats.org/drawingml/2006/table">
            <a:tbl>
              <a:tblPr firstRow="1" bandRow="1"/>
              <a:tblGrid>
                <a:gridCol w="1486573"/>
                <a:gridCol w="677416"/>
                <a:gridCol w="811496"/>
                <a:gridCol w="811496"/>
              </a:tblGrid>
              <a:tr h="2354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Source comparison</a:t>
                      </a:r>
                    </a:p>
                  </a:txBody>
                  <a:tcPr marL="11213" marR="11213" marT="1121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NSLS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NSLS-II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42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X-ray </a:t>
                      </a:r>
                    </a:p>
                  </a:txBody>
                  <a:tcPr marL="11213" marR="11213" marT="112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3PW</a:t>
                      </a:r>
                    </a:p>
                  </a:txBody>
                  <a:tcPr marL="11213" marR="11213" marT="112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arrow"/>
                        </a:rPr>
                        <a:t>BM</a:t>
                      </a:r>
                    </a:p>
                  </a:txBody>
                  <a:tcPr marL="11213" marR="11213" marT="1121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</a:tr>
              <a:tr h="22426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 beam energy (GeV)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2.8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</a:tr>
              <a:tr h="22426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 ring current (mA)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300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500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500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</a:tr>
              <a:tr h="22426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 magnetic field (T)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1.36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1.13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0.4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</a:tr>
              <a:tr h="22426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 critical energy (keV)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7.1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6.8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2.4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</a:tr>
              <a:tr h="22426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 max fan /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mrad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10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DE"/>
                    </a:solidFill>
                  </a:tcPr>
                </a:tc>
              </a:tr>
              <a:tr h="22426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  max total power (W)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380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250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/>
                        </a:rPr>
                        <a:t>69</a:t>
                      </a:r>
                    </a:p>
                  </a:txBody>
                  <a:tcPr marL="11213" marR="11213" marT="11213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784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3" b="16080"/>
          <a:stretch/>
        </p:blipFill>
        <p:spPr bwMode="auto">
          <a:xfrm>
            <a:off x="160176" y="4762500"/>
            <a:ext cx="59436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152400" y="3657600"/>
            <a:ext cx="8741664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0" y="838200"/>
            <a:ext cx="91440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69" y="3733800"/>
            <a:ext cx="8629650" cy="20574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 smtClean="0"/>
              <a:t>Quick X-ray Absorption and Scattering - QAS</a:t>
            </a:r>
          </a:p>
          <a:p>
            <a:pPr marL="0" indent="0">
              <a:buNone/>
            </a:pPr>
            <a:r>
              <a:rPr lang="en-US" sz="1800" dirty="0" smtClean="0"/>
              <a:t>Spatial and temporal study of catalytic systems In situ and in operando  </a:t>
            </a:r>
          </a:p>
          <a:p>
            <a:pPr marL="168275" lvl="0" indent="-168275"/>
            <a:r>
              <a:rPr lang="en-US" sz="1600" dirty="0"/>
              <a:t>f</a:t>
            </a:r>
            <a:r>
              <a:rPr lang="en-US" sz="1600" dirty="0" smtClean="0"/>
              <a:t>ast kinetics (~10 </a:t>
            </a:r>
            <a:r>
              <a:rPr lang="en-US" sz="1600" dirty="0" err="1" smtClean="0"/>
              <a:t>ms</a:t>
            </a:r>
            <a:r>
              <a:rPr lang="en-US" sz="1600" dirty="0" smtClean="0"/>
              <a:t> time resolution) of working catalysts and fuel cells</a:t>
            </a:r>
            <a:endParaRPr lang="en-US" sz="1600" dirty="0"/>
          </a:p>
          <a:p>
            <a:pPr marL="168275" lvl="0" indent="-168275"/>
            <a:r>
              <a:rPr lang="en-US" sz="1600" dirty="0"/>
              <a:t>s</a:t>
            </a:r>
            <a:r>
              <a:rPr lang="en-US" sz="1600" dirty="0" smtClean="0"/>
              <a:t>tudy size, shape, structure and morphology of metal </a:t>
            </a:r>
            <a:r>
              <a:rPr lang="en-US" sz="1600" dirty="0" err="1" smtClean="0"/>
              <a:t>nanocatalysts</a:t>
            </a:r>
            <a:r>
              <a:rPr lang="en-US" sz="1600" dirty="0" smtClean="0"/>
              <a:t> through the course of catalytic reaction</a:t>
            </a: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52400" y="1255693"/>
            <a:ext cx="3862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r>
              <a:rPr lang="en-US" altLang="en-US" sz="1400" dirty="0" smtClean="0"/>
              <a:t>CMS with the X9 </a:t>
            </a:r>
            <a:r>
              <a:rPr lang="en-US" altLang="en-US" sz="1400" dirty="0"/>
              <a:t>experimental hutch </a:t>
            </a:r>
            <a:r>
              <a:rPr lang="en-US" altLang="en-US" sz="1400" dirty="0" smtClean="0"/>
              <a:t>centered </a:t>
            </a:r>
            <a:r>
              <a:rPr lang="en-US" altLang="en-US" sz="1400" dirty="0"/>
              <a:t>at ~55 m from the 3PW source. </a:t>
            </a:r>
            <a:r>
              <a:rPr lang="en-US" altLang="en-US" sz="1400" dirty="0" smtClean="0"/>
              <a:t> Multilayer </a:t>
            </a:r>
            <a:r>
              <a:rPr lang="en-US" altLang="en-US" sz="1400" dirty="0" err="1" smtClean="0"/>
              <a:t>monochromator</a:t>
            </a:r>
            <a:r>
              <a:rPr lang="en-US" altLang="en-US" sz="1400" dirty="0" smtClean="0"/>
              <a:t>              (10 to 17 keV) and </a:t>
            </a:r>
            <a:r>
              <a:rPr lang="en-US" altLang="en-US" sz="1400" dirty="0"/>
              <a:t>a </a:t>
            </a:r>
            <a:r>
              <a:rPr lang="en-US" altLang="en-US" sz="1400" dirty="0" err="1"/>
              <a:t>toroidal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mirror </a:t>
            </a:r>
            <a:r>
              <a:rPr lang="en-US" altLang="en-US" sz="1400" dirty="0"/>
              <a:t>to provide 1:1 focusing onto the sample position.</a:t>
            </a:r>
            <a:endParaRPr lang="en-US" altLang="en-US" sz="2000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5647581" y="2438618"/>
            <a:ext cx="328136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r>
              <a:rPr lang="en-US" altLang="en-US" sz="1400" dirty="0" smtClean="0"/>
              <a:t>Based on X-9 design, a </a:t>
            </a:r>
            <a:r>
              <a:rPr lang="en-US" altLang="en-US" sz="1400" dirty="0"/>
              <a:t>slit system (S1-S5) is used to collimate the beam. </a:t>
            </a:r>
            <a:r>
              <a:rPr lang="en-US" altLang="en-US" sz="1400" dirty="0" err="1"/>
              <a:t>Microfocusing</a:t>
            </a:r>
            <a:r>
              <a:rPr lang="en-US" altLang="en-US" sz="1400" dirty="0"/>
              <a:t> mirrors are optionally used to reduce beam size. Two area detectors are used simultaneously to capture a wide </a:t>
            </a:r>
            <a:r>
              <a:rPr lang="en-US" altLang="en-US" sz="1400" i="1" dirty="0"/>
              <a:t>q</a:t>
            </a:r>
            <a:r>
              <a:rPr lang="en-US" altLang="en-US" sz="1400" dirty="0"/>
              <a:t>-range.</a:t>
            </a:r>
            <a:endParaRPr lang="en-US" altLang="en-US" sz="2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7" y="2209800"/>
            <a:ext cx="5541963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76200"/>
            <a:ext cx="86296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1pPr>
            <a:lvl2pPr marL="690563" indent="-233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2pPr>
            <a:lvl3pPr marL="10858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3pPr>
            <a:lvl4pPr marL="14287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4pPr>
            <a:lvl5pPr marL="17716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5pPr>
            <a:lvl6pPr marL="22288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000" b="1" u="sng" kern="0" dirty="0" smtClean="0"/>
              <a:t>Complex Material Scattering - CMS</a:t>
            </a:r>
          </a:p>
          <a:p>
            <a:pPr marL="0" indent="0">
              <a:buFontTx/>
              <a:buNone/>
            </a:pPr>
            <a:r>
              <a:rPr lang="en-US" sz="1800" kern="0" dirty="0" smtClean="0"/>
              <a:t>Probe structural order in hierarchical multicomponent materials</a:t>
            </a:r>
          </a:p>
          <a:p>
            <a:pPr marL="168275" indent="-168275"/>
            <a:r>
              <a:rPr lang="en-GB" sz="1600" kern="0" dirty="0" smtClean="0"/>
              <a:t>study of hierarchical materials and next-generation </a:t>
            </a:r>
            <a:r>
              <a:rPr lang="en-GB" sz="1600" kern="0" dirty="0" err="1" smtClean="0"/>
              <a:t>nano</a:t>
            </a:r>
            <a:r>
              <a:rPr lang="en-GB" sz="1600" kern="0" dirty="0" smtClean="0"/>
              <a:t>- or </a:t>
            </a:r>
            <a:r>
              <a:rPr lang="en-GB" sz="1600" kern="0" dirty="0" err="1" smtClean="0"/>
              <a:t>meso</a:t>
            </a:r>
            <a:r>
              <a:rPr lang="en-GB" sz="1600" kern="0" dirty="0" smtClean="0"/>
              <a:t>- structures</a:t>
            </a:r>
            <a:endParaRPr lang="en-US" sz="1600" kern="0" dirty="0" smtClean="0"/>
          </a:p>
          <a:p>
            <a:pPr marL="168275" indent="-168275"/>
            <a:r>
              <a:rPr lang="en-GB" sz="1600" kern="0" dirty="0" err="1" smtClean="0"/>
              <a:t>microfocusing</a:t>
            </a:r>
            <a:r>
              <a:rPr lang="en-GB" sz="1600" kern="0" dirty="0" smtClean="0"/>
              <a:t> for grazing-incidence (GISAXS/GIWAXS) experiments on surfaces and thin films</a:t>
            </a:r>
            <a:endParaRPr lang="en-US" sz="1600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0" y="6172200"/>
            <a:ext cx="21336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858000" y="6019800"/>
            <a:ext cx="2257425" cy="838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0" y="3733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C000"/>
                </a:solidFill>
              </a:rPr>
              <a:t>SST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QAS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00B050"/>
                </a:solidFill>
              </a:rPr>
              <a:t>ISS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0" y="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CHX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CMS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00B050"/>
                </a:solidFill>
              </a:rPr>
              <a:t>SMI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6096000" y="4953000"/>
            <a:ext cx="293582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r>
              <a:rPr lang="en-US" altLang="en-US" sz="1400" u="sng" dirty="0"/>
              <a:t>Major Components:</a:t>
            </a:r>
          </a:p>
          <a:p>
            <a:r>
              <a:rPr lang="en-US" altLang="en-US" sz="1400" dirty="0"/>
              <a:t> X7B flat collimating mirror with </a:t>
            </a:r>
            <a:r>
              <a:rPr lang="en-US" altLang="en-US" sz="1400" dirty="0" smtClean="0"/>
              <a:t>bender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X18A </a:t>
            </a:r>
            <a:r>
              <a:rPr lang="en-US" altLang="en-US" sz="1400" dirty="0"/>
              <a:t>mono – Si(111) channel-cut </a:t>
            </a:r>
            <a:endParaRPr lang="en-US" altLang="en-US" sz="1400" dirty="0" smtClean="0"/>
          </a:p>
          <a:p>
            <a:r>
              <a:rPr lang="en-US" altLang="en-US" sz="1400" dirty="0" smtClean="0"/>
              <a:t>    </a:t>
            </a:r>
            <a:r>
              <a:rPr lang="en-US" altLang="en-US" sz="1400" dirty="0"/>
              <a:t>4.7 – 35 keV  (</a:t>
            </a:r>
            <a:r>
              <a:rPr lang="en-US" altLang="en-US" sz="1400" dirty="0">
                <a:latin typeface="Symbol" pitchFamily="18" charset="2"/>
              </a:rPr>
              <a:t>D</a:t>
            </a:r>
            <a:r>
              <a:rPr lang="en-US" altLang="en-US" sz="1400" dirty="0"/>
              <a:t>E/E)~2x10</a:t>
            </a:r>
            <a:r>
              <a:rPr lang="en-US" altLang="en-US" sz="1400" baseline="30000" dirty="0"/>
              <a:t>-4</a:t>
            </a:r>
          </a:p>
          <a:p>
            <a:r>
              <a:rPr lang="en-US" altLang="en-US" sz="1400" dirty="0" smtClean="0"/>
              <a:t>X21 </a:t>
            </a:r>
            <a:r>
              <a:rPr lang="en-US" altLang="en-US" sz="1400" dirty="0"/>
              <a:t>cylindrical mirror with bender </a:t>
            </a:r>
          </a:p>
          <a:p>
            <a:endParaRPr lang="en-US" altLang="en-US" sz="1400" dirty="0"/>
          </a:p>
          <a:p>
            <a:r>
              <a:rPr lang="en-US" altLang="en-US" sz="1400" dirty="0"/>
              <a:t>New FOE, repurpose large X21 hutch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1219200"/>
            <a:ext cx="5637212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371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152400" y="3657600"/>
            <a:ext cx="8741664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0" y="838200"/>
            <a:ext cx="91440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69" y="3733800"/>
            <a:ext cx="8629650" cy="20574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 smtClean="0"/>
              <a:t>Tender Energy x-ray absorption Spectroscopy - TES</a:t>
            </a:r>
          </a:p>
          <a:p>
            <a:pPr marL="0" indent="0">
              <a:buNone/>
            </a:pPr>
            <a:r>
              <a:rPr lang="en-US" sz="1800" dirty="0" smtClean="0"/>
              <a:t>Tender-energy spatially spectroscopy of multi-scale heterogeneous and dynamic systems</a:t>
            </a:r>
          </a:p>
          <a:p>
            <a:pPr marL="168275" lvl="0" indent="-168275"/>
            <a:r>
              <a:rPr lang="en-US" sz="1600" dirty="0" smtClean="0"/>
              <a:t>mm to micrometer beam X-ray Absorption </a:t>
            </a:r>
            <a:r>
              <a:rPr lang="en-US" sz="1600" dirty="0"/>
              <a:t>S</a:t>
            </a:r>
            <a:r>
              <a:rPr lang="en-US" sz="1600" dirty="0" smtClean="0"/>
              <a:t>pectroscopy from 1.2-8 keV</a:t>
            </a:r>
          </a:p>
          <a:p>
            <a:pPr marL="168275" indent="-168275"/>
            <a:r>
              <a:rPr lang="en-US" sz="1600" i="1" dirty="0" smtClean="0"/>
              <a:t>in situ</a:t>
            </a:r>
            <a:r>
              <a:rPr lang="en-US" sz="1600" dirty="0" smtClean="0"/>
              <a:t>, </a:t>
            </a:r>
            <a:r>
              <a:rPr lang="en-US" sz="1600" i="1" dirty="0" smtClean="0"/>
              <a:t>in operando </a:t>
            </a:r>
            <a:r>
              <a:rPr lang="en-US" sz="1600" dirty="0" smtClean="0"/>
              <a:t>rapid-scanning XAS for chemistry &amp; materials or XAS, GIXAS, XRF+XAS imaging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0" y="6172200"/>
            <a:ext cx="21336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858000" y="6019800"/>
            <a:ext cx="2257425" cy="838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0" y="3733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ISS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TES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0" y="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ISR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XFM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FF0000"/>
                </a:solidFill>
              </a:rPr>
              <a:t>SRX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/>
          <a:stretch/>
        </p:blipFill>
        <p:spPr bwMode="auto">
          <a:xfrm>
            <a:off x="3657600" y="1066800"/>
            <a:ext cx="5175250" cy="248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76200"/>
            <a:ext cx="8629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1pPr>
            <a:lvl2pPr marL="690563" indent="-233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2pPr>
            <a:lvl3pPr marL="10858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3pPr>
            <a:lvl4pPr marL="14287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4pPr>
            <a:lvl5pPr marL="17716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5pPr>
            <a:lvl6pPr marL="22288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000" b="1" u="sng" kern="0" dirty="0" smtClean="0"/>
              <a:t>X-ray Fluorescence Microprobe - XFM</a:t>
            </a:r>
          </a:p>
          <a:p>
            <a:pPr marL="0" indent="0">
              <a:buFontTx/>
              <a:buNone/>
            </a:pPr>
            <a:r>
              <a:rPr lang="en-US" sz="1800" kern="0" dirty="0" smtClean="0"/>
              <a:t>Characterization of chemically heterogeneous materials at the micron scale</a:t>
            </a:r>
          </a:p>
          <a:p>
            <a:pPr marL="168275" indent="-168275"/>
            <a:r>
              <a:rPr lang="en-US" sz="1600" kern="0" dirty="0"/>
              <a:t>o</a:t>
            </a:r>
            <a:r>
              <a:rPr lang="en-US" sz="1600" kern="0" dirty="0" smtClean="0"/>
              <a:t>ptimized for </a:t>
            </a:r>
            <a:r>
              <a:rPr lang="en-US" sz="1600" kern="0" dirty="0" err="1" smtClean="0"/>
              <a:t>microfocus</a:t>
            </a:r>
            <a:r>
              <a:rPr lang="en-US" sz="1600" kern="0" dirty="0" smtClean="0"/>
              <a:t> </a:t>
            </a:r>
            <a:r>
              <a:rPr lang="en-US" sz="1600" kern="0" dirty="0" err="1" smtClean="0"/>
              <a:t>Extened</a:t>
            </a:r>
            <a:r>
              <a:rPr lang="en-US" sz="1600" kern="0" dirty="0" smtClean="0"/>
              <a:t> X-ray Absorption Fine Structure spectroscopy </a:t>
            </a:r>
          </a:p>
          <a:p>
            <a:pPr marL="168275" indent="-168275"/>
            <a:r>
              <a:rPr lang="en-US" sz="1600" kern="0" dirty="0"/>
              <a:t>i</a:t>
            </a:r>
            <a:r>
              <a:rPr lang="en-US" sz="1600" kern="0" dirty="0" smtClean="0"/>
              <a:t>ncludes </a:t>
            </a:r>
            <a:r>
              <a:rPr lang="en-US" sz="1600" kern="0" dirty="0" err="1" smtClean="0"/>
              <a:t>microbeam</a:t>
            </a:r>
            <a:r>
              <a:rPr lang="en-US" sz="1600" kern="0" dirty="0" smtClean="0"/>
              <a:t> x-ray fluorescence, diffraction and fluorescence computed </a:t>
            </a:r>
            <a:r>
              <a:rPr lang="en-US" sz="1600" kern="0" dirty="0" err="1" smtClean="0"/>
              <a:t>mirotomography</a:t>
            </a:r>
            <a:endParaRPr lang="en-US" sz="1600" kern="0" dirty="0" smtClean="0"/>
          </a:p>
          <a:p>
            <a:pPr marL="0" indent="0">
              <a:buFontTx/>
              <a:buNone/>
            </a:pPr>
            <a:endParaRPr lang="en-US" kern="0" dirty="0"/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777314" y="4990075"/>
            <a:ext cx="429048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r>
              <a:rPr lang="en-US" altLang="en-US" sz="1400" u="sng" dirty="0"/>
              <a:t>Major Components: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New collimating and redirecting mirrors (on order, contributed)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X15B </a:t>
            </a:r>
            <a:r>
              <a:rPr lang="en-US" altLang="en-US" sz="1400" dirty="0" err="1" smtClean="0"/>
              <a:t>monochromator</a:t>
            </a:r>
            <a:endParaRPr lang="en-US" altLang="en-US" sz="1400" dirty="0" smtClean="0"/>
          </a:p>
          <a:p>
            <a:r>
              <a:rPr lang="en-US" altLang="en-US" sz="1400" dirty="0" smtClean="0"/>
              <a:t> New </a:t>
            </a:r>
            <a:r>
              <a:rPr lang="en-US" altLang="en-US" sz="1400" dirty="0" err="1" smtClean="0"/>
              <a:t>microfocusing</a:t>
            </a:r>
            <a:r>
              <a:rPr lang="en-US" altLang="en-US" sz="1400" dirty="0" smtClean="0"/>
              <a:t> mirrors (on order, contributed)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Other equipment from X1A, X15B, X19A</a:t>
            </a:r>
          </a:p>
          <a:p>
            <a:endParaRPr lang="en-US" altLang="en-US" sz="1400" dirty="0"/>
          </a:p>
          <a:p>
            <a:r>
              <a:rPr lang="en-US" altLang="en-US" sz="1400" dirty="0"/>
              <a:t>New FOE, </a:t>
            </a:r>
            <a:r>
              <a:rPr lang="en-US" altLang="en-US" sz="1400" dirty="0" smtClean="0"/>
              <a:t>repurpose X13B hutch</a:t>
            </a:r>
            <a:endParaRPr lang="en-US" altLang="en-US" sz="1400" dirty="0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227257" y="1370045"/>
            <a:ext cx="320174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r>
              <a:rPr lang="en-US" altLang="en-US" sz="1400" u="sng" dirty="0"/>
              <a:t>Major Components: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X12B tank – X15B toroid mirror</a:t>
            </a:r>
          </a:p>
          <a:p>
            <a:r>
              <a:rPr lang="en-US" altLang="en-US" sz="1400" dirty="0" smtClean="0"/>
              <a:t> X16A collimating mirror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X27A </a:t>
            </a:r>
            <a:r>
              <a:rPr lang="en-US" altLang="en-US" sz="1400" dirty="0" err="1" smtClean="0"/>
              <a:t>monochromator</a:t>
            </a:r>
            <a:r>
              <a:rPr lang="en-US" altLang="en-US" sz="1400" dirty="0" smtClean="0"/>
              <a:t> (5-21 keV)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Microprobe components from X26A and X27A</a:t>
            </a:r>
          </a:p>
          <a:p>
            <a:r>
              <a:rPr lang="en-US" altLang="en-US" sz="1400" dirty="0" smtClean="0"/>
              <a:t> New FOE, Repurposed X12B hutch</a:t>
            </a:r>
          </a:p>
          <a:p>
            <a:endParaRPr lang="en-US" altLang="en-US" sz="1400" dirty="0"/>
          </a:p>
          <a:p>
            <a:r>
              <a:rPr lang="en-US" altLang="en-US" sz="1400" dirty="0" smtClean="0"/>
              <a:t>Achieves ~100 gain in flux over existing NSLS instruments</a:t>
            </a:r>
            <a:endParaRPr lang="en-US" altLang="en-US" sz="14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2"/>
          <a:stretch/>
        </p:blipFill>
        <p:spPr bwMode="auto">
          <a:xfrm>
            <a:off x="227257" y="4963638"/>
            <a:ext cx="4039943" cy="182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46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>
            <a:off x="152400" y="3429000"/>
            <a:ext cx="8741664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0" y="838200"/>
            <a:ext cx="91440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6172200"/>
            <a:ext cx="21336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858000" y="6019800"/>
            <a:ext cx="2257425" cy="838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0" y="3505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HXN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MPP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00B050"/>
                </a:solidFill>
              </a:rPr>
              <a:t>ISR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76200"/>
            <a:ext cx="8629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1pPr>
            <a:lvl2pPr marL="690563" indent="-233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2pPr>
            <a:lvl3pPr marL="10858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3pPr>
            <a:lvl4pPr marL="14287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4pPr>
            <a:lvl5pPr marL="17716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5pPr>
            <a:lvl6pPr marL="22288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000" b="1" u="sng" kern="0" dirty="0" smtClean="0"/>
              <a:t>In-situ X-ray Diffraction - IXD</a:t>
            </a:r>
          </a:p>
          <a:p>
            <a:pPr marL="0" indent="0">
              <a:buFontTx/>
              <a:buNone/>
            </a:pPr>
            <a:r>
              <a:rPr lang="en-US" sz="1800" kern="0" dirty="0" smtClean="0"/>
              <a:t>In situ and ex situ X-ray Powder Diffraction measurements in materials</a:t>
            </a:r>
          </a:p>
          <a:p>
            <a:pPr marL="168275" indent="-168275"/>
            <a:r>
              <a:rPr lang="en-US" sz="1600" kern="0" dirty="0" smtClean="0"/>
              <a:t>Structural and chemical changes of energy materials in their operating environments</a:t>
            </a:r>
          </a:p>
          <a:p>
            <a:pPr marL="168275" indent="-168275"/>
            <a:r>
              <a:rPr lang="en-US" sz="1600" kern="0" dirty="0" smtClean="0"/>
              <a:t>High q-resolution scattering with tunable energies up to 25 keV</a:t>
            </a:r>
          </a:p>
          <a:p>
            <a:pPr marL="0" indent="0">
              <a:buFontTx/>
              <a:buNone/>
            </a:pPr>
            <a:endParaRPr lang="en-US" kern="0" dirty="0"/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57200" y="4838462"/>
            <a:ext cx="4290486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r>
              <a:rPr lang="en-US" altLang="en-US" sz="1400" u="sng" dirty="0"/>
              <a:t>Major Components: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err="1" smtClean="0"/>
              <a:t>Toroidal</a:t>
            </a:r>
            <a:r>
              <a:rPr lang="en-US" altLang="en-US" sz="1400" dirty="0" smtClean="0"/>
              <a:t> mirror from X20, bender from X10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X20 2” offset </a:t>
            </a:r>
            <a:r>
              <a:rPr lang="en-US" altLang="en-US" sz="1400" dirty="0" err="1" smtClean="0"/>
              <a:t>monochromator</a:t>
            </a:r>
            <a:endParaRPr lang="en-US" altLang="en-US" sz="1400" dirty="0" smtClean="0"/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NSLS Si (111) for high res,  multilayers for low res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err="1" smtClean="0"/>
              <a:t>Toroidal</a:t>
            </a:r>
            <a:r>
              <a:rPr lang="en-US" altLang="en-US" sz="1400" dirty="0" smtClean="0"/>
              <a:t> mirror from X20</a:t>
            </a:r>
          </a:p>
          <a:p>
            <a:r>
              <a:rPr lang="en-US" altLang="en-US" sz="1400" dirty="0" smtClean="0"/>
              <a:t> </a:t>
            </a:r>
            <a:endParaRPr lang="en-US" altLang="en-US" sz="1400" dirty="0"/>
          </a:p>
          <a:p>
            <a:r>
              <a:rPr lang="en-US" altLang="en-US" sz="1400" dirty="0"/>
              <a:t>New FOE, </a:t>
            </a:r>
            <a:r>
              <a:rPr lang="en-US" altLang="en-US" sz="1400" dirty="0" smtClean="0"/>
              <a:t>relocate X20C hutch</a:t>
            </a:r>
            <a:endParaRPr lang="en-US" altLang="en-US" sz="1400" dirty="0"/>
          </a:p>
        </p:txBody>
      </p:sp>
      <p:pic>
        <p:nvPicPr>
          <p:cNvPr id="21" name="Picture 20" descr="set-up IX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0127" y="1342784"/>
            <a:ext cx="5474606" cy="193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620000" y="76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XPD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IXD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304800" y="1295400"/>
            <a:ext cx="310532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r>
              <a:rPr lang="en-US" altLang="en-US" sz="1400" u="sng" dirty="0"/>
              <a:t>Major Components: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X14A focusing mirror</a:t>
            </a:r>
          </a:p>
          <a:p>
            <a:r>
              <a:rPr lang="en-US" altLang="en-US" sz="1400" dirty="0" smtClean="0"/>
              <a:t> X14A sagittal focusing </a:t>
            </a:r>
            <a:r>
              <a:rPr lang="en-US" altLang="en-US" sz="1400" dirty="0" err="1" smtClean="0"/>
              <a:t>monochromator</a:t>
            </a:r>
            <a:endParaRPr lang="en-US" altLang="en-US" sz="1400" dirty="0" smtClean="0"/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New FOE, relocate X14A hutch</a:t>
            </a:r>
          </a:p>
          <a:p>
            <a:r>
              <a:rPr lang="en-US" altLang="en-US" sz="1400" dirty="0" smtClean="0"/>
              <a:t> </a:t>
            </a:r>
          </a:p>
          <a:p>
            <a:r>
              <a:rPr lang="en-US" altLang="en-US" sz="1400" dirty="0" smtClean="0"/>
              <a:t>Supporting research on – batteries, </a:t>
            </a:r>
            <a:r>
              <a:rPr lang="en-US" altLang="en-US" sz="1400" dirty="0" err="1" smtClean="0"/>
              <a:t>supercapacitors</a:t>
            </a:r>
            <a:r>
              <a:rPr lang="en-US" altLang="en-US" sz="1400" dirty="0" smtClean="0"/>
              <a:t>, fuel cells, catalysis, high-temperature materials, light-metal production….</a:t>
            </a:r>
            <a:endParaRPr lang="en-US" altLang="en-US" sz="14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529569"/>
              </p:ext>
            </p:extLst>
          </p:nvPr>
        </p:nvGraphicFramePr>
        <p:xfrm>
          <a:off x="4953000" y="4424936"/>
          <a:ext cx="4038600" cy="2433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4" name="Presentation" r:id="rId5" imgW="4570654" imgH="3427562" progId="PowerPoint.Show.12">
                  <p:embed/>
                </p:oleObj>
              </mc:Choice>
              <mc:Fallback>
                <p:oleObj name="Presentation" r:id="rId5" imgW="4570654" imgH="3427562" progId="PowerPoint.Show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424936"/>
                        <a:ext cx="4038600" cy="2433064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69" y="3505200"/>
            <a:ext cx="8629650" cy="1219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 smtClean="0"/>
              <a:t>Materials Physics and Processing - MPP</a:t>
            </a:r>
          </a:p>
          <a:p>
            <a:pPr marL="0" indent="0">
              <a:buNone/>
            </a:pPr>
            <a:r>
              <a:rPr lang="en-US" sz="1800" dirty="0" smtClean="0"/>
              <a:t>Diffraction and scattering for study of materials (thin films, stacks, </a:t>
            </a:r>
            <a:r>
              <a:rPr lang="en-US" sz="1800" dirty="0" err="1" smtClean="0"/>
              <a:t>nanopatterned</a:t>
            </a:r>
            <a:r>
              <a:rPr lang="en-US" sz="1800" dirty="0" smtClean="0"/>
              <a:t> samples and bulk)</a:t>
            </a:r>
          </a:p>
          <a:p>
            <a:pPr marL="168275" lvl="0" indent="-168275"/>
            <a:r>
              <a:rPr lang="en-US" sz="1600" dirty="0"/>
              <a:t>h</a:t>
            </a:r>
            <a:r>
              <a:rPr lang="en-US" sz="1600" dirty="0" smtClean="0"/>
              <a:t>igh flux- low resolution mode for real-time in situ studies of phase transformations</a:t>
            </a:r>
          </a:p>
          <a:p>
            <a:pPr marL="168275" lvl="0" indent="-168275"/>
            <a:r>
              <a:rPr lang="en-US" sz="1600" dirty="0" smtClean="0"/>
              <a:t>Medium-to-high resolution x-ray diffraction on samples in different environments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3356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54" y="1108100"/>
            <a:ext cx="4210050" cy="208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152400" y="3581400"/>
            <a:ext cx="8741664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0" y="838200"/>
            <a:ext cx="91440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6172200"/>
            <a:ext cx="21336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858000" y="6019800"/>
            <a:ext cx="2257425" cy="838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76200"/>
            <a:ext cx="8629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1pPr>
            <a:lvl2pPr marL="690563" indent="-233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2pPr>
            <a:lvl3pPr marL="10858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3pPr>
            <a:lvl4pPr marL="14287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4pPr>
            <a:lvl5pPr marL="17716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5pPr>
            <a:lvl6pPr marL="22288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000" b="1" u="sng" kern="0" dirty="0" smtClean="0"/>
              <a:t>Frontier IR Spectroscopy / Magneto, </a:t>
            </a:r>
            <a:r>
              <a:rPr lang="en-US" sz="2000" b="1" u="sng" kern="0" dirty="0" err="1" smtClean="0"/>
              <a:t>Ellipsometric</a:t>
            </a:r>
            <a:r>
              <a:rPr lang="en-US" sz="2000" b="1" u="sng" kern="0" dirty="0" smtClean="0"/>
              <a:t> and Time Resolved IR – FIS/MET</a:t>
            </a:r>
          </a:p>
          <a:p>
            <a:pPr marL="0" indent="0">
              <a:buFontTx/>
              <a:buNone/>
            </a:pPr>
            <a:r>
              <a:rPr lang="en-US" sz="1800" kern="0" dirty="0" smtClean="0"/>
              <a:t>Materials science and extreme conditions communities</a:t>
            </a:r>
          </a:p>
          <a:p>
            <a:pPr marL="168275" indent="-168275"/>
            <a:r>
              <a:rPr lang="en-US" sz="1600" kern="0" dirty="0"/>
              <a:t>h</a:t>
            </a:r>
            <a:r>
              <a:rPr lang="en-US" sz="1600" kern="0" dirty="0" smtClean="0"/>
              <a:t>igh-brightness and pulsed THz, infrared and visible light for probing electronic properties and dynamics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91400" y="37400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CSX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FIS/MET</a:t>
            </a:r>
            <a:r>
              <a:rPr lang="en-US" dirty="0" smtClean="0"/>
              <a:t>-RF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69" y="3733800"/>
            <a:ext cx="8629650" cy="1219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 smtClean="0"/>
              <a:t>Metrology and Instrumentation Development - MID</a:t>
            </a:r>
          </a:p>
          <a:p>
            <a:pPr marL="0" indent="0">
              <a:buNone/>
            </a:pPr>
            <a:r>
              <a:rPr lang="en-US" sz="1800" dirty="0" smtClean="0"/>
              <a:t>Dedicated beamline for x-ray instrumentation development</a:t>
            </a:r>
          </a:p>
          <a:p>
            <a:pPr marL="168275" lvl="0" indent="-168275"/>
            <a:r>
              <a:rPr lang="en-US" sz="1600" dirty="0" smtClean="0"/>
              <a:t>3PW beam onto floor and up to three white beam capable hutches</a:t>
            </a: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228600" y="1066800"/>
            <a:ext cx="502920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r>
              <a:rPr lang="en-US" altLang="en-US" sz="1400" u="sng" dirty="0"/>
              <a:t>Major Components:</a:t>
            </a:r>
          </a:p>
          <a:p>
            <a:r>
              <a:rPr lang="en-US" altLang="en-US" sz="1400" dirty="0"/>
              <a:t> </a:t>
            </a:r>
            <a:r>
              <a:rPr lang="en-US" altLang="en-US" sz="1400" dirty="0" smtClean="0"/>
              <a:t>New wide gap dipole chamber and extraction optics required</a:t>
            </a:r>
            <a:endParaRPr lang="en-US" altLang="en-US" sz="1000" dirty="0" smtClean="0"/>
          </a:p>
          <a:p>
            <a:pPr>
              <a:lnSpc>
                <a:spcPct val="50000"/>
              </a:lnSpc>
            </a:pPr>
            <a:endParaRPr lang="en-US" altLang="en-US" sz="1400" dirty="0" smtClean="0"/>
          </a:p>
          <a:p>
            <a:r>
              <a:rPr lang="en-US" altLang="en-US" sz="1400" u="sng" dirty="0" smtClean="0"/>
              <a:t>Key capabilities:</a:t>
            </a:r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250 meV to 5 eV energy range</a:t>
            </a:r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Optics for small aperture diamond anvil cells to pressures ~250 </a:t>
            </a:r>
            <a:r>
              <a:rPr lang="en-US" altLang="en-US" sz="1400" dirty="0" err="1" smtClean="0"/>
              <a:t>Gpa</a:t>
            </a:r>
            <a:endParaRPr lang="en-US" altLang="en-US" sz="1400" dirty="0" smtClean="0"/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 err="1" smtClean="0"/>
              <a:t>Ellipsometry</a:t>
            </a:r>
            <a:r>
              <a:rPr lang="en-US" altLang="en-US" sz="1400" dirty="0" smtClean="0"/>
              <a:t> to directly extract optical constants (e and m independently)</a:t>
            </a:r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Samples in magnetic fields to 10T and temperatures to 1.5K</a:t>
            </a:r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Laser systems for </a:t>
            </a:r>
            <a:r>
              <a:rPr lang="en-US" altLang="en-US" sz="1400" dirty="0" err="1" smtClean="0"/>
              <a:t>photoexcitation</a:t>
            </a:r>
            <a:r>
              <a:rPr lang="en-US" altLang="en-US" sz="1400" dirty="0" smtClean="0"/>
              <a:t> (pump probe) and heating to extreme temperatures</a:t>
            </a:r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Photoconductivity capability from ~5Hz up to 1 GHz</a:t>
            </a:r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altLang="en-US" sz="1400" dirty="0" smtClean="0"/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alt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543800" y="3733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RF-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MID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" y="4693715"/>
            <a:ext cx="5362893" cy="1859485"/>
          </a:xfrm>
          <a:prstGeom prst="rect">
            <a:avLst/>
          </a:prstGeom>
          <a:noFill/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5638800" y="4407575"/>
            <a:ext cx="33528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r>
              <a:rPr lang="en-US" altLang="en-US" sz="1600" u="sng" dirty="0" smtClean="0"/>
              <a:t>Modular beamline optics from NSLS:</a:t>
            </a:r>
            <a:endParaRPr lang="en-US" altLang="en-US" sz="1600" u="sng" dirty="0"/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channel-cut </a:t>
            </a:r>
            <a:r>
              <a:rPr lang="en-US" sz="1600" dirty="0" err="1"/>
              <a:t>monochromators</a:t>
            </a:r>
            <a:r>
              <a:rPr lang="en-US" sz="1600" dirty="0"/>
              <a:t> from </a:t>
            </a:r>
            <a:r>
              <a:rPr lang="en-US" sz="1600" dirty="0" smtClean="0"/>
              <a:t>   X12A </a:t>
            </a:r>
            <a:r>
              <a:rPr lang="en-US" sz="1600" dirty="0"/>
              <a:t>and </a:t>
            </a:r>
            <a:r>
              <a:rPr lang="en-US" sz="1600" dirty="0" smtClean="0"/>
              <a:t>X6B</a:t>
            </a:r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mirror </a:t>
            </a:r>
            <a:r>
              <a:rPr lang="en-US" sz="1600" dirty="0"/>
              <a:t>system from </a:t>
            </a:r>
            <a:r>
              <a:rPr lang="en-US" sz="1600" dirty="0" smtClean="0"/>
              <a:t>X16A</a:t>
            </a:r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4-circle </a:t>
            </a:r>
            <a:r>
              <a:rPr lang="en-US" sz="1600" dirty="0"/>
              <a:t>diffractometer from </a:t>
            </a:r>
            <a:r>
              <a:rPr lang="en-US" sz="1600" dirty="0" smtClean="0"/>
              <a:t>X16B </a:t>
            </a:r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tables </a:t>
            </a:r>
            <a:r>
              <a:rPr lang="en-US" sz="1600" dirty="0"/>
              <a:t>from X7A, X16A </a:t>
            </a:r>
            <a:endParaRPr lang="en-US" sz="1600" dirty="0" smtClean="0"/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Instrumentation from various beamlines </a:t>
            </a:r>
            <a:endParaRPr lang="en-US" sz="1600" dirty="0"/>
          </a:p>
          <a:p>
            <a:pPr marL="112713" indent="-112713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alt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105400" y="3104104"/>
            <a:ext cx="373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/>
              <a:t> </a:t>
            </a:r>
            <a:r>
              <a:rPr lang="en-US" altLang="en-US" sz="1400" dirty="0"/>
              <a:t>Note- source is 23BM, occupies sector 22 floor space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4510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BES Synchrotron Capability Assessment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6200" y="1073150"/>
            <a:ext cx="8991600" cy="494665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en-US" dirty="0" smtClean="0"/>
              <a:t>Even with the rapid build-out of NSLS-II, there will still be a reduction in capacity for several years</a:t>
            </a:r>
          </a:p>
          <a:p>
            <a:pPr>
              <a:spcBef>
                <a:spcPts val="600"/>
              </a:spcBef>
            </a:pPr>
            <a:r>
              <a:rPr lang="en-US" altLang="en-US" dirty="0" smtClean="0"/>
              <a:t>Met with DOE BES and Synchrotron Facility leadership to discuss in August 2011</a:t>
            </a:r>
          </a:p>
          <a:p>
            <a:pPr>
              <a:spcBef>
                <a:spcPts val="600"/>
              </a:spcBef>
            </a:pPr>
            <a:r>
              <a:rPr lang="en-US" altLang="en-US" dirty="0" smtClean="0"/>
              <a:t>Reviewed assessment of scientific capability changes anticipated with shutdown of NSLS and ramp up of NSLS-II</a:t>
            </a:r>
          </a:p>
          <a:p>
            <a:pPr>
              <a:spcBef>
                <a:spcPts val="600"/>
              </a:spcBef>
            </a:pPr>
            <a:r>
              <a:rPr lang="en-US" altLang="en-US" dirty="0" smtClean="0"/>
              <a:t>Established working group with other facilities - </a:t>
            </a:r>
          </a:p>
          <a:p>
            <a:pPr lvl="1">
              <a:spcBef>
                <a:spcPts val="0"/>
              </a:spcBef>
            </a:pPr>
            <a:r>
              <a:rPr lang="en-US" altLang="en-US" dirty="0" smtClean="0"/>
              <a:t>BNL- NSLS/NSLS-II  Erik Johnson</a:t>
            </a:r>
          </a:p>
          <a:p>
            <a:pPr lvl="1">
              <a:spcBef>
                <a:spcPts val="0"/>
              </a:spcBef>
            </a:pPr>
            <a:r>
              <a:rPr lang="en-US" altLang="en-US" dirty="0" smtClean="0"/>
              <a:t>LBNL- ALS Michael Banda</a:t>
            </a:r>
          </a:p>
          <a:p>
            <a:pPr lvl="1">
              <a:spcBef>
                <a:spcPts val="0"/>
              </a:spcBef>
            </a:pPr>
            <a:r>
              <a:rPr lang="en-US" altLang="en-US" dirty="0" smtClean="0"/>
              <a:t>ANL- APS Denny Mills</a:t>
            </a:r>
          </a:p>
          <a:p>
            <a:pPr lvl="1">
              <a:spcBef>
                <a:spcPts val="0"/>
              </a:spcBef>
            </a:pPr>
            <a:r>
              <a:rPr lang="en-US" altLang="en-US" dirty="0" smtClean="0"/>
              <a:t>SLAC - SSRL </a:t>
            </a:r>
            <a:r>
              <a:rPr lang="en-US" altLang="en-US" dirty="0" err="1" smtClean="0"/>
              <a:t>Piero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Pianetta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55055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User Community Overlap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5410200"/>
            <a:ext cx="6096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common with the 2312 FY 11 NSLS  Users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APS – 363  (16% of NSLS)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ALS –  92 (4% of NSLS)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SSRL – 55 (2% of NSLS)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4721" y="1524000"/>
            <a:ext cx="7199079" cy="3781425"/>
            <a:chOff x="217721" y="1371600"/>
            <a:chExt cx="7199079" cy="3781425"/>
          </a:xfrm>
        </p:grpSpPr>
        <p:grpSp>
          <p:nvGrpSpPr>
            <p:cNvPr id="4" name="Group 3"/>
            <p:cNvGrpSpPr/>
            <p:nvPr/>
          </p:nvGrpSpPr>
          <p:grpSpPr>
            <a:xfrm>
              <a:off x="1066800" y="1371600"/>
              <a:ext cx="6350000" cy="3781425"/>
              <a:chOff x="1066800" y="1371600"/>
              <a:chExt cx="6350000" cy="3781425"/>
            </a:xfrm>
          </p:grpSpPr>
          <p:pic>
            <p:nvPicPr>
              <p:cNvPr id="24579" name="Picture 7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3" t="15721" r="6978" b="15935"/>
              <a:stretch>
                <a:fillRect/>
              </a:stretch>
            </p:blipFill>
            <p:spPr bwMode="auto">
              <a:xfrm>
                <a:off x="1066800" y="1371600"/>
                <a:ext cx="6350000" cy="3781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361493" y="3713704"/>
                <a:ext cx="1229307" cy="276999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Calibri" panose="020F0502020204030204" pitchFamily="34" charset="0"/>
                  </a:rPr>
                  <a:t>NSLS Only, 1805</a:t>
                </a:r>
                <a:endParaRPr lang="en-US" sz="1200" dirty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17721" y="1373152"/>
              <a:ext cx="3200400" cy="923925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latin typeface="Calibri"/>
                  <a:ea typeface="+mn-ea"/>
                  <a:cs typeface="+mn-cs"/>
                </a:rPr>
                <a:t>Of the 2312 FY11 NSLS users 507  used 1,2 or 3 of the other DOE Synchrotron Facilities</a:t>
              </a:r>
            </a:p>
          </p:txBody>
        </p:sp>
      </p:grpSp>
      <p:sp>
        <p:nvSpPr>
          <p:cNvPr id="24582" name="TextBox 8"/>
          <p:cNvSpPr txBox="1">
            <a:spLocks noChangeArrowheads="1"/>
          </p:cNvSpPr>
          <p:nvPr/>
        </p:nvSpPr>
        <p:spPr bwMode="auto">
          <a:xfrm>
            <a:off x="5486400" y="1048543"/>
            <a:ext cx="30543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Part of working with APS/ALS and SSRL to understand the impacts </a:t>
            </a:r>
          </a:p>
        </p:txBody>
      </p:sp>
    </p:spTree>
    <p:extLst>
      <p:ext uri="{BB962C8B-B14F-4D97-AF65-F5344CB8AC3E}">
        <p14:creationId xmlns:p14="http://schemas.microsoft.com/office/powerpoint/2010/main" val="1851277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742113" y="6059488"/>
            <a:ext cx="2401887" cy="798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91440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</a:rPr>
              <a:t> </a:t>
            </a:r>
            <a:r>
              <a:rPr lang="en-US" altLang="en-US" sz="4400" b="1" smtClean="0">
                <a:solidFill>
                  <a:srgbClr val="000000"/>
                </a:solidFill>
              </a:rPr>
              <a:t>NSLS User Transition Planning Forum</a:t>
            </a:r>
            <a:endParaRPr lang="en-US" altLang="en-US" sz="4000" b="1" smtClean="0">
              <a:solidFill>
                <a:srgbClr val="000000"/>
              </a:solidFill>
            </a:endParaRPr>
          </a:p>
        </p:txBody>
      </p:sp>
      <p:pic>
        <p:nvPicPr>
          <p:cNvPr id="92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016000"/>
            <a:ext cx="5907088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2922588"/>
            <a:ext cx="28067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71438" y="1122363"/>
            <a:ext cx="4999037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4572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tabLst>
                <a:tab pos="2286000" algn="l"/>
              </a:tabLst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defTabSz="4572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tabLst>
                <a:tab pos="2286000" algn="l"/>
              </a:tabLst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defTabSz="457200">
              <a:lnSpc>
                <a:spcPct val="90000"/>
              </a:lnSpc>
              <a:spcBef>
                <a:spcPct val="20000"/>
              </a:spcBef>
              <a:buSzPct val="100000"/>
              <a:buChar char="–"/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defTabSz="457200">
              <a:lnSpc>
                <a:spcPct val="90000"/>
              </a:lnSpc>
              <a:spcBef>
                <a:spcPct val="20000"/>
              </a:spcBef>
              <a:buSzPct val="100000"/>
              <a:buChar char="-"/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defTabSz="457200">
              <a:lnSpc>
                <a:spcPct val="90000"/>
              </a:lnSpc>
              <a:spcBef>
                <a:spcPct val="20000"/>
              </a:spcBef>
              <a:buSzPct val="100000"/>
              <a:buChar char="-"/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2286000" algn="l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400" b="1" smtClean="0">
                <a:solidFill>
                  <a:srgbClr val="000000"/>
                </a:solidFill>
              </a:rPr>
              <a:t>2012 NSLS/CFN Joint Users Meeting</a:t>
            </a:r>
            <a:endParaRPr lang="en-US" altLang="en-US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endParaRPr lang="en-US" altLang="en-US" sz="18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b="1" smtClean="0">
                <a:solidFill>
                  <a:srgbClr val="000000"/>
                </a:solidFill>
              </a:rPr>
              <a:t>May 21, 2012   </a:t>
            </a:r>
            <a:r>
              <a:rPr lang="en-US" altLang="en-US" sz="2000" smtClean="0">
                <a:solidFill>
                  <a:srgbClr val="000000"/>
                </a:solidFill>
                <a:cs typeface="Arial" pitchFamily="34" charset="0"/>
              </a:rPr>
              <a:t>1:30 to 5:30 PM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endParaRPr lang="en-US" altLang="en-US" sz="20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u="sng" smtClean="0">
                <a:solidFill>
                  <a:srgbClr val="000000"/>
                </a:solidFill>
              </a:rPr>
              <a:t>Committee: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Jen Bohon (UEC Chair)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Dan Fischer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Annie Heroux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Erik Johnson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Tony Lanzirotti (NUFO)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Ryan Tappero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endParaRPr lang="en-US" altLang="en-US" sz="20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u="sng" smtClean="0">
                <a:solidFill>
                  <a:srgbClr val="000000"/>
                </a:solidFill>
              </a:rPr>
              <a:t>From other DOE SR Facilities</a:t>
            </a:r>
            <a:r>
              <a:rPr lang="en-US" altLang="en-US" sz="2000" smtClean="0">
                <a:solidFill>
                  <a:srgbClr val="000000"/>
                </a:solidFill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Denny Mills (APS)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Zahid Hussain (ALS)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Piero Pianetta (SSRL)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endParaRPr lang="en-US" altLang="en-US" sz="20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2000" smtClean="0">
                <a:solidFill>
                  <a:srgbClr val="000000"/>
                </a:solidFill>
              </a:rPr>
              <a:t>Peter Lee (DOE)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endParaRPr lang="en-US" altLang="en-US" sz="18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endParaRPr lang="en-US" altLang="en-US" sz="1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49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DOE  Synchrotron Beamlines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3" y="4760913"/>
            <a:ext cx="8629650" cy="9001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 smtClean="0"/>
              <a:t>Worked with peers across the complex -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Compiled list of DOE facility </a:t>
            </a:r>
            <a:r>
              <a:rPr lang="en-US" sz="2400" dirty="0" err="1" smtClean="0"/>
              <a:t>beamlines</a:t>
            </a:r>
            <a:r>
              <a:rPr lang="en-US" sz="2400" dirty="0" smtClean="0"/>
              <a:t> with techniques available at NSLS or NSLS-II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 smtClean="0"/>
              <a:t>Goal – see what is available where through the transition</a:t>
            </a:r>
          </a:p>
          <a:p>
            <a:pPr marL="0" indent="0">
              <a:buFontTx/>
              <a:buNone/>
              <a:defRPr/>
            </a:pPr>
            <a:endParaRPr lang="en-US" sz="2400" u="sng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3149600" y="3005138"/>
            <a:ext cx="2873375" cy="1508125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en-US" sz="2000" b="1"/>
              <a:t>SCATTERING</a:t>
            </a:r>
          </a:p>
          <a:p>
            <a:pPr eaLnBrk="1" hangingPunct="1"/>
            <a:r>
              <a:rPr lang="en-US" altLang="en-US"/>
              <a:t>05 Hard X-ray diffraction</a:t>
            </a:r>
          </a:p>
          <a:p>
            <a:pPr eaLnBrk="1" hangingPunct="1"/>
            <a:r>
              <a:rPr lang="en-US" altLang="en-US"/>
              <a:t>06 Macromolecular X’tal</a:t>
            </a:r>
          </a:p>
          <a:p>
            <a:pPr eaLnBrk="1" hangingPunct="1"/>
            <a:r>
              <a:rPr lang="en-US" altLang="en-US"/>
              <a:t>07 Hard X-ray scattering</a:t>
            </a:r>
          </a:p>
          <a:p>
            <a:pPr eaLnBrk="1" hangingPunct="1"/>
            <a:r>
              <a:rPr lang="en-US" altLang="en-US"/>
              <a:t>08 Soft X-ray scattering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6154738" y="3003550"/>
            <a:ext cx="2873375" cy="15081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en-US" sz="2000" b="1"/>
              <a:t>IMAGING</a:t>
            </a:r>
          </a:p>
          <a:p>
            <a:pPr eaLnBrk="1" hangingPunct="1"/>
            <a:r>
              <a:rPr lang="en-US" altLang="en-US"/>
              <a:t>09 Hard X-ray Imaging</a:t>
            </a:r>
          </a:p>
          <a:p>
            <a:pPr eaLnBrk="1" hangingPunct="1"/>
            <a:r>
              <a:rPr lang="en-US" altLang="en-US"/>
              <a:t>10 Soft X-ray Imaging</a:t>
            </a:r>
          </a:p>
          <a:p>
            <a:pPr eaLnBrk="1" hangingPunct="1"/>
            <a:r>
              <a:rPr lang="en-US" altLang="en-US"/>
              <a:t>11 Infrared Imaging</a:t>
            </a:r>
          </a:p>
          <a:p>
            <a:pPr eaLnBrk="1" hangingPunct="1"/>
            <a:r>
              <a:rPr lang="en-US" altLang="en-US"/>
              <a:t>12 Lithography</a:t>
            </a: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160338" y="3005138"/>
            <a:ext cx="2873375" cy="150812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algn="ctr" eaLnBrk="1" hangingPunct="1"/>
            <a:r>
              <a:rPr lang="en-US" altLang="en-US" sz="2000" b="1"/>
              <a:t>SPECTROSCOPY</a:t>
            </a:r>
          </a:p>
          <a:p>
            <a:pPr eaLnBrk="1" hangingPunct="1"/>
            <a:r>
              <a:rPr lang="en-US" altLang="en-US"/>
              <a:t>01 Low-Energy spectroscopy</a:t>
            </a:r>
          </a:p>
          <a:p>
            <a:pPr eaLnBrk="1" hangingPunct="1"/>
            <a:r>
              <a:rPr lang="en-US" altLang="en-US"/>
              <a:t>02 Soft X-ray spectroscopy</a:t>
            </a:r>
          </a:p>
          <a:p>
            <a:pPr eaLnBrk="1" hangingPunct="1"/>
            <a:r>
              <a:rPr lang="en-US" altLang="en-US"/>
              <a:t>03 Hard X-ray spectroscopy</a:t>
            </a:r>
          </a:p>
          <a:p>
            <a:pPr eaLnBrk="1" hangingPunct="1"/>
            <a:r>
              <a:rPr lang="en-US" altLang="en-US"/>
              <a:t>04 Optics/Calibration/Metrology</a:t>
            </a:r>
          </a:p>
        </p:txBody>
      </p:sp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420688" y="1857375"/>
            <a:ext cx="68230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en-US" sz="3200"/>
              <a:t>Divides techniques into 3 broad categories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en-US" sz="3200"/>
              <a:t>12 basic techniques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71463" y="1044575"/>
            <a:ext cx="86296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1pPr>
            <a:lvl2pPr marL="690563" indent="-233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2pPr>
            <a:lvl3pPr marL="10858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3pPr>
            <a:lvl4pPr marL="14287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4pPr>
            <a:lvl5pPr marL="17716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5pPr>
            <a:lvl6pPr marL="22288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dirty="0" smtClean="0"/>
              <a:t>Experimental techniques at Light-Source Beamlines </a:t>
            </a:r>
            <a:r>
              <a:rPr lang="en-US" sz="24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http://science.energy.gov/~/media/bes/pdf/Synchrotron_Techniques.pdf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15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0" y="793750"/>
            <a:ext cx="9144000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</a:pPr>
            <a:endParaRPr lang="en-US" altLang="en-US"/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6835775" y="5878513"/>
            <a:ext cx="2308225" cy="979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</a:pPr>
            <a:endParaRPr lang="en-US" altLang="en-US"/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0" y="5878513"/>
            <a:ext cx="2743200" cy="9794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</a:pPr>
            <a:endParaRPr lang="en-US" altLang="en-US"/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84" b="2185"/>
          <a:stretch/>
        </p:blipFill>
        <p:spPr bwMode="auto">
          <a:xfrm>
            <a:off x="2188547" y="381000"/>
            <a:ext cx="6803053" cy="615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6" name="Title 1"/>
          <p:cNvSpPr>
            <a:spLocks noGrp="1"/>
          </p:cNvSpPr>
          <p:nvPr>
            <p:ph type="title"/>
          </p:nvPr>
        </p:nvSpPr>
        <p:spPr>
          <a:xfrm>
            <a:off x="76200" y="15240"/>
            <a:ext cx="2235200" cy="908050"/>
          </a:xfrm>
        </p:spPr>
        <p:txBody>
          <a:bodyPr/>
          <a:lstStyle/>
          <a:p>
            <a:r>
              <a:rPr lang="en-US" altLang="en-US" sz="2800" dirty="0" smtClean="0"/>
              <a:t>Beamlines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04800" y="762000"/>
            <a:ext cx="1752600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9290" y="979487"/>
            <a:ext cx="1905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2012 estimate of available Beamline Equivalents (BE) by technique across the DOE synchrotron light sources</a:t>
            </a:r>
          </a:p>
          <a:p>
            <a:pPr marL="168275" indent="-1682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BE is used as some beamlines perform multiple techniques</a:t>
            </a:r>
          </a:p>
          <a:p>
            <a:pPr marL="168275" indent="-1682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Includes factors such as anticipated staffing level and operations schedules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03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NSLS Users Count and Publications in FY13</a:t>
            </a:r>
          </a:p>
        </p:txBody>
      </p:sp>
      <p:pic>
        <p:nvPicPr>
          <p:cNvPr id="921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471613"/>
            <a:ext cx="2281237" cy="21383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6189" r="7091" b="4361"/>
          <a:stretch>
            <a:fillRect/>
          </a:stretch>
        </p:blipFill>
        <p:spPr bwMode="auto">
          <a:xfrm>
            <a:off x="3898900" y="1042988"/>
            <a:ext cx="5087938" cy="513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436563" y="4016375"/>
            <a:ext cx="36210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SzTx/>
            </a:pPr>
            <a:r>
              <a:rPr lang="en-US" altLang="en-US" sz="2400">
                <a:solidFill>
                  <a:srgbClr val="000000"/>
                </a:solidFill>
              </a:rPr>
              <a:t>NSLS users and PS staff produced 881 publications in FY13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  <a:buClr>
                <a:srgbClr val="FF0000"/>
              </a:buClr>
              <a:buSzTx/>
            </a:pPr>
            <a:r>
              <a:rPr lang="en-US" altLang="en-US" sz="2400">
                <a:solidFill>
                  <a:srgbClr val="000000"/>
                </a:solidFill>
              </a:rPr>
              <a:t>About 20% (171) publications are in premier journals</a:t>
            </a:r>
          </a:p>
        </p:txBody>
      </p:sp>
    </p:spTree>
    <p:extLst>
      <p:ext uri="{BB962C8B-B14F-4D97-AF65-F5344CB8AC3E}">
        <p14:creationId xmlns:p14="http://schemas.microsoft.com/office/powerpoint/2010/main" val="1555107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9"/>
          <a:stretch/>
        </p:blipFill>
        <p:spPr bwMode="auto">
          <a:xfrm>
            <a:off x="104775" y="1066800"/>
            <a:ext cx="69818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76200" y="234950"/>
            <a:ext cx="9286486" cy="9080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Osaka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9pPr>
          </a:lstStyle>
          <a:p>
            <a:r>
              <a:rPr lang="en-US" altLang="en-US" sz="3600" kern="0" dirty="0" smtClean="0"/>
              <a:t>Informing the User Community and Stakeholders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29200" y="2345094"/>
            <a:ext cx="3898900" cy="40011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http://www.bnl.gov/ps/transition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29200" y="2819400"/>
            <a:ext cx="3898900" cy="32766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1pPr>
            <a:lvl2pPr marL="690563" indent="-2333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2pPr>
            <a:lvl3pPr marL="10858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3pPr>
            <a:lvl4pPr marL="14287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4pPr>
            <a:lvl5pPr marL="177165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  <a:cs typeface="Osaka"/>
              </a:defRPr>
            </a:lvl5pPr>
            <a:lvl6pPr marL="22288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28600" indent="-228600">
              <a:spcBef>
                <a:spcPct val="0"/>
              </a:spcBef>
            </a:pPr>
            <a:endParaRPr lang="en-US" altLang="en-US" sz="1200" kern="0" dirty="0" smtClean="0"/>
          </a:p>
          <a:p>
            <a:pPr marL="228600" indent="-228600">
              <a:spcBef>
                <a:spcPct val="0"/>
              </a:spcBef>
            </a:pPr>
            <a:r>
              <a:rPr lang="en-US" altLang="en-US" sz="2000" kern="0" dirty="0" smtClean="0"/>
              <a:t>Discussions continuing with other facilities (</a:t>
            </a:r>
            <a:r>
              <a:rPr lang="en-US" altLang="en-US" sz="1800" kern="0" dirty="0" smtClean="0"/>
              <a:t>ALS, APS, SSRL, CHESS</a:t>
            </a:r>
            <a:r>
              <a:rPr lang="en-US" altLang="en-US" sz="2000" kern="0" dirty="0" smtClean="0"/>
              <a:t>) on coordination of user support for NSLS users during FY15-16</a:t>
            </a:r>
          </a:p>
          <a:p>
            <a:pPr marL="576263" lvl="1" indent="-228600">
              <a:spcBef>
                <a:spcPct val="0"/>
              </a:spcBef>
            </a:pPr>
            <a:r>
              <a:rPr lang="en-US" altLang="en-US" sz="1800" kern="0" dirty="0" smtClean="0"/>
              <a:t>similar beamlines/capabilities</a:t>
            </a:r>
          </a:p>
          <a:p>
            <a:pPr marL="576263" lvl="1" indent="-228600">
              <a:spcBef>
                <a:spcPct val="0"/>
              </a:spcBef>
            </a:pPr>
            <a:r>
              <a:rPr lang="en-US" altLang="en-US" sz="1800" kern="0" dirty="0" smtClean="0"/>
              <a:t>proposal cycle dates posted on PS transition website</a:t>
            </a:r>
          </a:p>
          <a:p>
            <a:pPr marL="228600" indent="-228600">
              <a:spcBef>
                <a:spcPct val="0"/>
              </a:spcBef>
            </a:pPr>
            <a:r>
              <a:rPr lang="en-US" altLang="en-US" sz="2000" kern="0" dirty="0" smtClean="0"/>
              <a:t>Interaction with DOE-BES and NIH/DOE-BER programs about transition plans</a:t>
            </a:r>
          </a:p>
          <a:p>
            <a:pPr marL="228600" indent="-228600">
              <a:spcBef>
                <a:spcPct val="0"/>
              </a:spcBef>
              <a:buFontTx/>
              <a:buNone/>
            </a:pPr>
            <a:endParaRPr lang="en-US" alt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2633161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00" y="82550"/>
            <a:ext cx="1752600" cy="908050"/>
          </a:xfrm>
        </p:spPr>
        <p:txBody>
          <a:bodyPr/>
          <a:lstStyle/>
          <a:p>
            <a:r>
              <a:rPr lang="en-US" sz="3600" dirty="0" smtClean="0"/>
              <a:t>Options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086600" y="5867400"/>
            <a:ext cx="2057400" cy="990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6172200"/>
            <a:ext cx="21336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191000" y="6362700"/>
            <a:ext cx="685800" cy="4953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19600"/>
            <a:ext cx="1143000" cy="46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86600" y="1371600"/>
            <a:ext cx="19237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Evaluated options for expanded capabilities on existing beamlines</a:t>
            </a:r>
          </a:p>
          <a:p>
            <a:endParaRPr lang="en-US" sz="1600" dirty="0" smtClean="0"/>
          </a:p>
          <a:p>
            <a:r>
              <a:rPr lang="en-US" sz="1600" u="sng" dirty="0" smtClean="0"/>
              <a:t>Issues:</a:t>
            </a:r>
          </a:p>
          <a:p>
            <a:pPr marL="168275" indent="-1682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Staffing</a:t>
            </a:r>
          </a:p>
          <a:p>
            <a:pPr marL="168275" indent="-1682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Equipment</a:t>
            </a:r>
          </a:p>
          <a:p>
            <a:pPr marL="168275" indent="-1682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Cost to reconfigure</a:t>
            </a:r>
          </a:p>
          <a:p>
            <a:pPr marL="168275" indent="-168275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68275" indent="-1682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Some developed and available to users</a:t>
            </a:r>
          </a:p>
          <a:p>
            <a:pPr marL="168275" indent="-168275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105364" y="5282625"/>
            <a:ext cx="1962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NSLS-II only beamlines underway shown</a:t>
            </a:r>
            <a:endParaRPr lang="en-US" sz="16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135130"/>
              </p:ext>
            </p:extLst>
          </p:nvPr>
        </p:nvGraphicFramePr>
        <p:xfrm>
          <a:off x="78823" y="40205"/>
          <a:ext cx="6987681" cy="6771739"/>
        </p:xfrm>
        <a:graphic>
          <a:graphicData uri="http://schemas.openxmlformats.org/drawingml/2006/table">
            <a:tbl>
              <a:tblPr/>
              <a:tblGrid>
                <a:gridCol w="173847"/>
                <a:gridCol w="1709494"/>
                <a:gridCol w="115898"/>
                <a:gridCol w="383912"/>
                <a:gridCol w="362180"/>
                <a:gridCol w="188333"/>
                <a:gridCol w="441862"/>
                <a:gridCol w="441862"/>
                <a:gridCol w="441862"/>
                <a:gridCol w="444275"/>
                <a:gridCol w="135215"/>
                <a:gridCol w="224553"/>
                <a:gridCol w="647097"/>
                <a:gridCol w="251112"/>
                <a:gridCol w="108654"/>
                <a:gridCol w="917525"/>
              </a:tblGrid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Opportunities for expanded user operations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Technique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ALS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6609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APS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SSRL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NSLS-II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</a:tr>
              <a:tr h="13810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</a:tr>
              <a:tr h="147414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Spectroscopy</a:t>
                      </a:r>
                    </a:p>
                  </a:txBody>
                  <a:tcPr marL="7228" marR="7228" marT="72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Low Energy Spectroscopy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1.4,  5.4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FIS/MET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Soft X-ray Spectroscopy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Soft / UV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8-1, 8-2, 10-1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SST-1, SST-2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</a:t>
                      </a:r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 ESM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Tender X-ray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9.3.1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14-3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Hard X-ray Spectroscopy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 X-ray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9-BM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10-BM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12-BM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2-2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4-1, 4-3, 7-3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QAS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BMM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</a:t>
                      </a:r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 ISS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Optics/Calibration/Metrology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Optics/Metrology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MID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741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Scattering and Diffraction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Hard X-ray Diffraction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Powder Diffraction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11-BM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1-BM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17-BM-B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2-1,11-3, 7-2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XPD-1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800" b="1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IXD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4-Circle, general Diffraction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12-BM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33-BM-C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MPP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Diffraction - Extreme Conditions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5-BM-C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6-BM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13-BM-C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14-BM-D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Rapid Acquisition PDF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XPD-2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Energy Dispersive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6-BM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Microbeam Diffraction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CHX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Macromolecular Crystallography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Protein crystallography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19-BM-D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22-BM-B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23-BM-B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14-BM-C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9-1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7-1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14-1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FMX,AMX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NYX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X-ray footprinting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24-BM-B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C000"/>
                          </a:solidFill>
                          <a:effectLst/>
                          <a:latin typeface="Calibri"/>
                        </a:rPr>
                        <a:t>XFP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Hard X-ray Scattering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SAXS/WAXS/GISAXS/Liq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33-BM-C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1-4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2-1,11-3, 7-2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4-2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CMS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800" b="1" i="0" u="none" strike="noStrike">
                          <a:solidFill>
                            <a:srgbClr val="31869B"/>
                          </a:solidFill>
                          <a:effectLst/>
                          <a:latin typeface="Calibri"/>
                        </a:rPr>
                        <a:t>LIX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SMI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In-situ/ Magnetic Scattering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MPP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ISR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Inelastic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IXS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XPCS, CDI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CHX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Soft X-ray Scattering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Soft X-ray Scattering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CSX-1, CSX-2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Inelastic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SIX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47414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Imaging</a:t>
                      </a:r>
                    </a:p>
                  </a:txBody>
                  <a:tcPr marL="7228" marR="7228" marT="72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Hard X-ray Imaging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 X-ray, nanoprobe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HXN, SRX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 X-ray, microprobe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5.3.2.1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10.3.1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8-BM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XFM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 X-ray, nano CT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32-ID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6-2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FXI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 X-ray, micro CT, Topography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1-BM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2-BM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5-BM-C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538DD5"/>
                          </a:solidFill>
                          <a:effectLst/>
                          <a:latin typeface="Calibri"/>
                        </a:rPr>
                        <a:t>MID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Coherent Diffraction Imaging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Soft X-ray Imaging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Soft / UV, full-field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CSX-2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800" b="1" i="0" u="none" strike="noStrike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ESM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Soft / UV, nanoprobe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Infrared Imaging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41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 (microprobe, full-field)</a:t>
                      </a:r>
                    </a:p>
                  </a:txBody>
                  <a:tcPr marL="65057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5.4.1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28" marR="7228" marT="72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AA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928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NSLS Transition Planning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35118" y="1445800"/>
            <a:ext cx="8427882" cy="5183600"/>
          </a:xfrm>
        </p:spPr>
        <p:txBody>
          <a:bodyPr>
            <a:noAutofit/>
          </a:bodyPr>
          <a:lstStyle/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dirty="0" smtClean="0"/>
              <a:t>X-ray Absorption Spectroscopy</a:t>
            </a:r>
          </a:p>
          <a:p>
            <a:pPr marL="800100" lvl="1" indent="-342900">
              <a:lnSpc>
                <a:spcPct val="100000"/>
              </a:lnSpc>
              <a:spcAft>
                <a:spcPts val="300"/>
              </a:spcAft>
              <a:buFont typeface="Arial"/>
              <a:buChar char="•"/>
            </a:pPr>
            <a:r>
              <a:rPr lang="en-US" sz="2000" dirty="0" smtClean="0"/>
              <a:t>Conversion of BM beam line 2-2 from white beam to XAS program</a:t>
            </a:r>
          </a:p>
          <a:p>
            <a:pPr marL="800100" lvl="1" indent="-342900">
              <a:lnSpc>
                <a:spcPct val="100000"/>
              </a:lnSpc>
              <a:spcAft>
                <a:spcPts val="300"/>
              </a:spcAft>
              <a:buFont typeface="Arial"/>
              <a:buChar char="•"/>
            </a:pPr>
            <a:r>
              <a:rPr lang="en-US" sz="2000" dirty="0" smtClean="0"/>
              <a:t>Hardware, infrastructure and software planning, procurement and implementation coordinated between SSRL and NSLS</a:t>
            </a:r>
          </a:p>
          <a:p>
            <a:pPr marL="800100" lvl="1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CAP complete – Appendices in final stage – anticipate formal signatures this month</a:t>
            </a:r>
          </a:p>
          <a:p>
            <a:pPr marL="342900" indent="-342900">
              <a:spcAft>
                <a:spcPts val="0"/>
              </a:spcAft>
              <a:buFont typeface="Arial"/>
              <a:buChar char="•"/>
            </a:pPr>
            <a:r>
              <a:rPr lang="en-US" dirty="0" smtClean="0"/>
              <a:t>Macromolecular Crystallography</a:t>
            </a:r>
          </a:p>
          <a:p>
            <a:pPr marL="800100" lvl="1" indent="-342900">
              <a:lnSpc>
                <a:spcPct val="100000"/>
              </a:lnSpc>
              <a:spcAft>
                <a:spcPts val="300"/>
              </a:spcAft>
              <a:buFont typeface="Arial"/>
              <a:buChar char="•"/>
            </a:pPr>
            <a:r>
              <a:rPr lang="en-US" sz="2000" dirty="0" smtClean="0"/>
              <a:t>Beam time to be provided on SSRL MC beam line(s)</a:t>
            </a:r>
          </a:p>
          <a:p>
            <a:pPr marL="800100" lvl="1" indent="-342900">
              <a:lnSpc>
                <a:spcPct val="100000"/>
              </a:lnSpc>
              <a:spcAft>
                <a:spcPts val="300"/>
              </a:spcAft>
              <a:buFont typeface="Arial"/>
              <a:buChar char="•"/>
            </a:pPr>
            <a:r>
              <a:rPr lang="en-US" sz="2000" dirty="0" smtClean="0"/>
              <a:t>Access and support staff details agreed on between SSRL and NSLS</a:t>
            </a:r>
          </a:p>
          <a:p>
            <a:pPr marL="800100" lvl="1" indent="-342900">
              <a:lnSpc>
                <a:spcPct val="100000"/>
              </a:lnSpc>
              <a:spcAft>
                <a:spcPts val="300"/>
              </a:spcAft>
              <a:buFont typeface="Arial"/>
              <a:buChar char="•"/>
            </a:pPr>
            <a:r>
              <a:rPr lang="en-US" sz="2000" dirty="0" smtClean="0"/>
              <a:t>MOU in draft form - anticipate formal signatures this month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US" dirty="0" smtClean="0"/>
              <a:t>Initial discussions underway</a:t>
            </a:r>
          </a:p>
          <a:p>
            <a:pPr marL="800100" lvl="1" indent="-342900">
              <a:lnSpc>
                <a:spcPct val="100000"/>
              </a:lnSpc>
              <a:spcAft>
                <a:spcPts val="300"/>
              </a:spcAft>
              <a:buFont typeface="Arial"/>
              <a:buChar char="•"/>
            </a:pPr>
            <a:r>
              <a:rPr lang="en-US" sz="2000" dirty="0" smtClean="0"/>
              <a:t>TXM and BNL detector groups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85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731838"/>
            <a:ext cx="9144000" cy="6126162"/>
          </a:xfrm>
          <a:prstGeom prst="rect">
            <a:avLst/>
          </a:prstGeom>
          <a:solidFill>
            <a:srgbClr val="083D5C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038" name="AutoShape 14"/>
          <p:cNvSpPr>
            <a:spLocks noChangeArrowheads="1"/>
          </p:cNvSpPr>
          <p:nvPr/>
        </p:nvSpPr>
        <p:spPr bwMode="auto">
          <a:xfrm>
            <a:off x="539750" y="303213"/>
            <a:ext cx="8051800" cy="6411912"/>
          </a:xfrm>
          <a:prstGeom prst="roundRect">
            <a:avLst>
              <a:gd name="adj" fmla="val 1884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>
              <a:solidFill>
                <a:srgbClr val="000000"/>
              </a:solidFill>
            </a:endParaRPr>
          </a:p>
        </p:txBody>
      </p:sp>
      <p:pic>
        <p:nvPicPr>
          <p:cNvPr id="2055" name="Picture 16" descr="ALS_header_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338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184275"/>
            <a:ext cx="80660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0"/>
          <p:cNvSpPr txBox="1">
            <a:spLocks noChangeArrowheads="1"/>
          </p:cNvSpPr>
          <p:nvPr/>
        </p:nvSpPr>
        <p:spPr bwMode="auto">
          <a:xfrm>
            <a:off x="638175" y="376238"/>
            <a:ext cx="6372225" cy="708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0066CC"/>
                </a:solidFill>
                <a:latin typeface="Verdana" pitchFamily="34" charset="0"/>
              </a:rPr>
              <a:t>ALS Support for NSLS IR Users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595429" y="1863204"/>
            <a:ext cx="2788496" cy="562180"/>
            <a:chOff x="758825" y="2324100"/>
            <a:chExt cx="4346575" cy="876300"/>
          </a:xfrm>
        </p:grpSpPr>
        <p:pic>
          <p:nvPicPr>
            <p:cNvPr id="2068" name="Picture 20" descr="ALS_IRlogo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225" y="2366963"/>
              <a:ext cx="2416175" cy="833437"/>
            </a:xfrm>
            <a:prstGeom prst="rect">
              <a:avLst/>
            </a:prstGeom>
            <a:solidFill>
              <a:srgbClr val="1F4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4" descr="http://www.bnl.gov/ps/nsls/about/imagelibrary/images/lr/nsls_logo_black_on_white_lowres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25" y="2324100"/>
              <a:ext cx="1038225" cy="84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1" name="Right Arrow 1"/>
            <p:cNvSpPr>
              <a:spLocks noChangeArrowheads="1"/>
            </p:cNvSpPr>
            <p:nvPr/>
          </p:nvSpPr>
          <p:spPr bwMode="auto">
            <a:xfrm>
              <a:off x="1917700" y="2628900"/>
              <a:ext cx="577850" cy="295275"/>
            </a:xfrm>
            <a:prstGeom prst="rightArrow">
              <a:avLst>
                <a:gd name="adj1" fmla="val 50000"/>
                <a:gd name="adj2" fmla="val 49813"/>
              </a:avLst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 b="1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072" name="TextBox 2"/>
          <p:cNvSpPr txBox="1">
            <a:spLocks noChangeArrowheads="1"/>
          </p:cNvSpPr>
          <p:nvPr/>
        </p:nvSpPr>
        <p:spPr bwMode="auto">
          <a:xfrm>
            <a:off x="685800" y="1371600"/>
            <a:ext cx="777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</a:rPr>
              <a:t>Five NSLS IR BLs turn off Sep. 2014.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</a:rPr>
              <a:t>ALS runs the only other Infrared Beamlines in the U.S.A.</a:t>
            </a:r>
          </a:p>
        </p:txBody>
      </p:sp>
      <p:sp>
        <p:nvSpPr>
          <p:cNvPr id="2073" name="TextBox 8"/>
          <p:cNvSpPr txBox="1">
            <a:spLocks noChangeArrowheads="1"/>
          </p:cNvSpPr>
          <p:nvPr/>
        </p:nvSpPr>
        <p:spPr bwMode="auto">
          <a:xfrm>
            <a:off x="699344" y="1981200"/>
            <a:ext cx="49394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DOE BES Facilities provided $500k to ALS with directive to increase IR capacity to support NSLS Users.</a:t>
            </a:r>
          </a:p>
        </p:txBody>
      </p:sp>
      <p:pic>
        <p:nvPicPr>
          <p:cNvPr id="2074" name="Picture 2" descr="bann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2085975" cy="7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TextBox 10"/>
          <p:cNvSpPr txBox="1">
            <a:spLocks noChangeArrowheads="1"/>
          </p:cNvSpPr>
          <p:nvPr/>
        </p:nvSpPr>
        <p:spPr bwMode="auto">
          <a:xfrm>
            <a:off x="3063542" y="2703640"/>
            <a:ext cx="53946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Hosted workshop together with NSLS IR scientists Lisa Miller and Larry Carr on how to best accomplish this support</a:t>
            </a:r>
            <a:r>
              <a:rPr lang="en-US" altLang="en-US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652463" y="3418479"/>
            <a:ext cx="85248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 new IR port.  </a:t>
            </a:r>
          </a:p>
          <a:p>
            <a:pPr marL="284163" lvl="2" indent="-1651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Location identified as BL 2.4.  </a:t>
            </a:r>
          </a:p>
          <a:p>
            <a:pPr marL="284163" lvl="2" indent="-1651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Front end duplicate of BL 5.4.</a:t>
            </a:r>
          </a:p>
          <a:p>
            <a:pPr marL="284163" lvl="2" indent="-1651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Endstation</a:t>
            </a: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space available near BL 1.4.</a:t>
            </a:r>
          </a:p>
          <a:p>
            <a:pPr marL="284163" lvl="2" indent="-1651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NSLS expertise to couple novel optics to </a:t>
            </a:r>
            <a:b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full-field IR imaging microscope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947" y="3349972"/>
            <a:ext cx="3130478" cy="19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6465094" y="4800600"/>
            <a:ext cx="21455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Start front end installation May/June 2014 shutdown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492625" y="5257800"/>
            <a:ext cx="37369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lvl="2" indent="-17303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Collaborate on full-field imaging at BL 2.4</a:t>
            </a:r>
          </a:p>
          <a:p>
            <a:pPr marL="457200" lvl="2" indent="-17303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Proposals through NSLS PASS system, allocated into AP block of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beamtime</a:t>
            </a: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</a:p>
          <a:p>
            <a:pPr marL="457200" lvl="2" indent="-17303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BL 2.4 goes into user operations, AP grows to cover more BL 2.4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beamtime</a:t>
            </a:r>
            <a:r>
              <a:rPr lang="en-US" altLang="en-US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alt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638175" y="5152072"/>
            <a:ext cx="42767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Approved Program submitted to ALS</a:t>
            </a:r>
          </a:p>
          <a:p>
            <a:pPr marL="284163" lvl="2" indent="-1651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Lisa Miller &amp; Larry Carr are co-PI’s</a:t>
            </a:r>
          </a:p>
          <a:p>
            <a:pPr marL="284163" lvl="2" indent="-1651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Begin Oct 1, 2014 with 15% of 1.4 and 5.4 time</a:t>
            </a:r>
          </a:p>
          <a:p>
            <a:pPr marL="284163" lvl="2" indent="-1651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NSLS staff to come to ALS to support NSLS IR users ~3 weeks / cycle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2627531"/>
            <a:ext cx="0" cy="3773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96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83EF6980-17E9-504C-8278-DCDDA482DA52}" type="slidenum">
              <a:rPr lang="en-US" sz="900">
                <a:solidFill>
                  <a:srgbClr val="404040"/>
                </a:solidFill>
              </a:rPr>
              <a:pPr eaLnBrk="1" hangingPunct="1"/>
              <a:t>24</a:t>
            </a:fld>
            <a:endParaRPr lang="en-US" sz="900">
              <a:solidFill>
                <a:srgbClr val="404040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229600" cy="48736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rebuchet MS" charset="0"/>
              </a:rPr>
              <a:t>NSLS Transition Planning at the APS</a:t>
            </a:r>
            <a:endParaRPr lang="en-US" dirty="0">
              <a:latin typeface="Trebuchet MS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610600" cy="54864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Working with NSLS staff and NSLS user groups, we have targeted investments to increase capacity on several under-utilized beamlines.</a:t>
            </a:r>
          </a:p>
          <a:p>
            <a:pPr lvl="1" eaLnBrk="1" hangingPunct="1"/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Beamlines with increased capacity:</a:t>
            </a:r>
          </a:p>
          <a:p>
            <a:pPr lvl="1" eaLnBrk="1" hangingPunct="1"/>
            <a:r>
              <a:rPr lang="en-US" dirty="0" smtClean="0">
                <a:latin typeface="Calibri" charset="0"/>
              </a:rPr>
              <a:t>1-BM (topography)</a:t>
            </a:r>
          </a:p>
          <a:p>
            <a:pPr lvl="1" eaLnBrk="1" hangingPunct="1"/>
            <a:r>
              <a:rPr lang="en-US" dirty="0" smtClean="0">
                <a:latin typeface="Calibri" charset="0"/>
              </a:rPr>
              <a:t>2-BM (tomography)</a:t>
            </a:r>
          </a:p>
          <a:p>
            <a:pPr lvl="1" eaLnBrk="1" hangingPunct="1"/>
            <a:r>
              <a:rPr lang="en-US" dirty="0" smtClean="0">
                <a:latin typeface="Calibri" charset="0"/>
              </a:rPr>
              <a:t>6-BM (white beam high pressure studies and energy dispersive diffraction)</a:t>
            </a:r>
          </a:p>
          <a:p>
            <a:pPr lvl="1" eaLnBrk="1" hangingPunct="1"/>
            <a:r>
              <a:rPr lang="en-US" dirty="0" smtClean="0">
                <a:latin typeface="Calibri" charset="0"/>
              </a:rPr>
              <a:t>9-BM (spectroscopy)</a:t>
            </a:r>
          </a:p>
          <a:p>
            <a:pPr lvl="1" eaLnBrk="1" hangingPunct="1"/>
            <a:r>
              <a:rPr lang="en-US" dirty="0" smtClean="0">
                <a:latin typeface="Calibri" charset="0"/>
              </a:rPr>
              <a:t>12-BM (spectroscopy and diffraction)</a:t>
            </a:r>
          </a:p>
          <a:p>
            <a:pPr lvl="1" eaLnBrk="1" hangingPunct="1"/>
            <a:r>
              <a:rPr lang="en-US" dirty="0" smtClean="0">
                <a:latin typeface="Calibri" charset="0"/>
              </a:rPr>
              <a:t>17-BM (powder diffraction)</a:t>
            </a:r>
          </a:p>
          <a:p>
            <a:pPr lvl="1" eaLnBrk="1" hangingPunct="1"/>
            <a:r>
              <a:rPr lang="en-US" dirty="0" smtClean="0">
                <a:latin typeface="Calibri" charset="0"/>
              </a:rPr>
              <a:t>32-ID (transmission x-ray microscopy)</a:t>
            </a:r>
          </a:p>
          <a:p>
            <a:pPr eaLnBrk="1" hangingPunct="1"/>
            <a:endParaRPr lang="en-US" dirty="0" smtClean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The increased capacity from the beamlines listed about amounts to approximately 3 beam line equivalents (BLEs).</a:t>
            </a:r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 smtClean="0">
                <a:latin typeface="Calibri" charset="0"/>
              </a:rPr>
              <a:t>We are continuing discussions with other NSLS user groups to see how we might accommodate them during the transition period and are open to additional cooperative arrangements.</a:t>
            </a:r>
          </a:p>
        </p:txBody>
      </p:sp>
    </p:spTree>
    <p:extLst>
      <p:ext uri="{BB962C8B-B14F-4D97-AF65-F5344CB8AC3E}">
        <p14:creationId xmlns:p14="http://schemas.microsoft.com/office/powerpoint/2010/main" val="12135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NSLS User Coordination with Other Facilities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0" y="954088"/>
            <a:ext cx="9144000" cy="5187950"/>
          </a:xfrm>
        </p:spPr>
        <p:txBody>
          <a:bodyPr/>
          <a:lstStyle/>
          <a:p>
            <a:pPr marL="174625" indent="-177800">
              <a:lnSpc>
                <a:spcPct val="94000"/>
              </a:lnSpc>
              <a:spcBef>
                <a:spcPct val="0"/>
              </a:spcBef>
            </a:pPr>
            <a:r>
              <a:rPr lang="en-US" altLang="en-US" sz="2400" dirty="0" smtClean="0"/>
              <a:t>Photon Sciences has actively coordinated with the other light source facilities to develop specific plans to help existing users during NSLS/NSLS-II transition  </a:t>
            </a:r>
          </a:p>
          <a:p>
            <a:pPr marL="174625" indent="-177800">
              <a:lnSpc>
                <a:spcPct val="94000"/>
              </a:lnSpc>
              <a:spcBef>
                <a:spcPct val="0"/>
              </a:spcBef>
            </a:pPr>
            <a:r>
              <a:rPr lang="en-US" altLang="en-US" sz="2400" dirty="0" smtClean="0"/>
              <a:t>Arrangements in four areas where users have been very productive at NSLS and will be strategically important to the science programs at NSLS-II</a:t>
            </a:r>
          </a:p>
          <a:p>
            <a:pPr marL="457200" lvl="1" indent="-171450">
              <a:lnSpc>
                <a:spcPct val="94000"/>
              </a:lnSpc>
              <a:spcBef>
                <a:spcPct val="0"/>
              </a:spcBef>
            </a:pPr>
            <a:r>
              <a:rPr lang="en-US" altLang="en-US" sz="2000" u="sng" dirty="0" smtClean="0"/>
              <a:t>X-ray Spectroscopy</a:t>
            </a:r>
            <a:r>
              <a:rPr lang="en-US" altLang="en-US" sz="2000" dirty="0" smtClean="0"/>
              <a:t>: SSRL BL2-2 (~80%  available </a:t>
            </a:r>
            <a:r>
              <a:rPr lang="en-US" altLang="en-US" sz="2000" dirty="0" err="1" smtClean="0"/>
              <a:t>beamtime</a:t>
            </a:r>
            <a:r>
              <a:rPr lang="en-US" altLang="en-US" sz="2000" dirty="0" smtClean="0"/>
              <a:t>)</a:t>
            </a:r>
          </a:p>
          <a:p>
            <a:pPr marL="685800" lvl="2" indent="-171450">
              <a:lnSpc>
                <a:spcPct val="94000"/>
              </a:lnSpc>
              <a:spcBef>
                <a:spcPct val="0"/>
              </a:spcBef>
            </a:pPr>
            <a:r>
              <a:rPr lang="en-US" altLang="en-US" sz="1800" dirty="0" smtClean="0"/>
              <a:t>Spectroscopy collaboration: Case Western (NSLS X3A), SCC, and PS</a:t>
            </a:r>
          </a:p>
          <a:p>
            <a:pPr marL="685800" lvl="2" indent="-171450">
              <a:lnSpc>
                <a:spcPct val="94000"/>
              </a:lnSpc>
              <a:spcBef>
                <a:spcPct val="0"/>
              </a:spcBef>
            </a:pPr>
            <a:r>
              <a:rPr lang="en-US" altLang="en-US" sz="1800" dirty="0" smtClean="0"/>
              <a:t>Collaborative Access Proposal (CAP) being finalized with SSRL</a:t>
            </a:r>
          </a:p>
          <a:p>
            <a:pPr marL="457200" lvl="1" indent="-171450">
              <a:lnSpc>
                <a:spcPct val="94000"/>
              </a:lnSpc>
              <a:spcBef>
                <a:spcPct val="0"/>
              </a:spcBef>
            </a:pPr>
            <a:r>
              <a:rPr lang="en-US" altLang="en-US" sz="2000" u="sng" dirty="0" smtClean="0"/>
              <a:t>Protein Crystallography</a:t>
            </a:r>
            <a:r>
              <a:rPr lang="en-US" altLang="en-US" sz="2000" dirty="0" smtClean="0"/>
              <a:t>: ALS (distributed among several PX beamlines), SSRL BL14-1 (50%)+ access to ID beamline(s), and APS 23-BM (</a:t>
            </a:r>
            <a:r>
              <a:rPr lang="en-US" altLang="en-US" sz="2000" dirty="0"/>
              <a:t>50 %) + access to 23-ID</a:t>
            </a:r>
            <a:endParaRPr lang="en-US" altLang="en-US" sz="2000" dirty="0" smtClean="0"/>
          </a:p>
          <a:p>
            <a:pPr marL="685800" lvl="2" indent="-171450">
              <a:lnSpc>
                <a:spcPct val="94000"/>
              </a:lnSpc>
              <a:spcBef>
                <a:spcPct val="0"/>
              </a:spcBef>
            </a:pPr>
            <a:r>
              <a:rPr lang="en-US" altLang="en-US" sz="1800" dirty="0" smtClean="0"/>
              <a:t>Survey is being conducted among the PXRR and X6A user communities </a:t>
            </a:r>
          </a:p>
          <a:p>
            <a:pPr marL="685800" lvl="2" indent="-171450">
              <a:lnSpc>
                <a:spcPct val="94000"/>
              </a:lnSpc>
              <a:spcBef>
                <a:spcPct val="0"/>
              </a:spcBef>
            </a:pPr>
            <a:r>
              <a:rPr lang="en-US" altLang="en-US" sz="1800" dirty="0" smtClean="0"/>
              <a:t>Coordination plan is being drafted, and NIH/DOE-BER are being kept in the loop </a:t>
            </a:r>
          </a:p>
          <a:p>
            <a:pPr marL="457200" lvl="1" indent="-171450">
              <a:lnSpc>
                <a:spcPct val="94000"/>
              </a:lnSpc>
              <a:spcBef>
                <a:spcPct val="0"/>
              </a:spcBef>
            </a:pPr>
            <a:r>
              <a:rPr lang="en-US" altLang="en-US" sz="2000" u="sng" dirty="0" smtClean="0"/>
              <a:t>Energy Dispersive XRD</a:t>
            </a:r>
            <a:r>
              <a:rPr lang="en-US" altLang="en-US" sz="2000" dirty="0" smtClean="0"/>
              <a:t>: APS 6-BM (~75%) </a:t>
            </a:r>
          </a:p>
          <a:p>
            <a:pPr marL="685800" lvl="2" indent="-171450">
              <a:lnSpc>
                <a:spcPct val="94000"/>
              </a:lnSpc>
              <a:spcBef>
                <a:spcPct val="0"/>
              </a:spcBef>
            </a:pPr>
            <a:r>
              <a:rPr lang="en-US" altLang="en-US" sz="1800" dirty="0" smtClean="0"/>
              <a:t>EDX collaboration (COMPRES for 6-BM-B, Materials/Battery Group for 6-BM-A)</a:t>
            </a:r>
          </a:p>
          <a:p>
            <a:pPr marL="685800" lvl="2" indent="-171450">
              <a:lnSpc>
                <a:spcPct val="94000"/>
              </a:lnSpc>
              <a:spcBef>
                <a:spcPct val="0"/>
              </a:spcBef>
            </a:pPr>
            <a:r>
              <a:rPr lang="en-US" altLang="en-US" sz="1800" dirty="0" smtClean="0"/>
              <a:t>draft Management Plans (MOUs) have been developed and are being iterated with APS</a:t>
            </a:r>
          </a:p>
          <a:p>
            <a:pPr marL="457200" lvl="1" indent="-171450">
              <a:lnSpc>
                <a:spcPct val="94000"/>
              </a:lnSpc>
              <a:spcBef>
                <a:spcPct val="0"/>
              </a:spcBef>
            </a:pPr>
            <a:r>
              <a:rPr lang="en-US" altLang="en-US" sz="2000" u="sng" dirty="0" smtClean="0"/>
              <a:t>Infrared Program:</a:t>
            </a:r>
            <a:r>
              <a:rPr lang="en-US" altLang="en-US" sz="2000" dirty="0" smtClean="0"/>
              <a:t> </a:t>
            </a:r>
            <a:r>
              <a:rPr lang="en-US" altLang="en-US" sz="2000" dirty="0">
                <a:latin typeface="Symbol" pitchFamily="18" charset="2"/>
              </a:rPr>
              <a:t>- </a:t>
            </a:r>
            <a:r>
              <a:rPr lang="en-US" altLang="en-US" sz="2000" dirty="0"/>
              <a:t>Proposal for an Approved Program has been submitted to ALS</a:t>
            </a:r>
            <a:endParaRPr lang="en-US" altLang="en-US" sz="2400" dirty="0" smtClean="0"/>
          </a:p>
          <a:p>
            <a:pPr marL="174625" indent="-177800">
              <a:lnSpc>
                <a:spcPct val="94000"/>
              </a:lnSpc>
              <a:spcBef>
                <a:spcPct val="0"/>
              </a:spcBef>
            </a:pPr>
            <a:r>
              <a:rPr lang="en-US" altLang="en-US" sz="2400" dirty="0" smtClean="0"/>
              <a:t>PS will commit resources to continue to support users from these communities during the transition at other facilities, including </a:t>
            </a:r>
            <a:r>
              <a:rPr lang="en-US" altLang="en-US" sz="2400" dirty="0" err="1" smtClean="0"/>
              <a:t>beamline</a:t>
            </a:r>
            <a:r>
              <a:rPr lang="en-US" altLang="en-US" sz="2400" dirty="0" smtClean="0"/>
              <a:t> staffing, user proposal administration, and possibly loaned equipment</a:t>
            </a:r>
          </a:p>
        </p:txBody>
      </p:sp>
    </p:spTree>
    <p:extLst>
      <p:ext uri="{BB962C8B-B14F-4D97-AF65-F5344CB8AC3E}">
        <p14:creationId xmlns:p14="http://schemas.microsoft.com/office/powerpoint/2010/main" val="4081496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5975"/>
            <a:ext cx="9144000" cy="936625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Osaka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  <a:cs typeface="Osaka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defTabSz="1174750" eaLnBrk="1" hangingPunct="1">
              <a:lnSpc>
                <a:spcPct val="80000"/>
              </a:lnSpc>
              <a:defRPr/>
            </a:pPr>
            <a:r>
              <a:rPr lang="en-US" altLang="en-US" sz="3600" kern="0" dirty="0" smtClean="0">
                <a:solidFill>
                  <a:srgbClr val="000000"/>
                </a:solidFill>
              </a:rPr>
              <a:t>Developing Transition Plans with User Groups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0" y="1028845"/>
            <a:ext cx="9144000" cy="2398092"/>
          </a:xfrm>
          <a:prstGeom prst="rect">
            <a:avLst/>
          </a:prstGeom>
          <a:noFill/>
          <a:ln>
            <a:noFill/>
          </a:ln>
        </p:spPr>
        <p:txBody>
          <a:bodyPr wrap="square" lIns="90488" tIns="44450" rIns="90488" bIns="44450">
            <a:spAutoFit/>
          </a:bodyPr>
          <a:lstStyle>
            <a:lvl1pPr marL="114300" indent="-114300" defTabSz="4572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tabLst>
                <a:tab pos="1828800" algn="ctr"/>
                <a:tab pos="3313113" algn="ctr"/>
              </a:tabLst>
              <a:defRPr sz="32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1pPr>
            <a:lvl2pPr marL="182563" indent="-182563" defTabSz="4572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tabLst>
                <a:tab pos="1828800" algn="ctr"/>
                <a:tab pos="3313113" algn="ctr"/>
              </a:tabLst>
              <a:defRPr sz="28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2pPr>
            <a:lvl3pPr marL="547688" indent="-182563" defTabSz="457200">
              <a:lnSpc>
                <a:spcPct val="90000"/>
              </a:lnSpc>
              <a:spcBef>
                <a:spcPct val="20000"/>
              </a:spcBef>
              <a:buSzPct val="100000"/>
              <a:buChar char="–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3pPr>
            <a:lvl4pPr marL="684213" indent="-114300" defTabSz="457200">
              <a:lnSpc>
                <a:spcPct val="90000"/>
              </a:lnSpc>
              <a:spcBef>
                <a:spcPct val="20000"/>
              </a:spcBef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4pPr>
            <a:lvl5pPr marL="2057400" indent="-228600" defTabSz="457200">
              <a:lnSpc>
                <a:spcPct val="90000"/>
              </a:lnSpc>
              <a:spcBef>
                <a:spcPct val="20000"/>
              </a:spcBef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tabLst>
                <a:tab pos="1828800" algn="ctr"/>
                <a:tab pos="3313113" algn="ctr"/>
              </a:tabLst>
              <a:defRPr sz="2400">
                <a:solidFill>
                  <a:schemeClr val="tx1"/>
                </a:solidFill>
                <a:latin typeface="Arial Narrow" pitchFamily="34" charset="0"/>
                <a:ea typeface="Osaka"/>
                <a:cs typeface="Osaka"/>
              </a:defRPr>
            </a:lvl9pPr>
          </a:lstStyle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Tx/>
            </a:pPr>
            <a:r>
              <a:rPr lang="en-US" altLang="en-US" sz="2000" dirty="0" smtClean="0">
                <a:solidFill>
                  <a:srgbClr val="000000"/>
                </a:solidFill>
              </a:rPr>
              <a:t>We are working with NSLS user groups to identify &amp; develop specific plans to help them maintain their programs during the transition period:</a:t>
            </a:r>
          </a:p>
          <a:p>
            <a:pPr marL="457200" lvl="1" indent="-17145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altLang="en-US" sz="1800" dirty="0" smtClean="0">
                <a:solidFill>
                  <a:srgbClr val="000000"/>
                </a:solidFill>
              </a:rPr>
              <a:t>Identify suitable NSLS-II </a:t>
            </a:r>
            <a:r>
              <a:rPr lang="en-US" altLang="en-US" sz="1800" dirty="0" err="1" smtClean="0">
                <a:solidFill>
                  <a:srgbClr val="000000"/>
                </a:solidFill>
              </a:rPr>
              <a:t>beamlines</a:t>
            </a:r>
            <a:r>
              <a:rPr lang="en-US" altLang="en-US" sz="1800" dirty="0" smtClean="0">
                <a:solidFill>
                  <a:srgbClr val="000000"/>
                </a:solidFill>
              </a:rPr>
              <a:t> among the initial suite to establish arrangements in the interim  </a:t>
            </a:r>
          </a:p>
          <a:p>
            <a:pPr marL="457200" lvl="1" indent="-17145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altLang="en-US" sz="1800" dirty="0">
                <a:solidFill>
                  <a:srgbClr val="000000"/>
                </a:solidFill>
              </a:rPr>
              <a:t>Working out specific arrangements with other sister facilities to accommodate their needs during the dark period</a:t>
            </a:r>
          </a:p>
          <a:p>
            <a:pPr marL="457200" lvl="1" indent="-17145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altLang="en-US" sz="1800" dirty="0" smtClean="0">
                <a:solidFill>
                  <a:srgbClr val="000000"/>
                </a:solidFill>
              </a:rPr>
              <a:t>Encouraging partnership in developing and construction of specific beamlines to meet their science needs at NSLS-II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</a:pPr>
            <a:r>
              <a:rPr lang="en-US" altLang="en-US" sz="2000" dirty="0" smtClean="0">
                <a:solidFill>
                  <a:srgbClr val="000000"/>
                </a:solidFill>
              </a:rPr>
              <a:t>Some examples: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67639"/>
              </p:ext>
            </p:extLst>
          </p:nvPr>
        </p:nvGraphicFramePr>
        <p:xfrm>
          <a:off x="141890" y="3526786"/>
          <a:ext cx="8849709" cy="231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4041"/>
                <a:gridCol w="2635469"/>
                <a:gridCol w="1600199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Group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Near Term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Longer Term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863"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Synchrotron Catalysis Consortium (SCC)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SRX, SSRL arrangement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ISS, QAS, TES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875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Consortium for Mat Prop Research in Earth Sciences (COMPRES)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XPD, APS 6-BM arrangement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New SCW beamline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66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Center for Emergent Superconductivity (CES)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  <a:sym typeface="Wingdings" pitchFamily="2" charset="2"/>
                        </a:rPr>
                        <a:t>CSX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ESM, SIX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12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Protein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Crystallography Research Resource (PXRR)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  <a:sym typeface="Wingdings" pitchFamily="2" charset="2"/>
                        </a:rPr>
                        <a:t>PX arrangement at ALS, APS, SSRL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sym typeface="Wingdings" pitchFamily="2" charset="2"/>
                        </a:rPr>
                        <a:t>FMX,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sym typeface="Wingdings" pitchFamily="2" charset="2"/>
                        </a:rPr>
                        <a:t> AMX, LIX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NY Structural Biology Center (NYSBC) </a:t>
                      </a: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  <a:sym typeface="Wingdings" pitchFamily="2" charset="2"/>
                        </a:rPr>
                        <a:t>PX arrangement at ALS, APS, SSRL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sym typeface="Wingdings" pitchFamily="2" charset="2"/>
                        </a:rPr>
                        <a:t>NYX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72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Case Center for Synchrotron Biosciences (CSB)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SSRL arrangement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XFP,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ISS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55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BNL Center for Functional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Nanomaterials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(CFN)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CHX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ESM, SMI, CMS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Industry (GE, IBM, others…)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APS 6-BM arrangement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MPP, New SCW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BL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18288" marB="1828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352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908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mtClean="0"/>
              <a:t>NSLS to NSLS-II: A Bright Future</a:t>
            </a: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0" y="1030288"/>
            <a:ext cx="9144000" cy="280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228600" indent="-2286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228600" indent="-2286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115000"/>
            </a:pPr>
            <a:r>
              <a:rPr lang="en-US" altLang="en-US" sz="2400" dirty="0" smtClean="0">
                <a:solidFill>
                  <a:srgbClr val="000000"/>
                </a:solidFill>
              </a:rPr>
              <a:t>The closure of NSLS will bring an end to one era and the beginning of another with the world leading performance that NSLS-II </a:t>
            </a:r>
            <a:r>
              <a:rPr lang="en-US" altLang="en-US" sz="2400" dirty="0">
                <a:solidFill>
                  <a:srgbClr val="000000"/>
                </a:solidFill>
              </a:rPr>
              <a:t>will deliver </a:t>
            </a:r>
            <a:endParaRPr lang="en-US" altLang="en-US" sz="2400" dirty="0" smtClean="0">
              <a:solidFill>
                <a:srgbClr val="000000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115000"/>
            </a:pPr>
            <a:r>
              <a:rPr lang="en-US" altLang="en-US" sz="2400" dirty="0" smtClean="0">
                <a:solidFill>
                  <a:srgbClr val="000000"/>
                </a:solidFill>
              </a:rPr>
              <a:t>30 beamlines underway that will provide world class capabilities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115000"/>
            </a:pPr>
            <a:r>
              <a:rPr lang="en-US" altLang="en-US" sz="2400" dirty="0" smtClean="0"/>
              <a:t>The entire community is helping NSLS users weather the dark period at the dawn of the NSLS-II era of synchrotron radiation research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altLang="en-US" sz="2800" dirty="0" smtClean="0"/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Pct val="115000"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6172200"/>
            <a:ext cx="2057400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934200" y="5867400"/>
            <a:ext cx="2209800" cy="990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191000" y="6515100"/>
            <a:ext cx="914400" cy="3429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135000"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ea typeface="Osaka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1"/>
          <a:stretch/>
        </p:blipFill>
        <p:spPr bwMode="auto">
          <a:xfrm>
            <a:off x="298450" y="2971800"/>
            <a:ext cx="8540750" cy="37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128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Recent NSLS Science Highlights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2"/>
          <a:srcRect l="29821" t="7939" r="30672" b="2467"/>
          <a:stretch/>
        </p:blipFill>
        <p:spPr bwMode="auto">
          <a:xfrm>
            <a:off x="2551113" y="4514850"/>
            <a:ext cx="1576387" cy="200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5" t="62068" r="21704" b="1381"/>
          <a:stretch>
            <a:fillRect/>
          </a:stretch>
        </p:blipFill>
        <p:spPr bwMode="auto">
          <a:xfrm>
            <a:off x="192088" y="1290638"/>
            <a:ext cx="213042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t="20769" r="52698" b="13300"/>
          <a:stretch>
            <a:fillRect/>
          </a:stretch>
        </p:blipFill>
        <p:spPr bwMode="auto">
          <a:xfrm>
            <a:off x="2168525" y="1290638"/>
            <a:ext cx="1144588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6" t="41612" r="22351" b="11513"/>
          <a:stretch>
            <a:fillRect/>
          </a:stretch>
        </p:blipFill>
        <p:spPr bwMode="auto">
          <a:xfrm>
            <a:off x="3798888" y="1277938"/>
            <a:ext cx="2295525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0" descr="Systems of palladium and gold nanoparticle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6"/>
          <a:stretch>
            <a:fillRect/>
          </a:stretch>
        </p:blipFill>
        <p:spPr bwMode="auto">
          <a:xfrm>
            <a:off x="6530975" y="1327150"/>
            <a:ext cx="2365375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2"/>
          <p:cNvSpPr txBox="1">
            <a:spLocks noChangeArrowheads="1"/>
          </p:cNvSpPr>
          <p:nvPr/>
        </p:nvSpPr>
        <p:spPr bwMode="auto">
          <a:xfrm>
            <a:off x="6530975" y="3489325"/>
            <a:ext cx="246538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DNA-mediated self-assembly of functional nanoparticles into heterogeneous systems. </a:t>
            </a:r>
            <a:r>
              <a:rPr lang="en-US" altLang="en-US" sz="1600" b="1" i="1">
                <a:solidFill>
                  <a:srgbClr val="000000"/>
                </a:solidFill>
              </a:rPr>
              <a:t>Nature Nanotech. (Oct 2013)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4813" y="3143250"/>
            <a:ext cx="2919412" cy="1027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Switching of ferroelectric polarization in epitaxial BaTiO</a:t>
            </a:r>
            <a:r>
              <a:rPr lang="en-US" sz="1050" dirty="0">
                <a:solidFill>
                  <a:srgbClr val="000000"/>
                </a:solidFill>
              </a:rPr>
              <a:t>3</a:t>
            </a:r>
            <a:r>
              <a:rPr lang="en-US" sz="1600" dirty="0">
                <a:solidFill>
                  <a:srgbClr val="000000"/>
                </a:solidFill>
              </a:rPr>
              <a:t> films on Si without conducting bottom electrode. </a:t>
            </a:r>
            <a:r>
              <a:rPr lang="en-US" sz="1600" b="1" i="1" dirty="0">
                <a:solidFill>
                  <a:srgbClr val="000000"/>
                </a:solidFill>
              </a:rPr>
              <a:t>Nature Nanotech. (Sep 2013)</a:t>
            </a:r>
          </a:p>
        </p:txBody>
      </p:sp>
      <p:sp>
        <p:nvSpPr>
          <p:cNvPr id="11274" name="TextBox 13"/>
          <p:cNvSpPr txBox="1">
            <a:spLocks noChangeArrowheads="1"/>
          </p:cNvSpPr>
          <p:nvPr/>
        </p:nvSpPr>
        <p:spPr bwMode="auto">
          <a:xfrm>
            <a:off x="422275" y="4556125"/>
            <a:ext cx="212883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In situ chemical mapping of a lithium-ion battery using full-field hard X-ray spectroscopic imaging. </a:t>
            </a:r>
            <a:r>
              <a:rPr lang="en-US" altLang="en-US" sz="1600" b="1" i="1">
                <a:solidFill>
                  <a:srgbClr val="000000"/>
                </a:solidFill>
              </a:rPr>
              <a:t>Chemical Comm. (Jul 2013)</a:t>
            </a:r>
          </a:p>
        </p:txBody>
      </p:sp>
      <p:sp>
        <p:nvSpPr>
          <p:cNvPr id="11275" name="TextBox 14"/>
          <p:cNvSpPr txBox="1">
            <a:spLocks noChangeArrowheads="1"/>
          </p:cNvSpPr>
          <p:nvPr/>
        </p:nvSpPr>
        <p:spPr bwMode="auto">
          <a:xfrm>
            <a:off x="3798888" y="3360738"/>
            <a:ext cx="258445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Structural mechanism of mRNA scanning in ribosomal subunits 40S. </a:t>
            </a:r>
            <a:r>
              <a:rPr lang="en-US" altLang="en-US" sz="1600" b="1" i="1">
                <a:solidFill>
                  <a:srgbClr val="000000"/>
                </a:solidFill>
              </a:rPr>
              <a:t>Nature (Aug 2013)</a:t>
            </a:r>
          </a:p>
        </p:txBody>
      </p:sp>
      <p:sp>
        <p:nvSpPr>
          <p:cNvPr id="11276" name="TextBox 3"/>
          <p:cNvSpPr txBox="1">
            <a:spLocks noChangeArrowheads="1"/>
          </p:cNvSpPr>
          <p:nvPr/>
        </p:nvSpPr>
        <p:spPr bwMode="auto">
          <a:xfrm>
            <a:off x="5235575" y="1277938"/>
            <a:ext cx="827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</a:rPr>
              <a:t>X25/X29</a:t>
            </a:r>
          </a:p>
        </p:txBody>
      </p:sp>
      <p:sp>
        <p:nvSpPr>
          <p:cNvPr id="11277" name="TextBox 17"/>
          <p:cNvSpPr txBox="1">
            <a:spLocks noChangeArrowheads="1"/>
          </p:cNvSpPr>
          <p:nvPr/>
        </p:nvSpPr>
        <p:spPr bwMode="auto">
          <a:xfrm>
            <a:off x="1209675" y="2598738"/>
            <a:ext cx="419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</a:rPr>
              <a:t>X20A</a:t>
            </a:r>
          </a:p>
        </p:txBody>
      </p:sp>
      <p:sp>
        <p:nvSpPr>
          <p:cNvPr id="11278" name="TextBox 18"/>
          <p:cNvSpPr txBox="1">
            <a:spLocks noChangeArrowheads="1"/>
          </p:cNvSpPr>
          <p:nvPr/>
        </p:nvSpPr>
        <p:spPr bwMode="auto">
          <a:xfrm>
            <a:off x="7623175" y="1274763"/>
            <a:ext cx="20637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</a:rPr>
              <a:t>X9</a:t>
            </a:r>
          </a:p>
        </p:txBody>
      </p:sp>
      <p:sp>
        <p:nvSpPr>
          <p:cNvPr id="11279" name="TextBox 19"/>
          <p:cNvSpPr txBox="1">
            <a:spLocks noChangeArrowheads="1"/>
          </p:cNvSpPr>
          <p:nvPr/>
        </p:nvSpPr>
        <p:spPr bwMode="auto">
          <a:xfrm>
            <a:off x="3746500" y="4962525"/>
            <a:ext cx="327025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</a:rPr>
              <a:t>X8C</a:t>
            </a:r>
          </a:p>
        </p:txBody>
      </p:sp>
      <p:pic>
        <p:nvPicPr>
          <p:cNvPr id="11280" name="Picture 12" descr="http://onlinelibrary.wiley.com/store/10.1002/aenm.201300525/asset/image_n/aenm201300525-fig-0001.png?v=1&amp;t=ho4tway0&amp;s=48e3e2ddfd3116f71e36481f5ac185949df160c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9"/>
          <a:stretch>
            <a:fillRect/>
          </a:stretch>
        </p:blipFill>
        <p:spPr bwMode="auto">
          <a:xfrm>
            <a:off x="6465888" y="4727575"/>
            <a:ext cx="2544762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TextBox 21"/>
          <p:cNvSpPr txBox="1">
            <a:spLocks noChangeArrowheads="1"/>
          </p:cNvSpPr>
          <p:nvPr/>
        </p:nvSpPr>
        <p:spPr bwMode="auto">
          <a:xfrm>
            <a:off x="6527800" y="4640263"/>
            <a:ext cx="33655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</a:rPr>
              <a:t>U7A</a:t>
            </a:r>
          </a:p>
        </p:txBody>
      </p:sp>
      <p:sp>
        <p:nvSpPr>
          <p:cNvPr id="11282" name="TextBox 22"/>
          <p:cNvSpPr txBox="1">
            <a:spLocks noChangeArrowheads="1"/>
          </p:cNvSpPr>
          <p:nvPr/>
        </p:nvSpPr>
        <p:spPr bwMode="auto">
          <a:xfrm>
            <a:off x="4743450" y="4576763"/>
            <a:ext cx="1789113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600">
                <a:solidFill>
                  <a:srgbClr val="000000"/>
                </a:solidFill>
              </a:rPr>
              <a:t>Mapping spatially resolved charge collection probability within P3HT:PCBM bulk heterojunction photovoltaics.  </a:t>
            </a:r>
            <a:r>
              <a:rPr lang="en-US" altLang="en-US" sz="1600" b="1" i="1">
                <a:solidFill>
                  <a:srgbClr val="000000"/>
                </a:solidFill>
              </a:rPr>
              <a:t>Adv. Energy Materials (Aug 2013)</a:t>
            </a:r>
          </a:p>
        </p:txBody>
      </p:sp>
    </p:spTree>
    <p:extLst>
      <p:ext uri="{BB962C8B-B14F-4D97-AF65-F5344CB8AC3E}">
        <p14:creationId xmlns:p14="http://schemas.microsoft.com/office/powerpoint/2010/main" val="2085416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 descr="sci-sep-9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49" y="4638845"/>
            <a:ext cx="1280160" cy="165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64" y="2821770"/>
            <a:ext cx="1271016" cy="1697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178658"/>
            <a:ext cx="2545080" cy="669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36625"/>
          </a:xfrm>
        </p:spPr>
        <p:txBody>
          <a:bodyPr/>
          <a:lstStyle/>
          <a:p>
            <a:pPr defTabSz="1174750" eaLnBrk="1" hangingPunct="1"/>
            <a:r>
              <a:rPr lang="en-US" dirty="0" smtClean="0"/>
              <a:t>NSLS: Outstanding Scientific Productivity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413510" y="2715635"/>
            <a:ext cx="6335644" cy="39359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marL="174625" lvl="1" indent="-174625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cs typeface="Arial" charset="0"/>
              </a:rPr>
              <a:t>Many 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Scientific Programs</a:t>
            </a:r>
          </a:p>
          <a:p>
            <a:pPr marL="342900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Material &amp; Chemical Sciences, Life Sciences, Geological &amp; Environmental Sciences, Applied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Science &amp; Engineering, and others</a:t>
            </a:r>
          </a:p>
          <a:p>
            <a:pPr marL="174625" indent="-174625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cs typeface="Arial" charset="0"/>
              </a:rPr>
              <a:t>Diverse Capabilities</a:t>
            </a:r>
            <a:r>
              <a:rPr lang="en-US" sz="2000" b="1" dirty="0">
                <a:solidFill>
                  <a:srgbClr val="000000"/>
                </a:solidFill>
              </a:rPr>
              <a:t> over Broad Spectral Range</a:t>
            </a:r>
            <a:endParaRPr lang="en-US" sz="2000" b="1" dirty="0" smtClean="0">
              <a:solidFill>
                <a:srgbClr val="000000"/>
              </a:solidFill>
              <a:cs typeface="Arial" charset="0"/>
            </a:endParaRPr>
          </a:p>
          <a:p>
            <a:pPr marL="341313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defRPr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Scattering, Diffraction, Spectroscopy, Imaging</a:t>
            </a:r>
            <a:endParaRPr lang="en-US" sz="2000" b="1" dirty="0" smtClean="0">
              <a:solidFill>
                <a:srgbClr val="000000"/>
              </a:solidFill>
              <a:cs typeface="Arial" charset="0"/>
            </a:endParaRPr>
          </a:p>
          <a:p>
            <a:pPr marL="174625" indent="-174625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tabLst>
                <a:tab pos="3827463" algn="ctr"/>
                <a:tab pos="4741863" algn="ctr"/>
              </a:tabLst>
              <a:defRPr/>
            </a:pPr>
            <a:r>
              <a:rPr lang="en-US" sz="2000" b="1" dirty="0" smtClean="0">
                <a:solidFill>
                  <a:srgbClr val="000000"/>
                </a:solidFill>
                <a:cs typeface="Arial" charset="0"/>
              </a:rPr>
              <a:t>Highly 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Productive &amp; High </a:t>
            </a:r>
            <a:r>
              <a:rPr lang="en-US" sz="2000" b="1" dirty="0" smtClean="0">
                <a:solidFill>
                  <a:srgbClr val="000000"/>
                </a:solidFill>
                <a:cs typeface="Arial" charset="0"/>
              </a:rPr>
              <a:t>Impact	</a:t>
            </a:r>
            <a:r>
              <a:rPr lang="en-US" u="sng" dirty="0" smtClean="0">
                <a:solidFill>
                  <a:srgbClr val="000000"/>
                </a:solidFill>
                <a:cs typeface="Arial" charset="0"/>
              </a:rPr>
              <a:t>FY13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	</a:t>
            </a:r>
            <a:r>
              <a:rPr lang="en-US" u="sng" dirty="0">
                <a:solidFill>
                  <a:srgbClr val="000000"/>
                </a:solidFill>
                <a:cs typeface="Arial" charset="0"/>
              </a:rPr>
              <a:t>Since 1982</a:t>
            </a:r>
          </a:p>
          <a:p>
            <a:pPr marL="517525" indent="-174625" defTabSz="3341688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tabLst>
                <a:tab pos="4059238" algn="r"/>
                <a:tab pos="5029200" algn="r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Users	2,367	~ 57,000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marL="517525" indent="-174625" defTabSz="3341688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tabLst>
                <a:tab pos="4059238" algn="r"/>
                <a:tab pos="5029200" algn="r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Publications	881	17,182</a:t>
            </a:r>
          </a:p>
          <a:p>
            <a:pPr marL="517525" indent="-174625" defTabSz="3341688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tabLst>
                <a:tab pos="4059238" algn="r"/>
                <a:tab pos="5029200" algn="r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Protein Databank Deposits	~ 600	7,122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marL="517525" indent="-174625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2 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Nobel Prizes 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(2003, 2009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marL="174625" indent="-174625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Crucial </a:t>
            </a: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resource</a:t>
            </a:r>
            <a:endParaRPr lang="en-US" sz="2000" b="1" dirty="0">
              <a:solidFill>
                <a:srgbClr val="000000"/>
              </a:solidFill>
              <a:cs typeface="Arial" pitchFamily="34" charset="0"/>
            </a:endParaRPr>
          </a:p>
          <a:p>
            <a:pPr marL="517525" lvl="1" indent="-174625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Universities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: SBU</a:t>
            </a: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Columbia, BU, U of I, Rutgers, others </a:t>
            </a:r>
            <a:endParaRPr lang="en-US" dirty="0">
              <a:solidFill>
                <a:srgbClr val="000000"/>
              </a:solidFill>
              <a:cs typeface="Arial" pitchFamily="34" charset="0"/>
            </a:endParaRPr>
          </a:p>
          <a:p>
            <a:pPr marL="517525" lvl="1" indent="-174625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Industry: IBM, ExxonMobil, GE, Pharmaceuticals</a:t>
            </a:r>
          </a:p>
          <a:p>
            <a:pPr marL="517525" indent="-174625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cs typeface="Arial" pitchFamily="34" charset="0"/>
              </a:rPr>
              <a:t>BNL: CFN, 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CMP, Catalysis, Structural Bio,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Env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cs typeface="Arial" pitchFamily="34" charset="0"/>
              </a:rPr>
              <a:t>Sci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, others</a:t>
            </a:r>
          </a:p>
          <a:p>
            <a:pPr marL="169863" indent="-169863" fontAlgn="base">
              <a:lnSpc>
                <a:spcPct val="88000"/>
              </a:lnSpc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cs typeface="Arial" pitchFamily="34" charset="0"/>
              </a:rPr>
              <a:t>Will cease operations on Sep 30, 2014</a:t>
            </a:r>
            <a:endParaRPr lang="en-US" sz="2000" b="1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6148" name="Picture 4" descr="nature-8-9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49" y="1019175"/>
            <a:ext cx="1280160" cy="166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10-nobel-cover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100" y="3684697"/>
            <a:ext cx="20891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NSLS_aerial_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5246" y="1034638"/>
            <a:ext cx="4589462" cy="168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155" descr="NSLS I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100" y="5032835"/>
            <a:ext cx="2098675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" r="20329"/>
          <a:stretch/>
        </p:blipFill>
        <p:spPr>
          <a:xfrm>
            <a:off x="6497220" y="1008429"/>
            <a:ext cx="2497555" cy="1779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2919" y="2724234"/>
            <a:ext cx="14155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59 Beamlines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46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63" y="2392363"/>
            <a:ext cx="8842376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</p:spPr>
        <p:txBody>
          <a:bodyPr/>
          <a:lstStyle/>
          <a:p>
            <a:r>
              <a:rPr lang="en-US" dirty="0" smtClean="0"/>
              <a:t>DOE-BES Light Sources</a:t>
            </a:r>
          </a:p>
        </p:txBody>
      </p:sp>
      <p:pic>
        <p:nvPicPr>
          <p:cNvPr id="20484" name="Picture 434" descr="spea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974725"/>
            <a:ext cx="1935163" cy="140335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5" name="Group 453"/>
          <p:cNvGrpSpPr>
            <a:grpSpLocks/>
          </p:cNvGrpSpPr>
          <p:nvPr/>
        </p:nvGrpSpPr>
        <p:grpSpPr bwMode="auto">
          <a:xfrm>
            <a:off x="1552575" y="2778125"/>
            <a:ext cx="2079625" cy="1428750"/>
            <a:chOff x="1164" y="1994"/>
            <a:chExt cx="1310" cy="900"/>
          </a:xfrm>
        </p:grpSpPr>
        <p:pic>
          <p:nvPicPr>
            <p:cNvPr id="20515" name="Picture 425" descr="XBD9904-00697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" y="2008"/>
              <a:ext cx="1310" cy="8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16" name="Text Box 426"/>
            <p:cNvSpPr txBox="1">
              <a:spLocks noChangeArrowheads="1"/>
            </p:cNvSpPr>
            <p:nvPr/>
          </p:nvSpPr>
          <p:spPr bwMode="auto">
            <a:xfrm>
              <a:off x="1338" y="1994"/>
              <a:ext cx="6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800">
                  <a:solidFill>
                    <a:srgbClr val="FFFFFF"/>
                  </a:solidFill>
                </a:rPr>
                <a:t>ALS 1993</a:t>
              </a:r>
            </a:p>
          </p:txBody>
        </p:sp>
      </p:grpSp>
      <p:grpSp>
        <p:nvGrpSpPr>
          <p:cNvPr id="20486" name="Group 39"/>
          <p:cNvGrpSpPr>
            <a:grpSpLocks/>
          </p:cNvGrpSpPr>
          <p:nvPr/>
        </p:nvGrpSpPr>
        <p:grpSpPr bwMode="auto">
          <a:xfrm>
            <a:off x="1974850" y="1214438"/>
            <a:ext cx="2439988" cy="1595437"/>
            <a:chOff x="2208213" y="1198566"/>
            <a:chExt cx="2439987" cy="1595437"/>
          </a:xfrm>
        </p:grpSpPr>
        <p:pic>
          <p:nvPicPr>
            <p:cNvPr id="20513" name="Picture 43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213" y="1198566"/>
              <a:ext cx="2439987" cy="1595437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14" name="Text Box 432"/>
            <p:cNvSpPr txBox="1">
              <a:spLocks noChangeArrowheads="1"/>
            </p:cNvSpPr>
            <p:nvPr/>
          </p:nvSpPr>
          <p:spPr bwMode="auto">
            <a:xfrm>
              <a:off x="2362200" y="1230313"/>
              <a:ext cx="11557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800">
                  <a:solidFill>
                    <a:srgbClr val="FFFFFF"/>
                  </a:solidFill>
                </a:rPr>
                <a:t>NSLS 1982</a:t>
              </a:r>
            </a:p>
          </p:txBody>
        </p:sp>
      </p:grpSp>
      <p:grpSp>
        <p:nvGrpSpPr>
          <p:cNvPr id="20487" name="Group 222"/>
          <p:cNvGrpSpPr>
            <a:grpSpLocks/>
          </p:cNvGrpSpPr>
          <p:nvPr/>
        </p:nvGrpSpPr>
        <p:grpSpPr bwMode="auto">
          <a:xfrm>
            <a:off x="6194425" y="841375"/>
            <a:ext cx="2716213" cy="1438275"/>
            <a:chOff x="4074253" y="584617"/>
            <a:chExt cx="2716291" cy="1438821"/>
          </a:xfrm>
        </p:grpSpPr>
        <p:pic>
          <p:nvPicPr>
            <p:cNvPr id="20511" name="Picture 440" descr="nsls2banner10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194" y="618500"/>
              <a:ext cx="2673350" cy="140493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12" name="Text Box 441"/>
            <p:cNvSpPr txBox="1">
              <a:spLocks noChangeArrowheads="1"/>
            </p:cNvSpPr>
            <p:nvPr/>
          </p:nvSpPr>
          <p:spPr bwMode="auto">
            <a:xfrm>
              <a:off x="4074253" y="584617"/>
              <a:ext cx="1324379" cy="369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4" rIns="91429" bIns="45714"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800">
                  <a:solidFill>
                    <a:srgbClr val="FFFFFF"/>
                  </a:solidFill>
                </a:rPr>
                <a:t>NSLS-II 2015</a:t>
              </a:r>
            </a:p>
          </p:txBody>
        </p:sp>
      </p:grpSp>
      <p:grpSp>
        <p:nvGrpSpPr>
          <p:cNvPr id="20488" name="Group 454"/>
          <p:cNvGrpSpPr>
            <a:grpSpLocks/>
          </p:cNvGrpSpPr>
          <p:nvPr/>
        </p:nvGrpSpPr>
        <p:grpSpPr bwMode="auto">
          <a:xfrm>
            <a:off x="4452938" y="1290638"/>
            <a:ext cx="2095500" cy="1438275"/>
            <a:chOff x="2904" y="738"/>
            <a:chExt cx="1320" cy="906"/>
          </a:xfrm>
        </p:grpSpPr>
        <p:pic>
          <p:nvPicPr>
            <p:cNvPr id="20509" name="Picture 5" descr="DSC_0271"/>
            <p:cNvPicPr>
              <a:picLocks noChangeAspect="1" noChangeArrowheads="1"/>
            </p:cNvPicPr>
            <p:nvPr/>
          </p:nvPicPr>
          <p:blipFill>
            <a:blip r:embed="rId8" cstate="screen">
              <a:lum bright="2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" y="738"/>
              <a:ext cx="1320" cy="884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10" name="Text Box 444"/>
            <p:cNvSpPr txBox="1">
              <a:spLocks noChangeArrowheads="1"/>
            </p:cNvSpPr>
            <p:nvPr/>
          </p:nvSpPr>
          <p:spPr bwMode="auto">
            <a:xfrm>
              <a:off x="3504" y="1411"/>
              <a:ext cx="71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800">
                  <a:solidFill>
                    <a:srgbClr val="FFFFFF"/>
                  </a:solidFill>
                </a:rPr>
                <a:t>LCLS 2009</a:t>
              </a:r>
            </a:p>
          </p:txBody>
        </p:sp>
      </p:grpSp>
      <p:grpSp>
        <p:nvGrpSpPr>
          <p:cNvPr id="20489" name="Group 427"/>
          <p:cNvGrpSpPr>
            <a:grpSpLocks/>
          </p:cNvGrpSpPr>
          <p:nvPr/>
        </p:nvGrpSpPr>
        <p:grpSpPr bwMode="auto">
          <a:xfrm>
            <a:off x="3429000" y="2524125"/>
            <a:ext cx="1976438" cy="1454150"/>
            <a:chOff x="1872" y="1942"/>
            <a:chExt cx="1245" cy="916"/>
          </a:xfrm>
        </p:grpSpPr>
        <p:pic>
          <p:nvPicPr>
            <p:cNvPr id="20507" name="Picture 428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971"/>
              <a:ext cx="1245" cy="887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8" name="Text Box 429"/>
            <p:cNvSpPr txBox="1">
              <a:spLocks noChangeArrowheads="1"/>
            </p:cNvSpPr>
            <p:nvPr/>
          </p:nvSpPr>
          <p:spPr bwMode="auto">
            <a:xfrm>
              <a:off x="2166" y="1942"/>
              <a:ext cx="6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1800">
                  <a:solidFill>
                    <a:srgbClr val="FFFFFF"/>
                  </a:solidFill>
                </a:rPr>
                <a:t>APS 1996</a:t>
              </a:r>
            </a:p>
          </p:txBody>
        </p:sp>
      </p:grpSp>
      <p:grpSp>
        <p:nvGrpSpPr>
          <p:cNvPr id="20490" name="Group 230"/>
          <p:cNvGrpSpPr>
            <a:grpSpLocks/>
          </p:cNvGrpSpPr>
          <p:nvPr/>
        </p:nvGrpSpPr>
        <p:grpSpPr bwMode="auto">
          <a:xfrm>
            <a:off x="1770063" y="3968750"/>
            <a:ext cx="741362" cy="1241425"/>
            <a:chOff x="9553433" y="2306472"/>
            <a:chExt cx="741793" cy="1241946"/>
          </a:xfrm>
        </p:grpSpPr>
        <p:sp>
          <p:nvSpPr>
            <p:cNvPr id="23" name="Rectangle 22"/>
            <p:cNvSpPr/>
            <p:nvPr/>
          </p:nvSpPr>
          <p:spPr>
            <a:xfrm>
              <a:off x="9553433" y="2306472"/>
              <a:ext cx="722732" cy="124194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0493" name="Group 227"/>
            <p:cNvGrpSpPr>
              <a:grpSpLocks/>
            </p:cNvGrpSpPr>
            <p:nvPr/>
          </p:nvGrpSpPr>
          <p:grpSpPr bwMode="auto">
            <a:xfrm>
              <a:off x="9607452" y="2347419"/>
              <a:ext cx="687774" cy="1070210"/>
              <a:chOff x="8379153" y="3425592"/>
              <a:chExt cx="687774" cy="1070210"/>
            </a:xfrm>
          </p:grpSpPr>
          <p:sp>
            <p:nvSpPr>
              <p:cNvPr id="20494" name="Rectangle 403"/>
              <p:cNvSpPr>
                <a:spLocks noChangeArrowheads="1"/>
              </p:cNvSpPr>
              <p:nvPr/>
            </p:nvSpPr>
            <p:spPr bwMode="auto">
              <a:xfrm>
                <a:off x="8390574" y="3700514"/>
                <a:ext cx="92075" cy="92076"/>
              </a:xfrm>
              <a:prstGeom prst="rect">
                <a:avLst/>
              </a:prstGeom>
              <a:solidFill>
                <a:srgbClr val="00D2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35000"/>
                  <a:buChar char="•"/>
                  <a:defRPr sz="32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Char char="•"/>
                  <a:defRPr sz="28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9pPr>
              </a:lstStyle>
              <a:p>
                <a:pPr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sz="1800">
                  <a:solidFill>
                    <a:srgbClr val="00D200"/>
                  </a:solidFill>
                </a:endParaRPr>
              </a:p>
            </p:txBody>
          </p:sp>
          <p:sp>
            <p:nvSpPr>
              <p:cNvPr id="20495" name="Rectangle 404"/>
              <p:cNvSpPr>
                <a:spLocks noChangeArrowheads="1"/>
              </p:cNvSpPr>
              <p:nvPr/>
            </p:nvSpPr>
            <p:spPr bwMode="auto">
              <a:xfrm>
                <a:off x="8545510" y="3640188"/>
                <a:ext cx="36067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35000"/>
                  <a:buChar char="•"/>
                  <a:defRPr sz="32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Char char="•"/>
                  <a:defRPr sz="28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9pPr>
              </a:lstStyle>
              <a:p>
                <a:pPr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400">
                    <a:solidFill>
                      <a:srgbClr val="000000"/>
                    </a:solidFill>
                  </a:rPr>
                  <a:t>APS</a:t>
                </a:r>
              </a:p>
            </p:txBody>
          </p:sp>
          <p:sp>
            <p:nvSpPr>
              <p:cNvPr id="20496" name="Rectangle 403"/>
              <p:cNvSpPr>
                <a:spLocks noChangeArrowheads="1"/>
              </p:cNvSpPr>
              <p:nvPr/>
            </p:nvSpPr>
            <p:spPr bwMode="auto">
              <a:xfrm>
                <a:off x="8379153" y="3498568"/>
                <a:ext cx="92075" cy="92076"/>
              </a:xfrm>
              <a:prstGeom prst="rect">
                <a:avLst/>
              </a:prstGeom>
              <a:solidFill>
                <a:srgbClr val="6600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35000"/>
                  <a:buChar char="•"/>
                  <a:defRPr sz="32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Char char="•"/>
                  <a:defRPr sz="28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9pPr>
              </a:lstStyle>
              <a:p>
                <a:pPr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0497" name="Group 450"/>
              <p:cNvGrpSpPr>
                <a:grpSpLocks/>
              </p:cNvGrpSpPr>
              <p:nvPr/>
            </p:nvGrpSpPr>
            <p:grpSpPr bwMode="auto">
              <a:xfrm>
                <a:off x="8404229" y="3852865"/>
                <a:ext cx="481013" cy="215900"/>
                <a:chOff x="5294" y="2695"/>
                <a:chExt cx="303" cy="136"/>
              </a:xfrm>
            </p:grpSpPr>
            <p:sp>
              <p:nvSpPr>
                <p:cNvPr id="20505" name="Rectangle 405"/>
                <p:cNvSpPr>
                  <a:spLocks noChangeArrowheads="1"/>
                </p:cNvSpPr>
                <p:nvPr/>
              </p:nvSpPr>
              <p:spPr bwMode="auto">
                <a:xfrm>
                  <a:off x="5294" y="2733"/>
                  <a:ext cx="58" cy="5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35000"/>
                    <a:buChar char="•"/>
                    <a:defRPr sz="32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9pPr>
                </a:lstStyle>
                <a:p>
                  <a:pPr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sz="18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0506" name="Rectangle 406"/>
                <p:cNvSpPr>
                  <a:spLocks noChangeArrowheads="1"/>
                </p:cNvSpPr>
                <p:nvPr/>
              </p:nvSpPr>
              <p:spPr bwMode="auto">
                <a:xfrm>
                  <a:off x="5383" y="2695"/>
                  <a:ext cx="214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35000"/>
                    <a:buChar char="•"/>
                    <a:defRPr sz="32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9pPr>
                </a:lstStyle>
                <a:p>
                  <a:pPr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sz="1400">
                      <a:solidFill>
                        <a:srgbClr val="000000"/>
                      </a:solidFill>
                    </a:rPr>
                    <a:t>ALS</a:t>
                  </a:r>
                </a:p>
              </p:txBody>
            </p:sp>
          </p:grpSp>
          <p:grpSp>
            <p:nvGrpSpPr>
              <p:cNvPr id="20498" name="Group 449"/>
              <p:cNvGrpSpPr>
                <a:grpSpLocks/>
              </p:cNvGrpSpPr>
              <p:nvPr/>
            </p:nvGrpSpPr>
            <p:grpSpPr bwMode="auto">
              <a:xfrm>
                <a:off x="8404237" y="4065590"/>
                <a:ext cx="611189" cy="215900"/>
                <a:chOff x="5294" y="2816"/>
                <a:chExt cx="385" cy="136"/>
              </a:xfrm>
            </p:grpSpPr>
            <p:sp>
              <p:nvSpPr>
                <p:cNvPr id="20503" name="Rectangle 407"/>
                <p:cNvSpPr>
                  <a:spLocks noChangeArrowheads="1"/>
                </p:cNvSpPr>
                <p:nvPr/>
              </p:nvSpPr>
              <p:spPr bwMode="auto">
                <a:xfrm>
                  <a:off x="5294" y="2854"/>
                  <a:ext cx="58" cy="5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35000"/>
                    <a:buChar char="•"/>
                    <a:defRPr sz="32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9pPr>
                </a:lstStyle>
                <a:p>
                  <a:pPr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04" name="Rectangle 408"/>
                <p:cNvSpPr>
                  <a:spLocks noChangeArrowheads="1"/>
                </p:cNvSpPr>
                <p:nvPr/>
              </p:nvSpPr>
              <p:spPr bwMode="auto">
                <a:xfrm>
                  <a:off x="5383" y="2816"/>
                  <a:ext cx="29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35000"/>
                    <a:buChar char="•"/>
                    <a:defRPr sz="32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9pPr>
                </a:lstStyle>
                <a:p>
                  <a:pPr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sz="1400">
                      <a:solidFill>
                        <a:srgbClr val="000000"/>
                      </a:solidFill>
                    </a:rPr>
                    <a:t>SSRL</a:t>
                  </a:r>
                </a:p>
              </p:txBody>
            </p:sp>
          </p:grpSp>
          <p:grpSp>
            <p:nvGrpSpPr>
              <p:cNvPr id="20499" name="Group 448"/>
              <p:cNvGrpSpPr>
                <a:grpSpLocks/>
              </p:cNvGrpSpPr>
              <p:nvPr/>
            </p:nvGrpSpPr>
            <p:grpSpPr bwMode="auto">
              <a:xfrm>
                <a:off x="8404237" y="4279902"/>
                <a:ext cx="611189" cy="215900"/>
                <a:chOff x="5294" y="2937"/>
                <a:chExt cx="385" cy="136"/>
              </a:xfrm>
            </p:grpSpPr>
            <p:sp>
              <p:nvSpPr>
                <p:cNvPr id="20501" name="Rectangle 409"/>
                <p:cNvSpPr>
                  <a:spLocks noChangeArrowheads="1"/>
                </p:cNvSpPr>
                <p:nvPr/>
              </p:nvSpPr>
              <p:spPr bwMode="auto">
                <a:xfrm>
                  <a:off x="5294" y="2975"/>
                  <a:ext cx="58" cy="5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35000"/>
                    <a:buChar char="•"/>
                    <a:defRPr sz="32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9pPr>
                </a:lstStyle>
                <a:p>
                  <a:pPr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502" name="Rectangle 410"/>
                <p:cNvSpPr>
                  <a:spLocks noChangeArrowheads="1"/>
                </p:cNvSpPr>
                <p:nvPr/>
              </p:nvSpPr>
              <p:spPr bwMode="auto">
                <a:xfrm>
                  <a:off x="5383" y="2937"/>
                  <a:ext cx="296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35000"/>
                    <a:buChar char="•"/>
                    <a:defRPr sz="32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folHlink"/>
                    </a:buClr>
                    <a:buSzPct val="100000"/>
                    <a:buChar char="•"/>
                    <a:defRPr sz="28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–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ct val="20000"/>
                    </a:spcBef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-"/>
                    <a:defRPr sz="2400">
                      <a:solidFill>
                        <a:schemeClr val="tx1"/>
                      </a:solidFill>
                      <a:latin typeface="Arial Narrow" panose="020B0606020202030204" pitchFamily="34" charset="0"/>
                      <a:ea typeface="Osaka" charset="-128"/>
                    </a:defRPr>
                  </a:lvl9pPr>
                </a:lstStyle>
                <a:p>
                  <a:pPr fontAlgn="base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sz="1400">
                      <a:solidFill>
                        <a:srgbClr val="000000"/>
                      </a:solidFill>
                    </a:rPr>
                    <a:t>NSLS</a:t>
                  </a:r>
                </a:p>
              </p:txBody>
            </p:sp>
          </p:grpSp>
          <p:sp>
            <p:nvSpPr>
              <p:cNvPr id="20500" name="Rectangle 404"/>
              <p:cNvSpPr>
                <a:spLocks noChangeArrowheads="1"/>
              </p:cNvSpPr>
              <p:nvPr/>
            </p:nvSpPr>
            <p:spPr bwMode="auto">
              <a:xfrm>
                <a:off x="8547778" y="3425592"/>
                <a:ext cx="519149" cy="217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35000"/>
                  <a:buChar char="•"/>
                  <a:defRPr sz="32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1pPr>
                <a:lvl2pPr marL="742950" indent="-285750">
                  <a:lnSpc>
                    <a:spcPct val="90000"/>
                  </a:lnSpc>
                  <a:spcBef>
                    <a:spcPct val="20000"/>
                  </a:spcBef>
                  <a:buClr>
                    <a:schemeClr val="folHlink"/>
                  </a:buClr>
                  <a:buSzPct val="100000"/>
                  <a:buChar char="•"/>
                  <a:defRPr sz="28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–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ct val="20000"/>
                  </a:spcBef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-"/>
                  <a:defRPr sz="2400">
                    <a:solidFill>
                      <a:schemeClr val="tx1"/>
                    </a:solidFill>
                    <a:latin typeface="Arial Narrow" panose="020B0606020202030204" pitchFamily="34" charset="0"/>
                    <a:ea typeface="Osaka" charset="-128"/>
                  </a:defRPr>
                </a:lvl9pPr>
              </a:lstStyle>
              <a:p>
                <a:pPr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sz="1400">
                    <a:solidFill>
                      <a:srgbClr val="000000"/>
                    </a:solidFill>
                  </a:rPr>
                  <a:t>LCLS</a:t>
                </a:r>
              </a:p>
            </p:txBody>
          </p:sp>
        </p:grpSp>
      </p:grpSp>
      <p:sp>
        <p:nvSpPr>
          <p:cNvPr id="20491" name="Text Box 435"/>
          <p:cNvSpPr txBox="1">
            <a:spLocks noChangeArrowheads="1"/>
          </p:cNvSpPr>
          <p:nvPr/>
        </p:nvSpPr>
        <p:spPr bwMode="auto">
          <a:xfrm>
            <a:off x="157163" y="966788"/>
            <a:ext cx="1804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800">
                <a:solidFill>
                  <a:srgbClr val="FFFFFF"/>
                </a:solidFill>
              </a:rPr>
              <a:t>SSRL 1974 &amp; 2004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4600" y="6096000"/>
            <a:ext cx="457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NSLS Hosts ~23% of all users of DOE light sources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775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5675"/>
          </a:xfrm>
        </p:spPr>
        <p:txBody>
          <a:bodyPr/>
          <a:lstStyle/>
          <a:p>
            <a:pPr eaLnBrk="1" hangingPunct="1"/>
            <a:r>
              <a:rPr lang="en-US" altLang="en-US" smtClean="0"/>
              <a:t>User Transition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"/>
          </p:nvPr>
        </p:nvSpPr>
        <p:spPr>
          <a:xfrm>
            <a:off x="0" y="1066800"/>
            <a:ext cx="9144000" cy="4667250"/>
          </a:xfrm>
        </p:spPr>
        <p:txBody>
          <a:bodyPr/>
          <a:lstStyle/>
          <a:p>
            <a:pPr marL="228600" indent="-228600" eaLnBrk="1" hangingPunct="1"/>
            <a:r>
              <a:rPr lang="en-US" altLang="en-US" dirty="0" smtClean="0"/>
              <a:t>Impacts on users, facilities, and science</a:t>
            </a:r>
          </a:p>
          <a:p>
            <a:pPr marL="457200" lvl="1" indent="-173038" eaLnBrk="1" hangingPunct="1"/>
            <a:r>
              <a:rPr lang="en-US" altLang="en-US" dirty="0" smtClean="0"/>
              <a:t>Loss of capabilities and capacity until NSLS-II is fully built out</a:t>
            </a:r>
          </a:p>
          <a:p>
            <a:pPr marL="457200" lvl="1" indent="-173038" eaLnBrk="1" hangingPunct="1"/>
            <a:r>
              <a:rPr lang="en-US" altLang="en-US" dirty="0" smtClean="0"/>
              <a:t>Displacement of substantial fraction of user community</a:t>
            </a:r>
          </a:p>
          <a:p>
            <a:pPr marL="228600" indent="-228600" eaLnBrk="1" hangingPunct="1"/>
            <a:r>
              <a:rPr lang="en-US" altLang="en-US" dirty="0" smtClean="0"/>
              <a:t>Mitigation Options</a:t>
            </a:r>
          </a:p>
          <a:p>
            <a:pPr marL="457200" lvl="1" indent="-173038" eaLnBrk="1" hangingPunct="1"/>
            <a:r>
              <a:rPr lang="en-US" altLang="en-US" dirty="0" smtClean="0"/>
              <a:t>Build out NSLS-II</a:t>
            </a:r>
          </a:p>
          <a:p>
            <a:pPr marL="457200" lvl="1" indent="-173038" eaLnBrk="1" hangingPunct="1"/>
            <a:r>
              <a:rPr lang="en-US" altLang="en-US" dirty="0" smtClean="0"/>
              <a:t>Identify and communicate to users similar capabilities at          ALS, APS, SSRL</a:t>
            </a:r>
          </a:p>
          <a:p>
            <a:pPr marL="457200" lvl="1" indent="-173038" eaLnBrk="1" hangingPunct="1"/>
            <a:r>
              <a:rPr lang="en-US" altLang="en-US" dirty="0" smtClean="0"/>
              <a:t>Adjust capacities at ALS, APS, SSRL</a:t>
            </a:r>
          </a:p>
        </p:txBody>
      </p:sp>
    </p:spTree>
    <p:extLst>
      <p:ext uri="{BB962C8B-B14F-4D97-AF65-F5344CB8AC3E}">
        <p14:creationId xmlns:p14="http://schemas.microsoft.com/office/powerpoint/2010/main" val="2493390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188075" y="5921375"/>
            <a:ext cx="2955925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6621463" y="6070600"/>
            <a:ext cx="1900237" cy="444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196" name="TextBox 11"/>
          <p:cNvSpPr txBox="1">
            <a:spLocks noChangeArrowheads="1"/>
          </p:cNvSpPr>
          <p:nvPr/>
        </p:nvSpPr>
        <p:spPr bwMode="auto">
          <a:xfrm>
            <a:off x="5938838" y="995363"/>
            <a:ext cx="3205162" cy="519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NSLS-II Project Beamlines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 X-ray Scattering (IXS)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X-ray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Nanoprobe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(HXN)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Hard X-ray Scattering (CHX)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Soft X-ray Scat &amp; Pol (CSX1, CSX2)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Sub-micron Res X-ray Spec (SRX)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Powder Diffraction (XPD1, </a:t>
            </a:r>
            <a:r>
              <a:rPr lang="en-US" sz="1200" dirty="0" smtClean="0">
                <a:solidFill>
                  <a:srgbClr val="292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XPD2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NEXT </a:t>
            </a:r>
            <a:r>
              <a:rPr lang="en-US" sz="1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Beamlines</a:t>
            </a:r>
            <a:endParaRPr lang="en-US" sz="16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Photoemission-Microscopy Facility (ESM)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Full-field X-ray Imaging (FXI)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 &amp; Resonant X-Ray Studies (ISR)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Shell Spectroscopy (ISS)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Inelastic X-ray Scattering (SIX)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Matter Interfaces (SMI)</a:t>
            </a:r>
            <a:endParaRPr lang="en-US" sz="12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ABBIX </a:t>
            </a:r>
            <a:r>
              <a:rPr lang="en-US" sz="16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Beamlines</a:t>
            </a:r>
            <a:endParaRPr lang="en-US" sz="1600" b="1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Frontier Macromolecular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(FMX)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Access Macromolecular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(AMX)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Scattering for Biology (LIX)</a:t>
            </a:r>
            <a:endParaRPr lang="en-US" sz="1200" b="1" dirty="0" smtClean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600" b="1" dirty="0" smtClean="0">
                <a:ln w="6350">
                  <a:solidFill>
                    <a:schemeClr val="bg1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Partner Beamlines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 Soft and Tender (SST1, SST2)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for Mater. Measurements (BMM)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Microdiffraction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Beamline (NYX)</a:t>
            </a:r>
            <a:endParaRPr lang="en-US" sz="1200" b="1" dirty="0" smtClean="0">
              <a:solidFill>
                <a:srgbClr val="292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Footprinting (XFP)</a:t>
            </a:r>
            <a:endParaRPr lang="en-US" sz="1200" b="1" dirty="0" smtClean="0">
              <a:solidFill>
                <a:srgbClr val="292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600" b="1" dirty="0" smtClean="0">
                <a:solidFill>
                  <a:srgbClr val="292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NxtGen Beamlines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Materials Scattering (CMS)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Magneto,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Ellipso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High Pressure IR (MET/FIS)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Metrology &amp;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(MID)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 X-ray Diffraction Studies (IXD)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Physics &amp; Processing (MPP)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X-ray Absorption and Scattering (QAS)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Tender X-ray Absorption Spectroscopy (TES)</a:t>
            </a:r>
          </a:p>
          <a:p>
            <a:pPr marL="57150" fontAlgn="base">
              <a:lnSpc>
                <a:spcPct val="95000"/>
              </a:lnSpc>
              <a:spcBef>
                <a:spcPct val="0"/>
              </a:spcBef>
              <a:buClr>
                <a:srgbClr val="FF0000"/>
              </a:buClr>
              <a:buSzPct val="13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Fluorescence Microscopy (XFM)</a:t>
            </a:r>
          </a:p>
        </p:txBody>
      </p:sp>
      <p:grpSp>
        <p:nvGrpSpPr>
          <p:cNvPr id="31749" name="Group 2"/>
          <p:cNvGrpSpPr>
            <a:grpSpLocks/>
          </p:cNvGrpSpPr>
          <p:nvPr/>
        </p:nvGrpSpPr>
        <p:grpSpPr bwMode="auto">
          <a:xfrm>
            <a:off x="0" y="1001713"/>
            <a:ext cx="5876925" cy="5851466"/>
            <a:chOff x="177800" y="326961"/>
            <a:chExt cx="5876925" cy="5851525"/>
          </a:xfrm>
        </p:grpSpPr>
        <p:pic>
          <p:nvPicPr>
            <p:cNvPr id="31757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0" y="326961"/>
              <a:ext cx="5876925" cy="585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9" name="TextBox 22"/>
            <p:cNvSpPr txBox="1">
              <a:spLocks noChangeArrowheads="1"/>
            </p:cNvSpPr>
            <p:nvPr/>
          </p:nvSpPr>
          <p:spPr bwMode="auto">
            <a:xfrm>
              <a:off x="1404938" y="936625"/>
              <a:ext cx="368300" cy="198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1760" name="TextBox 23"/>
            <p:cNvSpPr txBox="1">
              <a:spLocks noChangeArrowheads="1"/>
            </p:cNvSpPr>
            <p:nvPr/>
          </p:nvSpPr>
          <p:spPr bwMode="auto">
            <a:xfrm>
              <a:off x="4703763" y="3819525"/>
              <a:ext cx="523875" cy="23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3302000" y="525400"/>
              <a:ext cx="300038" cy="1603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 anchorCtr="1"/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Pct val="135000"/>
                <a:defRPr/>
              </a:pPr>
              <a:r>
                <a:rPr lang="en-US" sz="1100" dirty="0">
                  <a:solidFill>
                    <a:srgbClr val="0000FF"/>
                  </a:solidFill>
                </a:rPr>
                <a:t>MID</a:t>
              </a:r>
              <a:endParaRPr lang="en-US" sz="800" dirty="0">
                <a:solidFill>
                  <a:srgbClr val="0000FF"/>
                </a:solidFill>
              </a:endParaRPr>
            </a:p>
          </p:txBody>
        </p:sp>
        <p:sp>
          <p:nvSpPr>
            <p:cNvPr id="31762" name="TextBox 2"/>
            <p:cNvSpPr txBox="1">
              <a:spLocks noChangeArrowheads="1"/>
            </p:cNvSpPr>
            <p:nvPr/>
          </p:nvSpPr>
          <p:spPr bwMode="auto">
            <a:xfrm>
              <a:off x="1466850" y="957263"/>
              <a:ext cx="277813" cy="1587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000" b="1">
                  <a:solidFill>
                    <a:srgbClr val="008000"/>
                  </a:solidFill>
                </a:rPr>
                <a:t>ESM</a:t>
              </a:r>
            </a:p>
          </p:txBody>
        </p:sp>
        <p:sp>
          <p:nvSpPr>
            <p:cNvPr id="21" name="TextBox 22"/>
            <p:cNvSpPr txBox="1">
              <a:spLocks noChangeArrowheads="1"/>
            </p:cNvSpPr>
            <p:nvPr/>
          </p:nvSpPr>
          <p:spPr bwMode="auto">
            <a:xfrm>
              <a:off x="5680075" y="2705060"/>
              <a:ext cx="284163" cy="1698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Osaka" charset="-128"/>
              </a:endParaRPr>
            </a:p>
          </p:txBody>
        </p:sp>
        <p:sp>
          <p:nvSpPr>
            <p:cNvPr id="31764" name="TextBox 22"/>
            <p:cNvSpPr txBox="1">
              <a:spLocks noChangeArrowheads="1"/>
            </p:cNvSpPr>
            <p:nvPr/>
          </p:nvSpPr>
          <p:spPr bwMode="auto">
            <a:xfrm>
              <a:off x="4503738" y="5486400"/>
              <a:ext cx="314325" cy="1603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1765" name="TextBox 2"/>
            <p:cNvSpPr txBox="1">
              <a:spLocks noChangeArrowheads="1"/>
            </p:cNvSpPr>
            <p:nvPr/>
          </p:nvSpPr>
          <p:spPr bwMode="auto">
            <a:xfrm>
              <a:off x="357382" y="2510064"/>
              <a:ext cx="277813" cy="15875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1000" b="1">
                  <a:solidFill>
                    <a:srgbClr val="FF9900"/>
                  </a:solidFill>
                </a:rPr>
                <a:t>XFP</a:t>
              </a:r>
            </a:p>
          </p:txBody>
        </p:sp>
      </p:grpSp>
      <p:sp>
        <p:nvSpPr>
          <p:cNvPr id="317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4563"/>
          </a:xfrm>
        </p:spPr>
        <p:txBody>
          <a:bodyPr/>
          <a:lstStyle/>
          <a:p>
            <a:r>
              <a:rPr lang="en-US" altLang="en-US" dirty="0" smtClean="0"/>
              <a:t>Developing the NSLS-II Beamline Portfolio 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grpSp>
        <p:nvGrpSpPr>
          <p:cNvPr id="31751" name="Group 2"/>
          <p:cNvGrpSpPr>
            <a:grpSpLocks/>
          </p:cNvGrpSpPr>
          <p:nvPr/>
        </p:nvGrpSpPr>
        <p:grpSpPr bwMode="auto">
          <a:xfrm>
            <a:off x="2451100" y="1828800"/>
            <a:ext cx="1493838" cy="461963"/>
            <a:chOff x="2581642" y="4668596"/>
            <a:chExt cx="1494358" cy="461664"/>
          </a:xfrm>
        </p:grpSpPr>
        <p:sp>
          <p:nvSpPr>
            <p:cNvPr id="27" name="TextBox 6"/>
            <p:cNvSpPr txBox="1">
              <a:spLocks noChangeArrowheads="1"/>
            </p:cNvSpPr>
            <p:nvPr/>
          </p:nvSpPr>
          <p:spPr bwMode="auto">
            <a:xfrm>
              <a:off x="2581642" y="4919259"/>
              <a:ext cx="66698" cy="1792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9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1754" name="TextBox 3"/>
            <p:cNvSpPr txBox="1">
              <a:spLocks noChangeArrowheads="1"/>
            </p:cNvSpPr>
            <p:nvPr/>
          </p:nvSpPr>
          <p:spPr bwMode="auto">
            <a:xfrm>
              <a:off x="2612325" y="4668596"/>
              <a:ext cx="115252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9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Outline</a:t>
              </a:r>
              <a:r>
                <a:rPr lang="en-US" altLang="en-US" sz="9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= ID</a:t>
              </a:r>
            </a:p>
          </p:txBody>
        </p:sp>
        <p:sp>
          <p:nvSpPr>
            <p:cNvPr id="31755" name="TextBox 6"/>
            <p:cNvSpPr txBox="1">
              <a:spLocks noChangeArrowheads="1"/>
            </p:cNvSpPr>
            <p:nvPr/>
          </p:nvSpPr>
          <p:spPr bwMode="auto">
            <a:xfrm>
              <a:off x="2581642" y="4705778"/>
              <a:ext cx="67145" cy="17938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/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 sz="90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6" name="TextBox 21"/>
            <p:cNvSpPr txBox="1">
              <a:spLocks noChangeArrowheads="1"/>
            </p:cNvSpPr>
            <p:nvPr/>
          </p:nvSpPr>
          <p:spPr bwMode="auto">
            <a:xfrm>
              <a:off x="2612325" y="4899428"/>
              <a:ext cx="146367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35000"/>
                <a:buChar char="•"/>
                <a:defRPr sz="32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100000"/>
                <a:buChar char="•"/>
                <a:defRPr sz="28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–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buChar char="-"/>
                <a:defRPr sz="2400">
                  <a:solidFill>
                    <a:schemeClr val="tx1"/>
                  </a:solidFill>
                  <a:latin typeface="Arial Narrow" pitchFamily="34" charset="0"/>
                  <a:ea typeface="Osaka" charset="-128"/>
                </a:defRPr>
              </a:lvl9pPr>
            </a:lstStyle>
            <a:p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9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Solid =</a:t>
              </a:r>
              <a:r>
                <a:rPr lang="en-US" altLang="en-US" sz="9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BM / 3PW / IR</a:t>
              </a:r>
            </a:p>
          </p:txBody>
        </p:sp>
      </p:grpSp>
      <p:sp>
        <p:nvSpPr>
          <p:cNvPr id="31752" name="TextBox 11"/>
          <p:cNvSpPr txBox="1">
            <a:spLocks noChangeArrowheads="1"/>
          </p:cNvSpPr>
          <p:nvPr/>
        </p:nvSpPr>
        <p:spPr bwMode="auto">
          <a:xfrm>
            <a:off x="995173" y="2833715"/>
            <a:ext cx="4164012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14300" indent="-1143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1pPr>
            <a:lvl2pPr marL="284163" indent="-111125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itchFamily="34" charset="0"/>
                <a:ea typeface="Osaka" charset="-128"/>
              </a:defRPr>
            </a:lvl9pPr>
          </a:lstStyle>
          <a:p>
            <a:pPr fontAlgn="base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en-US" sz="1600" dirty="0">
                <a:solidFill>
                  <a:srgbClr val="000000"/>
                </a:solidFill>
                <a:cs typeface="Arial" pitchFamily="34" charset="0"/>
              </a:rPr>
              <a:t>NSLS-II Project, NEXT, ABBIX, and </a:t>
            </a:r>
            <a:r>
              <a:rPr lang="en-US" altLang="en-US" sz="1600" dirty="0" smtClean="0">
                <a:solidFill>
                  <a:srgbClr val="000000"/>
                </a:solidFill>
                <a:cs typeface="Arial" pitchFamily="34" charset="0"/>
              </a:rPr>
              <a:t>Partner </a:t>
            </a:r>
            <a:r>
              <a:rPr lang="en-US" altLang="en-US" sz="1600" dirty="0" err="1" smtClean="0">
                <a:solidFill>
                  <a:srgbClr val="000000"/>
                </a:solidFill>
                <a:cs typeface="Arial" pitchFamily="34" charset="0"/>
              </a:rPr>
              <a:t>Beamlines</a:t>
            </a:r>
            <a:r>
              <a:rPr lang="en-US" altLang="en-US" sz="16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cs typeface="Arial" pitchFamily="34" charset="0"/>
              </a:rPr>
              <a:t>deliver world-leading capabilities</a:t>
            </a:r>
          </a:p>
          <a:p>
            <a:pPr lv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5000"/>
            </a:pPr>
            <a:r>
              <a:rPr lang="en-US" altLang="en-US" sz="1400" dirty="0">
                <a:solidFill>
                  <a:srgbClr val="000000"/>
                </a:solidFill>
                <a:cs typeface="Arial" pitchFamily="34" charset="0"/>
              </a:rPr>
              <a:t>All together, ~ 60% of the straight sections will be built out within first few years of NSLS-II operations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en-US" sz="1600" dirty="0" err="1">
                <a:solidFill>
                  <a:srgbClr val="000000"/>
                </a:solidFill>
                <a:cs typeface="Arial" pitchFamily="34" charset="0"/>
              </a:rPr>
              <a:t>NxtGen</a:t>
            </a:r>
            <a:r>
              <a:rPr lang="en-US" altLang="en-US" sz="16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cs typeface="Arial" pitchFamily="34" charset="0"/>
              </a:rPr>
              <a:t>beamlines</a:t>
            </a:r>
            <a:r>
              <a:rPr lang="en-US" altLang="en-US" sz="1600" dirty="0">
                <a:solidFill>
                  <a:srgbClr val="000000"/>
                </a:solidFill>
                <a:cs typeface="Arial" pitchFamily="34" charset="0"/>
              </a:rPr>
              <a:t> will balance the </a:t>
            </a:r>
            <a:r>
              <a:rPr lang="en-US" altLang="en-US" sz="1600" dirty="0" err="1">
                <a:solidFill>
                  <a:srgbClr val="000000"/>
                </a:solidFill>
                <a:cs typeface="Arial" pitchFamily="34" charset="0"/>
              </a:rPr>
              <a:t>beamline</a:t>
            </a:r>
            <a:r>
              <a:rPr lang="en-US" altLang="en-US" sz="1600" dirty="0">
                <a:solidFill>
                  <a:srgbClr val="000000"/>
                </a:solidFill>
                <a:cs typeface="Arial" pitchFamily="34" charset="0"/>
              </a:rPr>
              <a:t> portfolio with complementary, often high throughput, capabilities and add significant capacity</a:t>
            </a:r>
          </a:p>
          <a:p>
            <a:pPr marL="2841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en-US" sz="1400" dirty="0" err="1">
                <a:solidFill>
                  <a:srgbClr val="000000"/>
                </a:solidFill>
                <a:cs typeface="Arial" pitchFamily="34" charset="0"/>
              </a:rPr>
              <a:t>NxtGen</a:t>
            </a:r>
            <a:r>
              <a:rPr lang="en-US" altLang="en-US" sz="1400" dirty="0">
                <a:solidFill>
                  <a:srgbClr val="000000"/>
                </a:solidFill>
                <a:cs typeface="Arial" pitchFamily="34" charset="0"/>
              </a:rPr>
              <a:t> will build out ~ 33% of BM/3PW/IR </a:t>
            </a:r>
            <a:r>
              <a:rPr lang="en-US" altLang="en-US" sz="1400" dirty="0" smtClean="0">
                <a:solidFill>
                  <a:srgbClr val="000000"/>
                </a:solidFill>
                <a:cs typeface="Arial" pitchFamily="34" charset="0"/>
              </a:rPr>
              <a:t>ports</a:t>
            </a:r>
            <a:endParaRPr lang="en-US" alt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92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9"/>
          <p:cNvGrpSpPr>
            <a:grpSpLocks noChangeAspect="1"/>
          </p:cNvGrpSpPr>
          <p:nvPr/>
        </p:nvGrpSpPr>
        <p:grpSpPr bwMode="auto">
          <a:xfrm>
            <a:off x="9525" y="12700"/>
            <a:ext cx="4781550" cy="6832600"/>
            <a:chOff x="5525817" y="859222"/>
            <a:chExt cx="3578768" cy="4855464"/>
          </a:xfrm>
        </p:grpSpPr>
        <p:pic>
          <p:nvPicPr>
            <p:cNvPr id="51205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817" y="859222"/>
              <a:ext cx="3578768" cy="4855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6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7280" y="4191000"/>
              <a:ext cx="573970" cy="82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4811713" y="25400"/>
            <a:ext cx="43322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4000" b="1">
                <a:solidFill>
                  <a:srgbClr val="000000"/>
                </a:solidFill>
              </a:rPr>
              <a:t>NSLS &amp; NSLS-II Beamlines</a:t>
            </a:r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4811713" y="996950"/>
            <a:ext cx="4332287" cy="584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lvl1pPr marL="173038" indent="-173038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3500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1pPr>
            <a:lvl2pPr indent="-173038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10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SzPct val="10000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100000"/>
              <a:buChar char="-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/>
                <a:cs typeface="Osaka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</a:pPr>
            <a:r>
              <a:rPr lang="en-US" sz="2400">
                <a:solidFill>
                  <a:srgbClr val="000000"/>
                </a:solidFill>
              </a:rPr>
              <a:t>New NSLS-II capabilities will spawn new programs and user communities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</a:pPr>
            <a:r>
              <a:rPr lang="en-US" sz="2400">
                <a:solidFill>
                  <a:srgbClr val="000000"/>
                </a:solidFill>
              </a:rPr>
              <a:t>Clear transition path to NSLS-II for many NSLS programs but multi-year gap in some cases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</a:pPr>
            <a:r>
              <a:rPr lang="en-US" sz="2000">
                <a:solidFill>
                  <a:srgbClr val="000000"/>
                </a:solidFill>
              </a:rPr>
              <a:t>Working with other facilities to assist users during transition</a:t>
            </a:r>
            <a:endParaRPr lang="en-US" sz="2400">
              <a:solidFill>
                <a:srgbClr val="000000"/>
              </a:solidFill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</a:pPr>
            <a:r>
              <a:rPr lang="en-US" sz="2400">
                <a:solidFill>
                  <a:srgbClr val="000000"/>
                </a:solidFill>
              </a:rPr>
              <a:t>All NSLS-II beamlines will be in high demand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</a:pPr>
            <a:r>
              <a:rPr lang="en-US" sz="2400">
                <a:solidFill>
                  <a:srgbClr val="000000"/>
                </a:solidFill>
              </a:rPr>
              <a:t>Working to fully build out NSLS-II as rapidly as possible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</a:pPr>
            <a:r>
              <a:rPr lang="en-US" sz="2000">
                <a:solidFill>
                  <a:srgbClr val="000000"/>
                </a:solidFill>
              </a:rPr>
              <a:t>Dramatically enhances capabilities of  DOE-BES light source portfolio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FF0000"/>
              </a:buClr>
              <a:buSzTx/>
            </a:pPr>
            <a:r>
              <a:rPr lang="en-US" sz="2000">
                <a:solidFill>
                  <a:srgbClr val="000000"/>
                </a:solidFill>
              </a:rPr>
              <a:t>Significantly enhances capacity: NSLS-II will host over 4000 users/year when fully built out</a:t>
            </a:r>
          </a:p>
        </p:txBody>
      </p:sp>
    </p:spTree>
    <p:extLst>
      <p:ext uri="{BB962C8B-B14F-4D97-AF65-F5344CB8AC3E}">
        <p14:creationId xmlns:p14="http://schemas.microsoft.com/office/powerpoint/2010/main" val="3711266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9950" y="5154612"/>
            <a:ext cx="4235450" cy="105259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marL="55563">
              <a:lnSpc>
                <a:spcPct val="95000"/>
              </a:lnSpc>
              <a:buClr>
                <a:srgbClr val="FF0000"/>
              </a:buClr>
              <a:buSzPct val="135000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Materials Physics &amp; Processing (MPP)</a:t>
            </a:r>
          </a:p>
          <a:p>
            <a:pPr marL="55563">
              <a:lnSpc>
                <a:spcPct val="95000"/>
              </a:lnSpc>
              <a:buClr>
                <a:srgbClr val="FF0000"/>
              </a:buClr>
              <a:buSzPct val="135000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Quick X-ray Absorption and Scattering (QAS)</a:t>
            </a:r>
          </a:p>
          <a:p>
            <a:pPr marL="55563">
              <a:lnSpc>
                <a:spcPct val="95000"/>
              </a:lnSpc>
              <a:buClr>
                <a:srgbClr val="FF0000"/>
              </a:buClr>
              <a:buSzPct val="135000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Tender X-ray Absorption Spectroscopy (TES)</a:t>
            </a:r>
          </a:p>
          <a:p>
            <a:pPr marL="55563">
              <a:lnSpc>
                <a:spcPct val="95000"/>
              </a:lnSpc>
              <a:buClr>
                <a:srgbClr val="FF0000"/>
              </a:buClr>
              <a:buSzPct val="135000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X-ray Fluorescence Microscopy (XFM)</a:t>
            </a:r>
          </a:p>
        </p:txBody>
      </p:sp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0" y="30163"/>
            <a:ext cx="9144000" cy="9556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NxtGen Beamlines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sz="quarter" idx="1"/>
          </p:nvPr>
        </p:nvSpPr>
        <p:spPr>
          <a:xfrm>
            <a:off x="0" y="992188"/>
            <a:ext cx="9144000" cy="5016500"/>
          </a:xfrm>
        </p:spPr>
        <p:txBody>
          <a:bodyPr/>
          <a:lstStyle/>
          <a:p>
            <a:pPr marL="173038" indent="-173038">
              <a:lnSpc>
                <a:spcPct val="97000"/>
              </a:lnSpc>
              <a:spcBef>
                <a:spcPts val="500"/>
              </a:spcBef>
            </a:pPr>
            <a:r>
              <a:rPr lang="en-US" sz="2400" dirty="0" smtClean="0"/>
              <a:t>NxtGen arose from the confluence of two activities</a:t>
            </a:r>
          </a:p>
          <a:p>
            <a:pPr marL="520701" lvl="1" indent="-173038">
              <a:lnSpc>
                <a:spcPct val="97000"/>
              </a:lnSpc>
              <a:spcBef>
                <a:spcPts val="500"/>
              </a:spcBef>
            </a:pPr>
            <a:r>
              <a:rPr lang="en-US" sz="2000" dirty="0" smtClean="0"/>
              <a:t>2007 beamline transition working group – what could be moved from NSLS to NSLS-II?</a:t>
            </a:r>
          </a:p>
          <a:p>
            <a:pPr marL="915988" lvl="2" indent="-173038">
              <a:lnSpc>
                <a:spcPct val="97000"/>
              </a:lnSpc>
              <a:spcBef>
                <a:spcPts val="500"/>
              </a:spcBef>
            </a:pPr>
            <a:r>
              <a:rPr lang="en-US" sz="1600" dirty="0" smtClean="0"/>
              <a:t>Looked at many options – winnowed down to 14 beamlines that might realistically be translated to NSLS-II</a:t>
            </a:r>
          </a:p>
          <a:p>
            <a:pPr marL="520701" lvl="1" indent="-173038">
              <a:lnSpc>
                <a:spcPct val="97000"/>
              </a:lnSpc>
              <a:spcBef>
                <a:spcPts val="500"/>
              </a:spcBef>
            </a:pPr>
            <a:r>
              <a:rPr lang="en-US" sz="2000" dirty="0" smtClean="0"/>
              <a:t>2010 Call for Beamline Development Proposals (BDP) proposals</a:t>
            </a:r>
          </a:p>
          <a:p>
            <a:pPr marL="915988" lvl="2" indent="-173038">
              <a:lnSpc>
                <a:spcPct val="97000"/>
              </a:lnSpc>
              <a:spcBef>
                <a:spcPts val="500"/>
              </a:spcBef>
            </a:pPr>
            <a:r>
              <a:rPr lang="en-US" sz="1600" dirty="0" smtClean="0"/>
              <a:t>Bending magnet, three pole wiggler, and infrared beamlines needed at NSLS-II to provide complementary capabilities to the ID beamlines, including high throughput, and significant additional capacity</a:t>
            </a:r>
          </a:p>
          <a:p>
            <a:pPr marL="173038" indent="-173038">
              <a:lnSpc>
                <a:spcPct val="97000"/>
              </a:lnSpc>
              <a:spcBef>
                <a:spcPts val="500"/>
              </a:spcBef>
            </a:pPr>
            <a:r>
              <a:rPr lang="en-US" sz="2400" dirty="0" smtClean="0"/>
              <a:t>Eight beamlines selected for NxtGen as a DOE-BES operations activity</a:t>
            </a:r>
          </a:p>
          <a:p>
            <a:pPr marL="625475" lvl="1" indent="-277813">
              <a:lnSpc>
                <a:spcPct val="97000"/>
              </a:lnSpc>
              <a:spcBef>
                <a:spcPts val="500"/>
              </a:spcBef>
              <a:buClrTx/>
              <a:buFont typeface="+mj-lt"/>
              <a:buAutoNum type="arabicPeriod"/>
            </a:pPr>
            <a:r>
              <a:rPr lang="en-US" sz="2000" dirty="0" smtClean="0"/>
              <a:t>Only SAC approved BDPs </a:t>
            </a:r>
          </a:p>
          <a:p>
            <a:pPr marL="969963" lvl="2">
              <a:lnSpc>
                <a:spcPct val="97000"/>
              </a:lnSpc>
              <a:spcBef>
                <a:spcPts val="500"/>
              </a:spcBef>
            </a:pPr>
            <a:r>
              <a:rPr lang="en-US" sz="1600" dirty="0" smtClean="0"/>
              <a:t>science case and user demand demonstrated by the user community</a:t>
            </a:r>
          </a:p>
          <a:p>
            <a:pPr marL="969963" lvl="2">
              <a:lnSpc>
                <a:spcPct val="97000"/>
              </a:lnSpc>
              <a:spcBef>
                <a:spcPts val="500"/>
              </a:spcBef>
            </a:pPr>
            <a:r>
              <a:rPr lang="en-US" sz="1600" dirty="0"/>
              <a:t>a</a:t>
            </a:r>
            <a:r>
              <a:rPr lang="en-US" sz="1600" dirty="0" smtClean="0"/>
              <a:t>pproved through extensive peer review process by the Photon Sciences Science Advisory Committee</a:t>
            </a:r>
          </a:p>
          <a:p>
            <a:pPr marL="681038" lvl="1" indent="-339725">
              <a:lnSpc>
                <a:spcPct val="97000"/>
              </a:lnSpc>
              <a:spcBef>
                <a:spcPts val="500"/>
              </a:spcBef>
              <a:buClrTx/>
              <a:buFont typeface="+mj-lt"/>
              <a:buAutoNum type="arabicPeriod"/>
            </a:pPr>
            <a:r>
              <a:rPr lang="en-US" sz="2000" dirty="0" smtClean="0"/>
              <a:t>Only approved BDPs that aligned with DOE-BES mission interests</a:t>
            </a:r>
          </a:p>
          <a:p>
            <a:pPr marL="681038" lvl="1" indent="-339725">
              <a:lnSpc>
                <a:spcPct val="97000"/>
              </a:lnSpc>
              <a:spcBef>
                <a:spcPts val="500"/>
              </a:spcBef>
              <a:buClrTx/>
              <a:buFont typeface="+mj-lt"/>
              <a:buAutoNum type="arabicPeriod"/>
            </a:pPr>
            <a:r>
              <a:rPr lang="en-US" sz="2000" dirty="0" smtClean="0"/>
              <a:t>Must realize reasonable facsimile of beamline envisioned by BDP</a:t>
            </a:r>
          </a:p>
        </p:txBody>
      </p:sp>
      <p:sp>
        <p:nvSpPr>
          <p:cNvPr id="7" name="Rectangle 6"/>
          <p:cNvSpPr/>
          <p:nvPr/>
        </p:nvSpPr>
        <p:spPr>
          <a:xfrm>
            <a:off x="300037" y="5154612"/>
            <a:ext cx="4348163" cy="105259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marL="55563">
              <a:lnSpc>
                <a:spcPct val="95000"/>
              </a:lnSpc>
              <a:buClr>
                <a:srgbClr val="FF0000"/>
              </a:buClr>
              <a:buSzPct val="135000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Complex Materials Scattering (CMS)</a:t>
            </a:r>
          </a:p>
          <a:p>
            <a:pPr marL="55563">
              <a:lnSpc>
                <a:spcPct val="95000"/>
              </a:lnSpc>
              <a:buClr>
                <a:srgbClr val="FF0000"/>
              </a:buClr>
              <a:buSzPct val="135000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Magneto, </a:t>
            </a:r>
            <a:r>
              <a:rPr lang="en-US" dirty="0" err="1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Ellipso</a:t>
            </a:r>
            <a:r>
              <a:rPr lang="en-US" dirty="0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, High Pressure IR (MET/FIS)</a:t>
            </a:r>
          </a:p>
          <a:p>
            <a:pPr marL="55563">
              <a:lnSpc>
                <a:spcPct val="95000"/>
              </a:lnSpc>
              <a:buClr>
                <a:srgbClr val="FF0000"/>
              </a:buClr>
              <a:buSzPct val="135000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Metrology &amp; </a:t>
            </a:r>
            <a:r>
              <a:rPr lang="en-US" dirty="0" err="1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Instrum</a:t>
            </a:r>
            <a:r>
              <a:rPr lang="en-US" dirty="0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 Development (MID)</a:t>
            </a:r>
          </a:p>
          <a:p>
            <a:pPr marL="55563">
              <a:lnSpc>
                <a:spcPct val="95000"/>
              </a:lnSpc>
              <a:buClr>
                <a:srgbClr val="FF0000"/>
              </a:buClr>
              <a:buSzPct val="135000"/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ea typeface="Arial" pitchFamily="1" charset="0"/>
                <a:cs typeface="Arial"/>
              </a:rPr>
              <a:t>In-situ X-ray Diffraction Studies (IXD)</a:t>
            </a:r>
          </a:p>
        </p:txBody>
      </p:sp>
    </p:spTree>
    <p:extLst>
      <p:ext uri="{BB962C8B-B14F-4D97-AF65-F5344CB8AC3E}">
        <p14:creationId xmlns:p14="http://schemas.microsoft.com/office/powerpoint/2010/main" val="888212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0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2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blu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Office Theme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-128" charset="0"/>
          </a:defRPr>
        </a:defPPr>
      </a:lstStyle>
    </a:lnDef>
  </a:objectDefaults>
  <a:extraClrSchemeLst>
    <a:extraClrScheme>
      <a:clrScheme name="Office Theme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6096</TotalTime>
  <Words>3273</Words>
  <Application>Microsoft Office PowerPoint</Application>
  <PresentationFormat>On-screen Show (4:3)</PresentationFormat>
  <Paragraphs>1165</Paragraphs>
  <Slides>27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25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55" baseType="lpstr"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Blank</vt:lpstr>
      <vt:lpstr>blue_2003</vt:lpstr>
      <vt:lpstr>Default Design</vt:lpstr>
      <vt:lpstr>Document</vt:lpstr>
      <vt:lpstr>Photo Editor Photo</vt:lpstr>
      <vt:lpstr>Presentation</vt:lpstr>
      <vt:lpstr>NSLS Science Transition</vt:lpstr>
      <vt:lpstr>NSLS Users Count and Publications in FY13</vt:lpstr>
      <vt:lpstr>Recent NSLS Science Highlights</vt:lpstr>
      <vt:lpstr>NSLS: Outstanding Scientific Productivity</vt:lpstr>
      <vt:lpstr>DOE-BES Light Sources</vt:lpstr>
      <vt:lpstr>User Transition</vt:lpstr>
      <vt:lpstr>Developing the NSLS-II Beamline Portfolio </vt:lpstr>
      <vt:lpstr>PowerPoint Presentation</vt:lpstr>
      <vt:lpstr>NxtGen Beamlines</vt:lpstr>
      <vt:lpstr>NxtGen Development</vt:lpstr>
      <vt:lpstr>PowerPoint Presentation</vt:lpstr>
      <vt:lpstr>PowerPoint Presentation</vt:lpstr>
      <vt:lpstr>PowerPoint Presentation</vt:lpstr>
      <vt:lpstr>PowerPoint Presentation</vt:lpstr>
      <vt:lpstr>BES Synchrotron Capability Assessment</vt:lpstr>
      <vt:lpstr>User Community Overlap</vt:lpstr>
      <vt:lpstr>PowerPoint Presentation</vt:lpstr>
      <vt:lpstr> DOE  Synchrotron Beamlines </vt:lpstr>
      <vt:lpstr>Beamlines</vt:lpstr>
      <vt:lpstr>PowerPoint Presentation</vt:lpstr>
      <vt:lpstr>Options</vt:lpstr>
      <vt:lpstr>NSLS Transition Planning</vt:lpstr>
      <vt:lpstr>PowerPoint Presentation</vt:lpstr>
      <vt:lpstr>NSLS Transition Planning at the APS</vt:lpstr>
      <vt:lpstr>NSLS User Coordination with Other Facilities</vt:lpstr>
      <vt:lpstr>PowerPoint Presentation</vt:lpstr>
      <vt:lpstr>NSLS to NSLS-II: A Bright Future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Erik D</dc:creator>
  <cp:lastModifiedBy>perine</cp:lastModifiedBy>
  <cp:revision>87</cp:revision>
  <cp:lastPrinted>2014-02-24T03:29:21Z</cp:lastPrinted>
  <dcterms:created xsi:type="dcterms:W3CDTF">2013-11-08T10:56:54Z</dcterms:created>
  <dcterms:modified xsi:type="dcterms:W3CDTF">2014-02-27T17:48:19Z</dcterms:modified>
</cp:coreProperties>
</file>