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5" r:id="rId2"/>
    <p:sldMasterId id="2147483812" r:id="rId3"/>
  </p:sldMasterIdLst>
  <p:notesMasterIdLst>
    <p:notesMasterId r:id="rId30"/>
  </p:notesMasterIdLst>
  <p:handoutMasterIdLst>
    <p:handoutMasterId r:id="rId31"/>
  </p:handoutMasterIdLst>
  <p:sldIdLst>
    <p:sldId id="256" r:id="rId4"/>
    <p:sldId id="740" r:id="rId5"/>
    <p:sldId id="792" r:id="rId6"/>
    <p:sldId id="801" r:id="rId7"/>
    <p:sldId id="802" r:id="rId8"/>
    <p:sldId id="816" r:id="rId9"/>
    <p:sldId id="807" r:id="rId10"/>
    <p:sldId id="786" r:id="rId11"/>
    <p:sldId id="787" r:id="rId12"/>
    <p:sldId id="794" r:id="rId13"/>
    <p:sldId id="795" r:id="rId14"/>
    <p:sldId id="817" r:id="rId15"/>
    <p:sldId id="789" r:id="rId16"/>
    <p:sldId id="790" r:id="rId17"/>
    <p:sldId id="799" r:id="rId18"/>
    <p:sldId id="797" r:id="rId19"/>
    <p:sldId id="800" r:id="rId20"/>
    <p:sldId id="810" r:id="rId21"/>
    <p:sldId id="811" r:id="rId22"/>
    <p:sldId id="809" r:id="rId23"/>
    <p:sldId id="813" r:id="rId24"/>
    <p:sldId id="784" r:id="rId25"/>
    <p:sldId id="785" r:id="rId26"/>
    <p:sldId id="783" r:id="rId27"/>
    <p:sldId id="815" r:id="rId28"/>
    <p:sldId id="814" r:id="rId29"/>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986" algn="l" rtl="0" fontAlgn="base">
      <a:spcBef>
        <a:spcPct val="0"/>
      </a:spcBef>
      <a:spcAft>
        <a:spcPct val="0"/>
      </a:spcAft>
      <a:defRPr kern="1200">
        <a:solidFill>
          <a:schemeClr val="tx1"/>
        </a:solidFill>
        <a:latin typeface="Arial" charset="0"/>
        <a:ea typeface="+mn-ea"/>
        <a:cs typeface="+mn-cs"/>
      </a:defRPr>
    </a:lvl2pPr>
    <a:lvl3pPr marL="913972" algn="l" rtl="0" fontAlgn="base">
      <a:spcBef>
        <a:spcPct val="0"/>
      </a:spcBef>
      <a:spcAft>
        <a:spcPct val="0"/>
      </a:spcAft>
      <a:defRPr kern="1200">
        <a:solidFill>
          <a:schemeClr val="tx1"/>
        </a:solidFill>
        <a:latin typeface="Arial" charset="0"/>
        <a:ea typeface="+mn-ea"/>
        <a:cs typeface="+mn-cs"/>
      </a:defRPr>
    </a:lvl3pPr>
    <a:lvl4pPr marL="1370959" algn="l" rtl="0" fontAlgn="base">
      <a:spcBef>
        <a:spcPct val="0"/>
      </a:spcBef>
      <a:spcAft>
        <a:spcPct val="0"/>
      </a:spcAft>
      <a:defRPr kern="1200">
        <a:solidFill>
          <a:schemeClr val="tx1"/>
        </a:solidFill>
        <a:latin typeface="Arial" charset="0"/>
        <a:ea typeface="+mn-ea"/>
        <a:cs typeface="+mn-cs"/>
      </a:defRPr>
    </a:lvl4pPr>
    <a:lvl5pPr marL="1827945" algn="l" rtl="0" fontAlgn="base">
      <a:spcBef>
        <a:spcPct val="0"/>
      </a:spcBef>
      <a:spcAft>
        <a:spcPct val="0"/>
      </a:spcAft>
      <a:defRPr kern="1200">
        <a:solidFill>
          <a:schemeClr val="tx1"/>
        </a:solidFill>
        <a:latin typeface="Arial" charset="0"/>
        <a:ea typeface="+mn-ea"/>
        <a:cs typeface="+mn-cs"/>
      </a:defRPr>
    </a:lvl5pPr>
    <a:lvl6pPr marL="2284932" algn="l" defTabSz="913972" rtl="0" eaLnBrk="1" latinLnBrk="0" hangingPunct="1">
      <a:defRPr kern="1200">
        <a:solidFill>
          <a:schemeClr val="tx1"/>
        </a:solidFill>
        <a:latin typeface="Arial" charset="0"/>
        <a:ea typeface="+mn-ea"/>
        <a:cs typeface="+mn-cs"/>
      </a:defRPr>
    </a:lvl6pPr>
    <a:lvl7pPr marL="2741916" algn="l" defTabSz="913972" rtl="0" eaLnBrk="1" latinLnBrk="0" hangingPunct="1">
      <a:defRPr kern="1200">
        <a:solidFill>
          <a:schemeClr val="tx1"/>
        </a:solidFill>
        <a:latin typeface="Arial" charset="0"/>
        <a:ea typeface="+mn-ea"/>
        <a:cs typeface="+mn-cs"/>
      </a:defRPr>
    </a:lvl7pPr>
    <a:lvl8pPr marL="3198904" algn="l" defTabSz="913972" rtl="0" eaLnBrk="1" latinLnBrk="0" hangingPunct="1">
      <a:defRPr kern="1200">
        <a:solidFill>
          <a:schemeClr val="tx1"/>
        </a:solidFill>
        <a:latin typeface="Arial" charset="0"/>
        <a:ea typeface="+mn-ea"/>
        <a:cs typeface="+mn-cs"/>
      </a:defRPr>
    </a:lvl8pPr>
    <a:lvl9pPr marL="3655888" algn="l" defTabSz="913972"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6600"/>
    <a:srgbClr val="0000FF"/>
    <a:srgbClr val="000099"/>
    <a:srgbClr val="0033CC"/>
    <a:srgbClr val="FFEBFF"/>
    <a:srgbClr val="3FBF3F"/>
    <a:srgbClr val="008000"/>
    <a:srgbClr val="9966FF"/>
    <a:srgbClr val="FF3399"/>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64" autoAdjust="0"/>
    <p:restoredTop sz="93944" autoAdjust="0"/>
  </p:normalViewPr>
  <p:slideViewPr>
    <p:cSldViewPr snapToGrid="0" showGuides="1">
      <p:cViewPr>
        <p:scale>
          <a:sx n="60" d="100"/>
          <a:sy n="60" d="100"/>
        </p:scale>
        <p:origin x="-918" y="-294"/>
      </p:cViewPr>
      <p:guideLst>
        <p:guide orient="horz" pos="312"/>
        <p:guide pos="2881"/>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howGuides="1">
      <p:cViewPr varScale="1">
        <p:scale>
          <a:sx n="93" d="100"/>
          <a:sy n="93" d="100"/>
        </p:scale>
        <p:origin x="-2934" y="-96"/>
      </p:cViewPr>
      <p:guideLst>
        <p:guide orient="horz" pos="2924"/>
        <p:guide pos="220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Scnas5p\Home\kung\My%20Documents\13\Hill%20Briefings\Pie%20Chart%20Data%20for%20Senate%20Briefin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cnas5p\Home\kung\My%20Documents\13\Hill%20Briefings\Pie%20Chart%20Data%20for%20Senate%20Brief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ofPieChart>
        <c:ofPieType val="bar"/>
        <c:varyColors val="1"/>
        <c:ser>
          <c:idx val="0"/>
          <c:order val="0"/>
          <c:dPt>
            <c:idx val="0"/>
            <c:spPr>
              <a:solidFill>
                <a:srgbClr val="FFFF00"/>
              </a:solidFill>
            </c:spPr>
          </c:dPt>
          <c:dPt>
            <c:idx val="1"/>
            <c:spPr>
              <a:solidFill>
                <a:srgbClr val="FF01BC"/>
              </a:solidFill>
            </c:spPr>
          </c:dPt>
          <c:dPt>
            <c:idx val="2"/>
            <c:spPr>
              <a:solidFill>
                <a:srgbClr val="FFC000"/>
              </a:solidFill>
            </c:spPr>
          </c:dPt>
          <c:dPt>
            <c:idx val="4"/>
            <c:spPr>
              <a:solidFill>
                <a:schemeClr val="accent5">
                  <a:lumMod val="20000"/>
                  <a:lumOff val="80000"/>
                </a:schemeClr>
              </a:solidFill>
            </c:spPr>
          </c:dPt>
          <c:dPt>
            <c:idx val="5"/>
            <c:spPr>
              <a:solidFill>
                <a:srgbClr val="00FF99"/>
              </a:solidFill>
            </c:spPr>
          </c:dPt>
          <c:dPt>
            <c:idx val="6"/>
            <c:spPr>
              <a:solidFill>
                <a:schemeClr val="tx2">
                  <a:lumMod val="75000"/>
                </a:schemeClr>
              </a:solidFill>
            </c:spPr>
          </c:dPt>
          <c:dPt>
            <c:idx val="7"/>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8"/>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c:spPr>
          </c:dPt>
          <c:dPt>
            <c:idx val="9"/>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c:spPr>
          </c:dPt>
          <c:dPt>
            <c:idx val="10"/>
            <c:spPr>
              <a:solidFill>
                <a:srgbClr val="0066FF"/>
              </a:solidFill>
            </c:spPr>
          </c:dPt>
          <c:dPt>
            <c:idx val="11"/>
            <c:spPr>
              <a:solidFill>
                <a:srgbClr val="0066FF"/>
              </a:solidFill>
            </c:spPr>
          </c:dPt>
          <c:cat>
            <c:strRef>
              <c:f>'Pie Chart FY13'!$C$7:$C$16</c:f>
              <c:strCache>
                <c:ptCount val="10"/>
                <c:pt idx="0">
                  <c:v>MSE Research</c:v>
                </c:pt>
                <c:pt idx="1">
                  <c:v>CSGB Research</c:v>
                </c:pt>
                <c:pt idx="2">
                  <c:v>EFRCs</c:v>
                </c:pt>
                <c:pt idx="3">
                  <c:v>Hub</c:v>
                </c:pt>
                <c:pt idx="4">
                  <c:v>SUF Research</c:v>
                </c:pt>
                <c:pt idx="5">
                  <c:v>Constructions + OPC+MIE</c:v>
                </c:pt>
                <c:pt idx="6">
                  <c:v>SBIR/STTP + GPP</c:v>
                </c:pt>
                <c:pt idx="7">
                  <c:v>NSRC</c:v>
                </c:pt>
                <c:pt idx="8">
                  <c:v>neutron</c:v>
                </c:pt>
                <c:pt idx="9">
                  <c:v>Light Sources</c:v>
                </c:pt>
              </c:strCache>
            </c:strRef>
          </c:cat>
          <c:val>
            <c:numRef>
              <c:f>'Pie Chart FY13'!$D$7:$D$16</c:f>
              <c:numCache>
                <c:formatCode>#,##0</c:formatCode>
                <c:ptCount val="10"/>
                <c:pt idx="0">
                  <c:v>315549</c:v>
                </c:pt>
                <c:pt idx="1">
                  <c:v>260259</c:v>
                </c:pt>
                <c:pt idx="2">
                  <c:v>120000</c:v>
                </c:pt>
                <c:pt idx="3">
                  <c:v>48474</c:v>
                </c:pt>
                <c:pt idx="4">
                  <c:v>27000</c:v>
                </c:pt>
                <c:pt idx="5">
                  <c:v>167103</c:v>
                </c:pt>
                <c:pt idx="6">
                  <c:v>51213</c:v>
                </c:pt>
                <c:pt idx="7">
                  <c:v>113500</c:v>
                </c:pt>
                <c:pt idx="8">
                  <c:v>257694</c:v>
                </c:pt>
                <c:pt idx="9">
                  <c:v>438800</c:v>
                </c:pt>
              </c:numCache>
            </c:numRef>
          </c:val>
        </c:ser>
        <c:gapWidth val="100"/>
        <c:splitType val="pos"/>
        <c:splitPos val="3"/>
        <c:secondPieSize val="75"/>
        <c:serLines/>
      </c:ofPieChart>
      <c:spPr>
        <a:noFill/>
        <a:ln>
          <a:noFill/>
        </a:ln>
      </c:spPr>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ofPieChart>
        <c:ofPieType val="bar"/>
        <c:varyColors val="1"/>
        <c:ser>
          <c:idx val="0"/>
          <c:order val="0"/>
          <c:dPt>
            <c:idx val="0"/>
            <c:spPr>
              <a:solidFill>
                <a:srgbClr val="FFFF00"/>
              </a:solidFill>
            </c:spPr>
          </c:dPt>
          <c:dPt>
            <c:idx val="1"/>
            <c:spPr>
              <a:solidFill>
                <a:srgbClr val="FF01BC"/>
              </a:solidFill>
            </c:spPr>
          </c:dPt>
          <c:dPt>
            <c:idx val="2"/>
            <c:spPr>
              <a:solidFill>
                <a:srgbClr val="FFC000"/>
              </a:solidFill>
            </c:spPr>
          </c:dPt>
          <c:dPt>
            <c:idx val="4"/>
            <c:spPr>
              <a:solidFill>
                <a:schemeClr val="accent5">
                  <a:lumMod val="20000"/>
                  <a:lumOff val="80000"/>
                </a:schemeClr>
              </a:solidFill>
            </c:spPr>
          </c:dPt>
          <c:dPt>
            <c:idx val="5"/>
            <c:spPr>
              <a:solidFill>
                <a:srgbClr val="00FF99"/>
              </a:solidFill>
            </c:spPr>
          </c:dPt>
          <c:dPt>
            <c:idx val="6"/>
            <c:spPr>
              <a:solidFill>
                <a:schemeClr val="tx2">
                  <a:lumMod val="75000"/>
                </a:schemeClr>
              </a:solidFill>
            </c:spPr>
          </c:dPt>
          <c:dPt>
            <c:idx val="7"/>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8"/>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c:spPr>
          </c:dPt>
          <c:dPt>
            <c:idx val="9"/>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c:spPr>
          </c:dPt>
          <c:dPt>
            <c:idx val="10"/>
            <c:spPr>
              <a:solidFill>
                <a:srgbClr val="0066FF"/>
              </a:solidFill>
            </c:spPr>
          </c:dPt>
          <c:dPt>
            <c:idx val="11"/>
            <c:spPr>
              <a:solidFill>
                <a:srgbClr val="0066FF"/>
              </a:solidFill>
            </c:spPr>
          </c:dPt>
          <c:cat>
            <c:strRef>
              <c:f>'Pie Chart FY13'!$C$7:$C$16</c:f>
              <c:strCache>
                <c:ptCount val="10"/>
                <c:pt idx="0">
                  <c:v>MSE Research</c:v>
                </c:pt>
                <c:pt idx="1">
                  <c:v>CSGB Research</c:v>
                </c:pt>
                <c:pt idx="2">
                  <c:v>EFRCs</c:v>
                </c:pt>
                <c:pt idx="3">
                  <c:v>Hub</c:v>
                </c:pt>
                <c:pt idx="4">
                  <c:v>SUF Research</c:v>
                </c:pt>
                <c:pt idx="5">
                  <c:v>Constructions + OPC+MIE</c:v>
                </c:pt>
                <c:pt idx="6">
                  <c:v>SBIR/STTP + GPP</c:v>
                </c:pt>
                <c:pt idx="7">
                  <c:v>NSRC</c:v>
                </c:pt>
                <c:pt idx="8">
                  <c:v>neutron</c:v>
                </c:pt>
                <c:pt idx="9">
                  <c:v>Light Sources</c:v>
                </c:pt>
              </c:strCache>
            </c:strRef>
          </c:cat>
          <c:val>
            <c:numRef>
              <c:f>'Pie Chart FY13'!$D$7:$D$16</c:f>
              <c:numCache>
                <c:formatCode>#,##0</c:formatCode>
                <c:ptCount val="10"/>
                <c:pt idx="0">
                  <c:v>315549</c:v>
                </c:pt>
                <c:pt idx="1">
                  <c:v>260259</c:v>
                </c:pt>
                <c:pt idx="2">
                  <c:v>120000</c:v>
                </c:pt>
                <c:pt idx="3">
                  <c:v>48474</c:v>
                </c:pt>
                <c:pt idx="4">
                  <c:v>27000</c:v>
                </c:pt>
                <c:pt idx="5">
                  <c:v>167103</c:v>
                </c:pt>
                <c:pt idx="6">
                  <c:v>51213</c:v>
                </c:pt>
                <c:pt idx="7">
                  <c:v>113500</c:v>
                </c:pt>
                <c:pt idx="8">
                  <c:v>257694</c:v>
                </c:pt>
                <c:pt idx="9">
                  <c:v>438800</c:v>
                </c:pt>
              </c:numCache>
            </c:numRef>
          </c:val>
        </c:ser>
        <c:gapWidth val="100"/>
        <c:splitType val="pos"/>
        <c:splitPos val="3"/>
        <c:secondPieSize val="75"/>
        <c:serLines/>
      </c:ofPieChart>
      <c:spPr>
        <a:noFill/>
        <a:ln>
          <a:noFill/>
        </a:ln>
      </c:spPr>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7466" cy="464503"/>
          </a:xfrm>
          <a:prstGeom prst="rect">
            <a:avLst/>
          </a:prstGeom>
        </p:spPr>
        <p:txBody>
          <a:bodyPr vert="horz" lIns="91208" tIns="45603" rIns="91208" bIns="45603" rtlCol="0"/>
          <a:lstStyle>
            <a:lvl1pPr algn="l">
              <a:defRPr sz="1200"/>
            </a:lvl1pPr>
          </a:lstStyle>
          <a:p>
            <a:endParaRPr lang="en-US"/>
          </a:p>
        </p:txBody>
      </p:sp>
      <p:sp>
        <p:nvSpPr>
          <p:cNvPr id="3" name="Date Placeholder 2"/>
          <p:cNvSpPr>
            <a:spLocks noGrp="1"/>
          </p:cNvSpPr>
          <p:nvPr>
            <p:ph type="dt" sz="quarter" idx="1"/>
          </p:nvPr>
        </p:nvSpPr>
        <p:spPr>
          <a:xfrm>
            <a:off x="3955954" y="0"/>
            <a:ext cx="3027466" cy="464503"/>
          </a:xfrm>
          <a:prstGeom prst="rect">
            <a:avLst/>
          </a:prstGeom>
        </p:spPr>
        <p:txBody>
          <a:bodyPr vert="horz" lIns="91208" tIns="45603" rIns="91208" bIns="45603" rtlCol="0"/>
          <a:lstStyle>
            <a:lvl1pPr algn="r">
              <a:defRPr sz="1200"/>
            </a:lvl1pPr>
          </a:lstStyle>
          <a:p>
            <a:fld id="{1DCF576A-B395-4BA3-973E-2655D899A55A}" type="datetimeFigureOut">
              <a:rPr lang="en-US" smtClean="0"/>
              <a:pPr/>
              <a:t>7/30/2012</a:t>
            </a:fld>
            <a:endParaRPr lang="en-US"/>
          </a:p>
        </p:txBody>
      </p:sp>
      <p:sp>
        <p:nvSpPr>
          <p:cNvPr id="4" name="Footer Placeholder 3"/>
          <p:cNvSpPr>
            <a:spLocks noGrp="1"/>
          </p:cNvSpPr>
          <p:nvPr>
            <p:ph type="ftr" sz="quarter" idx="2"/>
          </p:nvPr>
        </p:nvSpPr>
        <p:spPr>
          <a:xfrm>
            <a:off x="2" y="8817612"/>
            <a:ext cx="3027466" cy="464503"/>
          </a:xfrm>
          <a:prstGeom prst="rect">
            <a:avLst/>
          </a:prstGeom>
        </p:spPr>
        <p:txBody>
          <a:bodyPr vert="horz" lIns="91208" tIns="45603" rIns="91208" bIns="45603" rtlCol="0" anchor="b"/>
          <a:lstStyle>
            <a:lvl1pPr algn="l">
              <a:defRPr sz="1200"/>
            </a:lvl1pPr>
          </a:lstStyle>
          <a:p>
            <a:endParaRPr lang="en-US"/>
          </a:p>
        </p:txBody>
      </p:sp>
      <p:sp>
        <p:nvSpPr>
          <p:cNvPr id="5" name="Slide Number Placeholder 4"/>
          <p:cNvSpPr>
            <a:spLocks noGrp="1"/>
          </p:cNvSpPr>
          <p:nvPr>
            <p:ph type="sldNum" sz="quarter" idx="3"/>
          </p:nvPr>
        </p:nvSpPr>
        <p:spPr>
          <a:xfrm>
            <a:off x="3955954" y="8817612"/>
            <a:ext cx="3027466" cy="464503"/>
          </a:xfrm>
          <a:prstGeom prst="rect">
            <a:avLst/>
          </a:prstGeom>
        </p:spPr>
        <p:txBody>
          <a:bodyPr vert="horz" lIns="91208" tIns="45603" rIns="91208" bIns="45603" rtlCol="0" anchor="b"/>
          <a:lstStyle>
            <a:lvl1pPr algn="r">
              <a:defRPr sz="1200"/>
            </a:lvl1pPr>
          </a:lstStyle>
          <a:p>
            <a:fld id="{A0D92419-4B5B-4C6E-854B-DA725B5B53F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25885" cy="464345"/>
          </a:xfrm>
          <a:prstGeom prst="rect">
            <a:avLst/>
          </a:prstGeom>
        </p:spPr>
        <p:txBody>
          <a:bodyPr vert="horz" lIns="92170" tIns="46086" rIns="92170" bIns="46086"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57535" y="0"/>
            <a:ext cx="3025885" cy="464345"/>
          </a:xfrm>
          <a:prstGeom prst="rect">
            <a:avLst/>
          </a:prstGeom>
        </p:spPr>
        <p:txBody>
          <a:bodyPr vert="horz" lIns="92170" tIns="46086" rIns="92170" bIns="46086"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7/30/2012</a:t>
            </a:fld>
            <a:endParaRPr lang="en-US"/>
          </a:p>
        </p:txBody>
      </p:sp>
      <p:sp>
        <p:nvSpPr>
          <p:cNvPr id="4" name="Slide Image Placeholder 3"/>
          <p:cNvSpPr>
            <a:spLocks noGrp="1" noRot="1" noChangeAspect="1"/>
          </p:cNvSpPr>
          <p:nvPr>
            <p:ph type="sldImg" idx="2"/>
          </p:nvPr>
        </p:nvSpPr>
        <p:spPr>
          <a:xfrm>
            <a:off x="1173163" y="695325"/>
            <a:ext cx="4638675" cy="3479800"/>
          </a:xfrm>
          <a:prstGeom prst="rect">
            <a:avLst/>
          </a:prstGeom>
          <a:noFill/>
          <a:ln w="12700">
            <a:solidFill>
              <a:prstClr val="black"/>
            </a:solidFill>
          </a:ln>
        </p:spPr>
        <p:txBody>
          <a:bodyPr vert="horz" lIns="92170" tIns="46086" rIns="92170" bIns="46086" rtlCol="0" anchor="ctr"/>
          <a:lstStyle/>
          <a:p>
            <a:pPr lvl="0"/>
            <a:endParaRPr lang="en-US" noProof="0"/>
          </a:p>
        </p:txBody>
      </p:sp>
      <p:sp>
        <p:nvSpPr>
          <p:cNvPr id="5" name="Notes Placeholder 4"/>
          <p:cNvSpPr>
            <a:spLocks noGrp="1"/>
          </p:cNvSpPr>
          <p:nvPr>
            <p:ph type="body" sz="quarter" idx="3"/>
          </p:nvPr>
        </p:nvSpPr>
        <p:spPr>
          <a:xfrm>
            <a:off x="699135" y="4410478"/>
            <a:ext cx="5586735" cy="4177506"/>
          </a:xfrm>
          <a:prstGeom prst="rect">
            <a:avLst/>
          </a:prstGeom>
        </p:spPr>
        <p:txBody>
          <a:bodyPr vert="horz" lIns="92170" tIns="46086" rIns="92170" bIns="460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4" y="8817762"/>
            <a:ext cx="3025885" cy="464345"/>
          </a:xfrm>
          <a:prstGeom prst="rect">
            <a:avLst/>
          </a:prstGeom>
        </p:spPr>
        <p:txBody>
          <a:bodyPr vert="horz" lIns="92170" tIns="46086" rIns="92170" bIns="46086"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57535" y="8817762"/>
            <a:ext cx="3025885" cy="464345"/>
          </a:xfrm>
          <a:prstGeom prst="rect">
            <a:avLst/>
          </a:prstGeom>
        </p:spPr>
        <p:txBody>
          <a:bodyPr vert="horz" lIns="92170" tIns="46086" rIns="92170" bIns="46086"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986" algn="l" rtl="0" eaLnBrk="0" fontAlgn="base" hangingPunct="0">
      <a:spcBef>
        <a:spcPct val="30000"/>
      </a:spcBef>
      <a:spcAft>
        <a:spcPct val="0"/>
      </a:spcAft>
      <a:defRPr sz="1200" kern="1200">
        <a:solidFill>
          <a:schemeClr val="tx1"/>
        </a:solidFill>
        <a:latin typeface="+mn-lt"/>
        <a:ea typeface="+mn-ea"/>
        <a:cs typeface="+mn-cs"/>
      </a:defRPr>
    </a:lvl2pPr>
    <a:lvl3pPr marL="913972" algn="l" rtl="0" eaLnBrk="0" fontAlgn="base" hangingPunct="0">
      <a:spcBef>
        <a:spcPct val="30000"/>
      </a:spcBef>
      <a:spcAft>
        <a:spcPct val="0"/>
      </a:spcAft>
      <a:defRPr sz="1200" kern="1200">
        <a:solidFill>
          <a:schemeClr val="tx1"/>
        </a:solidFill>
        <a:latin typeface="+mn-lt"/>
        <a:ea typeface="+mn-ea"/>
        <a:cs typeface="+mn-cs"/>
      </a:defRPr>
    </a:lvl3pPr>
    <a:lvl4pPr marL="1370959" algn="l" rtl="0" eaLnBrk="0" fontAlgn="base" hangingPunct="0">
      <a:spcBef>
        <a:spcPct val="30000"/>
      </a:spcBef>
      <a:spcAft>
        <a:spcPct val="0"/>
      </a:spcAft>
      <a:defRPr sz="1200" kern="1200">
        <a:solidFill>
          <a:schemeClr val="tx1"/>
        </a:solidFill>
        <a:latin typeface="+mn-lt"/>
        <a:ea typeface="+mn-ea"/>
        <a:cs typeface="+mn-cs"/>
      </a:defRPr>
    </a:lvl4pPr>
    <a:lvl5pPr marL="1827945" algn="l" rtl="0" eaLnBrk="0" fontAlgn="base" hangingPunct="0">
      <a:spcBef>
        <a:spcPct val="30000"/>
      </a:spcBef>
      <a:spcAft>
        <a:spcPct val="0"/>
      </a:spcAft>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3</a:t>
            </a:fld>
            <a:endParaRPr lang="en-US" smtClean="0"/>
          </a:p>
        </p:txBody>
      </p:sp>
      <p:sp>
        <p:nvSpPr>
          <p:cNvPr id="87043" name="Rectangle 2"/>
          <p:cNvSpPr>
            <a:spLocks noGrp="1" noRot="1" noChangeAspect="1" noChangeArrowheads="1" noTextEdit="1"/>
          </p:cNvSpPr>
          <p:nvPr>
            <p:ph type="sldImg"/>
          </p:nvPr>
        </p:nvSpPr>
        <p:spPr>
          <a:xfrm>
            <a:off x="865188" y="465138"/>
            <a:ext cx="5257800" cy="3944937"/>
          </a:xfrm>
          <a:ln/>
        </p:spPr>
      </p:sp>
      <p:sp>
        <p:nvSpPr>
          <p:cNvPr id="87044" name="Rectangle 3"/>
          <p:cNvSpPr>
            <a:spLocks noGrp="1" noChangeArrowheads="1"/>
          </p:cNvSpPr>
          <p:nvPr>
            <p:ph type="body" idx="1"/>
          </p:nvPr>
        </p:nvSpPr>
        <p:spPr>
          <a:xfrm>
            <a:off x="930174" y="4409757"/>
            <a:ext cx="5124658" cy="4179255"/>
          </a:xfrm>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8500"/>
            <a:ext cx="4638675"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D4AB7-D873-49D5-AD86-9DF0DF8A694A}" type="slidenum">
              <a:rPr lang="en-US"/>
              <a:pPr/>
              <a:t>18</a:t>
            </a:fld>
            <a:endParaRPr lang="en-US"/>
          </a:p>
        </p:txBody>
      </p:sp>
      <p:sp>
        <p:nvSpPr>
          <p:cNvPr id="778242" name="Rectangle 2"/>
          <p:cNvSpPr>
            <a:spLocks noGrp="1" noRot="1" noChangeAspect="1" noChangeArrowheads="1" noTextEdit="1"/>
          </p:cNvSpPr>
          <p:nvPr>
            <p:ph type="sldImg"/>
          </p:nvPr>
        </p:nvSpPr>
        <p:spPr>
          <a:xfrm>
            <a:off x="1181100" y="692150"/>
            <a:ext cx="4622800" cy="3467100"/>
          </a:xfrm>
          <a:ln/>
        </p:spPr>
      </p:sp>
      <p:sp>
        <p:nvSpPr>
          <p:cNvPr id="778243" name="Rectangle 3"/>
          <p:cNvSpPr>
            <a:spLocks noGrp="1" noChangeArrowheads="1"/>
          </p:cNvSpPr>
          <p:nvPr>
            <p:ph type="body" idx="1"/>
          </p:nvPr>
        </p:nvSpPr>
        <p:spPr>
          <a:xfrm>
            <a:off x="920578" y="4391368"/>
            <a:ext cx="5143845" cy="4158324"/>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D4AB7-D873-49D5-AD86-9DF0DF8A694A}" type="slidenum">
              <a:rPr lang="en-US"/>
              <a:pPr/>
              <a:t>19</a:t>
            </a:fld>
            <a:endParaRPr lang="en-US"/>
          </a:p>
        </p:txBody>
      </p:sp>
      <p:sp>
        <p:nvSpPr>
          <p:cNvPr id="778242" name="Rectangle 2"/>
          <p:cNvSpPr>
            <a:spLocks noGrp="1" noRot="1" noChangeAspect="1" noChangeArrowheads="1" noTextEdit="1"/>
          </p:cNvSpPr>
          <p:nvPr>
            <p:ph type="sldImg"/>
          </p:nvPr>
        </p:nvSpPr>
        <p:spPr>
          <a:xfrm>
            <a:off x="1181100" y="692150"/>
            <a:ext cx="4622800" cy="3467100"/>
          </a:xfrm>
          <a:ln/>
        </p:spPr>
      </p:sp>
      <p:sp>
        <p:nvSpPr>
          <p:cNvPr id="778243" name="Rectangle 3"/>
          <p:cNvSpPr>
            <a:spLocks noGrp="1" noChangeArrowheads="1"/>
          </p:cNvSpPr>
          <p:nvPr>
            <p:ph type="body" idx="1"/>
          </p:nvPr>
        </p:nvSpPr>
        <p:spPr>
          <a:xfrm>
            <a:off x="920578" y="4391368"/>
            <a:ext cx="5143845" cy="4158324"/>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1C8B8-7C46-4386-A712-CEEAC6AA8677}" type="slidenum">
              <a:rPr lang="en-US"/>
              <a:pPr/>
              <a:t>20</a:t>
            </a:fld>
            <a:endParaRPr lang="en-US"/>
          </a:p>
        </p:txBody>
      </p:sp>
      <p:sp>
        <p:nvSpPr>
          <p:cNvPr id="843778" name="Rectangle 2"/>
          <p:cNvSpPr>
            <a:spLocks noGrp="1" noRot="1" noChangeAspect="1" noChangeArrowheads="1" noTextEdit="1"/>
          </p:cNvSpPr>
          <p:nvPr>
            <p:ph type="sldImg"/>
          </p:nvPr>
        </p:nvSpPr>
        <p:spPr>
          <a:xfrm>
            <a:off x="1181100" y="692150"/>
            <a:ext cx="4622800" cy="3467100"/>
          </a:xfrm>
          <a:ln/>
        </p:spPr>
      </p:sp>
      <p:sp>
        <p:nvSpPr>
          <p:cNvPr id="843779" name="Rectangle 3"/>
          <p:cNvSpPr>
            <a:spLocks noGrp="1" noChangeArrowheads="1"/>
          </p:cNvSpPr>
          <p:nvPr>
            <p:ph type="body" idx="1"/>
          </p:nvPr>
        </p:nvSpPr>
        <p:spPr>
          <a:xfrm>
            <a:off x="920578" y="4391368"/>
            <a:ext cx="5143845" cy="4158324"/>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1C8B8-7C46-4386-A712-CEEAC6AA8677}" type="slidenum">
              <a:rPr lang="en-US"/>
              <a:pPr/>
              <a:t>21</a:t>
            </a:fld>
            <a:endParaRPr lang="en-US"/>
          </a:p>
        </p:txBody>
      </p:sp>
      <p:sp>
        <p:nvSpPr>
          <p:cNvPr id="843778" name="Rectangle 2"/>
          <p:cNvSpPr>
            <a:spLocks noGrp="1" noRot="1" noChangeAspect="1" noChangeArrowheads="1" noTextEdit="1"/>
          </p:cNvSpPr>
          <p:nvPr>
            <p:ph type="sldImg"/>
          </p:nvPr>
        </p:nvSpPr>
        <p:spPr>
          <a:xfrm>
            <a:off x="1181100" y="692150"/>
            <a:ext cx="4622800" cy="3467100"/>
          </a:xfrm>
          <a:ln/>
        </p:spPr>
      </p:sp>
      <p:sp>
        <p:nvSpPr>
          <p:cNvPr id="843779" name="Rectangle 3"/>
          <p:cNvSpPr>
            <a:spLocks noGrp="1" noChangeArrowheads="1"/>
          </p:cNvSpPr>
          <p:nvPr>
            <p:ph type="body" idx="1"/>
          </p:nvPr>
        </p:nvSpPr>
        <p:spPr>
          <a:xfrm>
            <a:off x="920578" y="4391368"/>
            <a:ext cx="5143845" cy="4158324"/>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574C-1E8D-4667-9E8A-DDB29B0D5818}" type="slidenum">
              <a:rPr lang="en-US"/>
              <a:pPr/>
              <a:t>22</a:t>
            </a:fld>
            <a:endParaRPr lang="en-US"/>
          </a:p>
        </p:txBody>
      </p:sp>
      <p:sp>
        <p:nvSpPr>
          <p:cNvPr id="171010" name="Rectangle 2"/>
          <p:cNvSpPr>
            <a:spLocks noGrp="1" noRot="1" noChangeAspect="1" noChangeArrowheads="1" noTextEdit="1"/>
          </p:cNvSpPr>
          <p:nvPr>
            <p:ph type="sldImg"/>
          </p:nvPr>
        </p:nvSpPr>
        <p:spPr>
          <a:xfrm>
            <a:off x="1181100" y="692150"/>
            <a:ext cx="4622800" cy="3468688"/>
          </a:xfrm>
          <a:ln/>
        </p:spPr>
      </p:sp>
      <p:sp>
        <p:nvSpPr>
          <p:cNvPr id="171011" name="Rectangle 3"/>
          <p:cNvSpPr>
            <a:spLocks noGrp="1" noChangeArrowheads="1"/>
          </p:cNvSpPr>
          <p:nvPr>
            <p:ph type="body" idx="1"/>
          </p:nvPr>
        </p:nvSpPr>
        <p:spPr>
          <a:xfrm>
            <a:off x="920666" y="4390682"/>
            <a:ext cx="5143673" cy="4160179"/>
          </a:xfrm>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D574C-1E8D-4667-9E8A-DDB29B0D5818}" type="slidenum">
              <a:rPr lang="en-US"/>
              <a:pPr/>
              <a:t>23</a:t>
            </a:fld>
            <a:endParaRPr lang="en-US"/>
          </a:p>
        </p:txBody>
      </p:sp>
      <p:sp>
        <p:nvSpPr>
          <p:cNvPr id="171010" name="Rectangle 2"/>
          <p:cNvSpPr>
            <a:spLocks noGrp="1" noRot="1" noChangeAspect="1" noChangeArrowheads="1" noTextEdit="1"/>
          </p:cNvSpPr>
          <p:nvPr>
            <p:ph type="sldImg"/>
          </p:nvPr>
        </p:nvSpPr>
        <p:spPr>
          <a:xfrm>
            <a:off x="1181100" y="692150"/>
            <a:ext cx="4622800" cy="3468688"/>
          </a:xfrm>
          <a:ln/>
        </p:spPr>
      </p:sp>
      <p:sp>
        <p:nvSpPr>
          <p:cNvPr id="171011" name="Rectangle 3"/>
          <p:cNvSpPr>
            <a:spLocks noGrp="1" noChangeArrowheads="1"/>
          </p:cNvSpPr>
          <p:nvPr>
            <p:ph type="body" idx="1"/>
          </p:nvPr>
        </p:nvSpPr>
        <p:spPr>
          <a:xfrm>
            <a:off x="920666" y="4390682"/>
            <a:ext cx="5143673" cy="4160179"/>
          </a:xfrm>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defTabSz="912421">
              <a:defRPr/>
            </a:pPr>
            <a:fld id="{3FA9844D-04AB-4BAB-9E66-383609B6BC36}" type="slidenum">
              <a:rPr lang="en-US" smtClean="0"/>
              <a:pPr defTabSz="912421">
                <a:defRPr/>
              </a:pPr>
              <a:t>24</a:t>
            </a:fld>
            <a:endParaRPr lang="en-US" dirty="0" smtClean="0"/>
          </a:p>
        </p:txBody>
      </p:sp>
      <p:sp>
        <p:nvSpPr>
          <p:cNvPr id="33795" name="Rectangle 7"/>
          <p:cNvSpPr txBox="1">
            <a:spLocks noGrp="1" noChangeArrowheads="1"/>
          </p:cNvSpPr>
          <p:nvPr/>
        </p:nvSpPr>
        <p:spPr bwMode="auto">
          <a:xfrm>
            <a:off x="3990071" y="8782953"/>
            <a:ext cx="2994930" cy="464185"/>
          </a:xfrm>
          <a:prstGeom prst="rect">
            <a:avLst/>
          </a:prstGeom>
          <a:noFill/>
          <a:ln w="9525">
            <a:noFill/>
            <a:miter lim="800000"/>
            <a:headEnd/>
            <a:tailEnd/>
          </a:ln>
        </p:spPr>
        <p:txBody>
          <a:bodyPr lIns="91546" tIns="45767" rIns="91546" bIns="45767" anchor="b"/>
          <a:lstStyle/>
          <a:p>
            <a:pPr algn="r"/>
            <a:fld id="{C4F357E9-61D5-4AEB-8377-11BA789B8BB8}" type="slidenum">
              <a:rPr lang="en-US"/>
              <a:pPr algn="r"/>
              <a:t>24</a:t>
            </a:fld>
            <a:endParaRPr lang="en-US" dirty="0"/>
          </a:p>
        </p:txBody>
      </p:sp>
      <p:sp>
        <p:nvSpPr>
          <p:cNvPr id="33796" name="Rectangle 2"/>
          <p:cNvSpPr>
            <a:spLocks noGrp="1" noRot="1" noChangeAspect="1" noChangeArrowheads="1" noTextEdit="1"/>
          </p:cNvSpPr>
          <p:nvPr>
            <p:ph type="sldImg"/>
          </p:nvPr>
        </p:nvSpPr>
        <p:spPr bwMode="auto">
          <a:xfrm>
            <a:off x="1179513" y="693738"/>
            <a:ext cx="4621212" cy="3467100"/>
          </a:xfrm>
          <a:noFill/>
          <a:ln>
            <a:solidFill>
              <a:srgbClr val="000000"/>
            </a:solidFill>
            <a:miter lim="800000"/>
            <a:headEnd/>
            <a:tailEnd/>
          </a:ln>
        </p:spPr>
      </p:sp>
      <p:sp>
        <p:nvSpPr>
          <p:cNvPr id="33797" name="Rectangle 3"/>
          <p:cNvSpPr>
            <a:spLocks noGrp="1" noChangeArrowheads="1"/>
          </p:cNvSpPr>
          <p:nvPr>
            <p:ph type="body" idx="1"/>
          </p:nvPr>
        </p:nvSpPr>
        <p:spPr bwMode="auto">
          <a:xfrm>
            <a:off x="920666" y="4390685"/>
            <a:ext cx="5143673" cy="4161768"/>
          </a:xfrm>
          <a:noFill/>
        </p:spPr>
        <p:txBody>
          <a:bodyPr wrap="square" lIns="91546" tIns="45767" rIns="91546" bIns="45767" numCol="1" anchor="t" anchorCtr="0" compatLnSpc="1">
            <a:prstTxWarp prst="textNoShape">
              <a:avLst/>
            </a:prstTxWarp>
          </a:bodyPr>
          <a:lstStyle/>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5325"/>
            <a:ext cx="4638675"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D40E76-7588-42F0-AF99-DAB5108ACE48}"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4</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63600" y="463550"/>
            <a:ext cx="5260975" cy="3946525"/>
          </a:xfrm>
          <a:ln/>
        </p:spPr>
      </p:sp>
      <p:sp>
        <p:nvSpPr>
          <p:cNvPr id="87044" name="Rectangle 3"/>
          <p:cNvSpPr>
            <a:spLocks noGrp="1" noChangeArrowheads="1"/>
          </p:cNvSpPr>
          <p:nvPr>
            <p:ph type="body" idx="1"/>
          </p:nvPr>
        </p:nvSpPr>
        <p:spPr>
          <a:xfrm>
            <a:off x="930176" y="4409757"/>
            <a:ext cx="5124658" cy="4179255"/>
          </a:xfrm>
          <a:noFill/>
          <a:ln/>
        </p:spPr>
        <p:txBody>
          <a:bodyPr>
            <a:normAutofit fontScale="40000" lnSpcReduction="20000"/>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5</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865188" y="465138"/>
            <a:ext cx="5257800" cy="3944937"/>
          </a:xfrm>
          <a:ln/>
        </p:spPr>
      </p:sp>
      <p:sp>
        <p:nvSpPr>
          <p:cNvPr id="87044" name="Rectangle 3"/>
          <p:cNvSpPr>
            <a:spLocks noGrp="1" noChangeArrowheads="1"/>
          </p:cNvSpPr>
          <p:nvPr>
            <p:ph type="body" idx="1"/>
          </p:nvPr>
        </p:nvSpPr>
        <p:spPr>
          <a:xfrm>
            <a:off x="930174" y="4409757"/>
            <a:ext cx="5124658" cy="4179255"/>
          </a:xfrm>
          <a:noFill/>
          <a:ln/>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5325"/>
            <a:ext cx="4638675"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695325"/>
            <a:ext cx="4638675"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73163" y="695325"/>
            <a:ext cx="4638675" cy="3479800"/>
          </a:xfrm>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endParaRPr lang="en-US" smtClean="0">
              <a:ea typeface="Osak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73163" y="695325"/>
            <a:ext cx="4638675" cy="3479800"/>
          </a:xfrm>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endParaRPr lang="en-US" dirty="0" smtClean="0">
              <a:ea typeface="Osak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2150"/>
            <a:ext cx="4622800" cy="3467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FE3A6-A945-4FF6-AA32-24C96799F79F}" type="slidenum">
              <a:rPr lang="en-US" smtClean="0"/>
              <a:pPr/>
              <a:t>15</a:t>
            </a:fld>
            <a:endParaRPr lang="en-US"/>
          </a:p>
        </p:txBody>
      </p:sp>
      <p:sp>
        <p:nvSpPr>
          <p:cNvPr id="5" name="Date Placeholder 4"/>
          <p:cNvSpPr>
            <a:spLocks noGrp="1"/>
          </p:cNvSpPr>
          <p:nvPr>
            <p:ph type="dt" idx="11"/>
          </p:nvPr>
        </p:nvSpPr>
        <p:spPr/>
        <p:txBody>
          <a:bodyPr/>
          <a:lstStyle/>
          <a:p>
            <a:fld id="{55863A54-8C77-4A5D-8382-1BB4DAE3F06F}" type="datetime7">
              <a:rPr lang="en-US" smtClean="0"/>
              <a:pPr/>
              <a:t>Jul-12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4"/>
            <a:ext cx="5334000" cy="8921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21" tIns="41010" rIns="82021" bIns="41010" anchor="ctr"/>
          <a:lstStyle/>
          <a:p>
            <a:pPr defTabSz="914180"/>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90" y="274545"/>
            <a:ext cx="8229023" cy="58522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fld id="{0A105B6D-8ED5-4809-8C25-488846D87329}" type="datetimeFigureOut">
              <a:rPr lang="en-US" smtClean="0"/>
              <a:pPr/>
              <a:t>7/30/2012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20EAB-7D52-47EE-B7D2-65B89D2B538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92"/>
            <a:ext cx="9144000" cy="598714"/>
          </a:xfrm>
          <a:prstGeom prst="rect">
            <a:avLst/>
          </a:prstGeom>
          <a:noFill/>
          <a:ln w="9525">
            <a:noFill/>
            <a:miter lim="800000"/>
            <a:headEnd/>
            <a:tailEnd/>
          </a:ln>
        </p:spPr>
        <p:txBody>
          <a:bodyPr vert="horz" wrap="square" lIns="91397" tIns="45698" rIns="91397" bIns="45698"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3"/>
            <a:ext cx="5334000" cy="365125"/>
          </a:xfrm>
          <a:prstGeom prst="rect">
            <a:avLst/>
          </a:prstGeom>
        </p:spPr>
        <p:txBody>
          <a:bodyPr vert="horz" lIns="91397" tIns="45698" rIns="91397" bIns="4569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1" y="6353973"/>
            <a:ext cx="381000" cy="365125"/>
          </a:xfrm>
          <a:prstGeom prst="rect">
            <a:avLst/>
          </a:prstGeom>
        </p:spPr>
        <p:txBody>
          <a:bodyPr vert="horz" lIns="91397" tIns="45698" rIns="91397" bIns="45698"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86" algn="ctr" rtl="0" fontAlgn="base">
        <a:spcBef>
          <a:spcPct val="0"/>
        </a:spcBef>
        <a:spcAft>
          <a:spcPct val="0"/>
        </a:spcAft>
        <a:defRPr sz="2400">
          <a:solidFill>
            <a:srgbClr val="106636"/>
          </a:solidFill>
          <a:latin typeface="Arial" charset="0"/>
          <a:cs typeface="Arial" charset="0"/>
        </a:defRPr>
      </a:lvl6pPr>
      <a:lvl7pPr marL="913972" algn="ctr" rtl="0" fontAlgn="base">
        <a:spcBef>
          <a:spcPct val="0"/>
        </a:spcBef>
        <a:spcAft>
          <a:spcPct val="0"/>
        </a:spcAft>
        <a:defRPr sz="2400">
          <a:solidFill>
            <a:srgbClr val="106636"/>
          </a:solidFill>
          <a:latin typeface="Arial" charset="0"/>
          <a:cs typeface="Arial" charset="0"/>
        </a:defRPr>
      </a:lvl7pPr>
      <a:lvl8pPr marL="1370959" algn="ctr" rtl="0" fontAlgn="base">
        <a:spcBef>
          <a:spcPct val="0"/>
        </a:spcBef>
        <a:spcAft>
          <a:spcPct val="0"/>
        </a:spcAft>
        <a:defRPr sz="2400">
          <a:solidFill>
            <a:srgbClr val="106636"/>
          </a:solidFill>
          <a:latin typeface="Arial" charset="0"/>
          <a:cs typeface="Arial" charset="0"/>
        </a:defRPr>
      </a:lvl8pPr>
      <a:lvl9pPr marL="1827945" algn="ctr" rtl="0" fontAlgn="base">
        <a:spcBef>
          <a:spcPct val="0"/>
        </a:spcBef>
        <a:spcAft>
          <a:spcPct val="0"/>
        </a:spcAft>
        <a:defRPr sz="2400">
          <a:solidFill>
            <a:srgbClr val="106636"/>
          </a:solidFill>
          <a:latin typeface="Arial" charset="0"/>
          <a:cs typeface="Arial" charset="0"/>
        </a:defRPr>
      </a:lvl9pPr>
    </p:titleStyle>
    <p:bodyStyle>
      <a:lvl1pPr marL="342739" indent="-342739"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02" indent="-285616"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466" indent="-22849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451" indent="-22849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438" indent="-22849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424"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87" tIns="45693" rIns="91387" bIns="45693"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8" y="866775"/>
            <a:ext cx="8410575" cy="5259388"/>
          </a:xfrm>
          <a:prstGeom prst="rect">
            <a:avLst/>
          </a:prstGeom>
          <a:noFill/>
          <a:ln w="9525">
            <a:noFill/>
            <a:miter lim="800000"/>
            <a:headEnd/>
            <a:tailEnd/>
          </a:ln>
        </p:spPr>
        <p:txBody>
          <a:bodyPr vert="horz" wrap="square" lIns="91387" tIns="45693" rIns="91387" bIns="4569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87" tIns="45693" rIns="91387" bIns="4569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87" tIns="45693" rIns="91387" bIns="45693"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8" cstate="print"/>
          <a:srcRect/>
          <a:stretch>
            <a:fillRect/>
          </a:stretch>
        </p:blipFill>
        <p:spPr bwMode="auto">
          <a:xfrm>
            <a:off x="457200" y="6354766"/>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6" r:id="rId1"/>
    <p:sldLayoutId id="2147483807" r:id="rId2"/>
    <p:sldLayoutId id="2147483816" r:id="rId3"/>
    <p:sldLayoutId id="2147483819" r:id="rId4"/>
    <p:sldLayoutId id="2147483820" r:id="rId5"/>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933" algn="ctr" rtl="0" fontAlgn="base">
        <a:spcBef>
          <a:spcPct val="0"/>
        </a:spcBef>
        <a:spcAft>
          <a:spcPct val="0"/>
        </a:spcAft>
        <a:defRPr sz="2400">
          <a:solidFill>
            <a:srgbClr val="106636"/>
          </a:solidFill>
          <a:latin typeface="Arial" charset="0"/>
          <a:cs typeface="Arial" charset="0"/>
        </a:defRPr>
      </a:lvl6pPr>
      <a:lvl7pPr marL="913865" algn="ctr" rtl="0" fontAlgn="base">
        <a:spcBef>
          <a:spcPct val="0"/>
        </a:spcBef>
        <a:spcAft>
          <a:spcPct val="0"/>
        </a:spcAft>
        <a:defRPr sz="2400">
          <a:solidFill>
            <a:srgbClr val="106636"/>
          </a:solidFill>
          <a:latin typeface="Arial" charset="0"/>
          <a:cs typeface="Arial" charset="0"/>
        </a:defRPr>
      </a:lvl7pPr>
      <a:lvl8pPr marL="1370799" algn="ctr" rtl="0" fontAlgn="base">
        <a:spcBef>
          <a:spcPct val="0"/>
        </a:spcBef>
        <a:spcAft>
          <a:spcPct val="0"/>
        </a:spcAft>
        <a:defRPr sz="2400">
          <a:solidFill>
            <a:srgbClr val="106636"/>
          </a:solidFill>
          <a:latin typeface="Arial" charset="0"/>
          <a:cs typeface="Arial" charset="0"/>
        </a:defRPr>
      </a:lvl8pPr>
      <a:lvl9pPr marL="1827731" algn="ctr" rtl="0" fontAlgn="base">
        <a:spcBef>
          <a:spcPct val="0"/>
        </a:spcBef>
        <a:spcAft>
          <a:spcPct val="0"/>
        </a:spcAft>
        <a:defRPr sz="2400">
          <a:solidFill>
            <a:srgbClr val="106636"/>
          </a:solidFill>
          <a:latin typeface="Arial" charset="0"/>
          <a:cs typeface="Arial" charset="0"/>
        </a:defRPr>
      </a:lvl9pPr>
    </p:titleStyle>
    <p:bodyStyle>
      <a:lvl1pPr marL="341193" indent="-34119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103" indent="-284063"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1013" indent="-22693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8052" indent="-22693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5092" indent="-226935"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130"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64"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96"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27" indent="-228465" algn="l" defTabSz="9138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65" rtl="0" eaLnBrk="1" latinLnBrk="0" hangingPunct="1">
        <a:defRPr sz="1800" kern="1200">
          <a:solidFill>
            <a:schemeClr val="tx1"/>
          </a:solidFill>
          <a:latin typeface="+mn-lt"/>
          <a:ea typeface="+mn-ea"/>
          <a:cs typeface="+mn-cs"/>
        </a:defRPr>
      </a:lvl1pPr>
      <a:lvl2pPr marL="456933" algn="l" defTabSz="913865" rtl="0" eaLnBrk="1" latinLnBrk="0" hangingPunct="1">
        <a:defRPr sz="1800" kern="1200">
          <a:solidFill>
            <a:schemeClr val="tx1"/>
          </a:solidFill>
          <a:latin typeface="+mn-lt"/>
          <a:ea typeface="+mn-ea"/>
          <a:cs typeface="+mn-cs"/>
        </a:defRPr>
      </a:lvl2pPr>
      <a:lvl3pPr marL="913865" algn="l" defTabSz="913865" rtl="0" eaLnBrk="1" latinLnBrk="0" hangingPunct="1">
        <a:defRPr sz="1800" kern="1200">
          <a:solidFill>
            <a:schemeClr val="tx1"/>
          </a:solidFill>
          <a:latin typeface="+mn-lt"/>
          <a:ea typeface="+mn-ea"/>
          <a:cs typeface="+mn-cs"/>
        </a:defRPr>
      </a:lvl3pPr>
      <a:lvl4pPr marL="1370799" algn="l" defTabSz="913865" rtl="0" eaLnBrk="1" latinLnBrk="0" hangingPunct="1">
        <a:defRPr sz="1800" kern="1200">
          <a:solidFill>
            <a:schemeClr val="tx1"/>
          </a:solidFill>
          <a:latin typeface="+mn-lt"/>
          <a:ea typeface="+mn-ea"/>
          <a:cs typeface="+mn-cs"/>
        </a:defRPr>
      </a:lvl4pPr>
      <a:lvl5pPr marL="1827731" algn="l" defTabSz="913865" rtl="0" eaLnBrk="1" latinLnBrk="0" hangingPunct="1">
        <a:defRPr sz="1800" kern="1200">
          <a:solidFill>
            <a:schemeClr val="tx1"/>
          </a:solidFill>
          <a:latin typeface="+mn-lt"/>
          <a:ea typeface="+mn-ea"/>
          <a:cs typeface="+mn-cs"/>
        </a:defRPr>
      </a:lvl5pPr>
      <a:lvl6pPr marL="2284665" algn="l" defTabSz="913865" rtl="0" eaLnBrk="1" latinLnBrk="0" hangingPunct="1">
        <a:defRPr sz="1800" kern="1200">
          <a:solidFill>
            <a:schemeClr val="tx1"/>
          </a:solidFill>
          <a:latin typeface="+mn-lt"/>
          <a:ea typeface="+mn-ea"/>
          <a:cs typeface="+mn-cs"/>
        </a:defRPr>
      </a:lvl6pPr>
      <a:lvl7pPr marL="2741596" algn="l" defTabSz="913865" rtl="0" eaLnBrk="1" latinLnBrk="0" hangingPunct="1">
        <a:defRPr sz="1800" kern="1200">
          <a:solidFill>
            <a:schemeClr val="tx1"/>
          </a:solidFill>
          <a:latin typeface="+mn-lt"/>
          <a:ea typeface="+mn-ea"/>
          <a:cs typeface="+mn-cs"/>
        </a:defRPr>
      </a:lvl7pPr>
      <a:lvl8pPr marL="3198530" algn="l" defTabSz="913865" rtl="0" eaLnBrk="1" latinLnBrk="0" hangingPunct="1">
        <a:defRPr sz="1800" kern="1200">
          <a:solidFill>
            <a:schemeClr val="tx1"/>
          </a:solidFill>
          <a:latin typeface="+mn-lt"/>
          <a:ea typeface="+mn-ea"/>
          <a:cs typeface="+mn-cs"/>
        </a:defRPr>
      </a:lvl8pPr>
      <a:lvl9pPr marL="3655460" algn="l" defTabSz="9138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046" tIns="45525" rIns="91046" bIns="45525"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62" y="866775"/>
            <a:ext cx="8410575" cy="5259388"/>
          </a:xfrm>
          <a:prstGeom prst="rect">
            <a:avLst/>
          </a:prstGeom>
          <a:noFill/>
          <a:ln w="9525">
            <a:noFill/>
            <a:miter lim="800000"/>
            <a:headEnd/>
            <a:tailEnd/>
          </a:ln>
        </p:spPr>
        <p:txBody>
          <a:bodyPr vert="horz" wrap="square" lIns="91046" tIns="45525" rIns="91046" bIns="4552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046" tIns="45525" rIns="91046" bIns="45525"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046" tIns="45525" rIns="91046" bIns="45525"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D1C3E240-9EB6-4604-A43D-9910B3F588EA}" type="slidenum">
              <a:rPr lang="en-US"/>
              <a:pPr>
                <a:defRPr/>
              </a:pPr>
              <a:t>‹#›</a:t>
            </a:fld>
            <a:endParaRPr lang="en-US" dirty="0"/>
          </a:p>
        </p:txBody>
      </p:sp>
      <p:pic>
        <p:nvPicPr>
          <p:cNvPr id="1030" name="Picture 9" descr="horizontal-logo-green-text.jpg"/>
          <p:cNvPicPr>
            <a:picLocks noChangeAspect="1"/>
          </p:cNvPicPr>
          <p:nvPr/>
        </p:nvPicPr>
        <p:blipFill>
          <a:blip r:embed="rId6" cstate="print"/>
          <a:srcRect/>
          <a:stretch>
            <a:fillRect/>
          </a:stretch>
        </p:blipFill>
        <p:spPr bwMode="auto">
          <a:xfrm>
            <a:off x="457200" y="6354800"/>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4" r:id="rId1"/>
    <p:sldLayoutId id="2147483817" r:id="rId2"/>
    <p:sldLayoutId id="2147483818" r:id="rId3"/>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5232" algn="ctr" rtl="0" fontAlgn="base">
        <a:spcBef>
          <a:spcPct val="0"/>
        </a:spcBef>
        <a:spcAft>
          <a:spcPct val="0"/>
        </a:spcAft>
        <a:defRPr sz="2400">
          <a:solidFill>
            <a:srgbClr val="106636"/>
          </a:solidFill>
          <a:latin typeface="Arial" charset="0"/>
          <a:cs typeface="Arial" charset="0"/>
        </a:defRPr>
      </a:lvl6pPr>
      <a:lvl7pPr marL="910453" algn="ctr" rtl="0" fontAlgn="base">
        <a:spcBef>
          <a:spcPct val="0"/>
        </a:spcBef>
        <a:spcAft>
          <a:spcPct val="0"/>
        </a:spcAft>
        <a:defRPr sz="2400">
          <a:solidFill>
            <a:srgbClr val="106636"/>
          </a:solidFill>
          <a:latin typeface="Arial" charset="0"/>
          <a:cs typeface="Arial" charset="0"/>
        </a:defRPr>
      </a:lvl7pPr>
      <a:lvl8pPr marL="1365679" algn="ctr" rtl="0" fontAlgn="base">
        <a:spcBef>
          <a:spcPct val="0"/>
        </a:spcBef>
        <a:spcAft>
          <a:spcPct val="0"/>
        </a:spcAft>
        <a:defRPr sz="2400">
          <a:solidFill>
            <a:srgbClr val="106636"/>
          </a:solidFill>
          <a:latin typeface="Arial" charset="0"/>
          <a:cs typeface="Arial" charset="0"/>
        </a:defRPr>
      </a:lvl8pPr>
      <a:lvl9pPr marL="1820905" algn="ctr" rtl="0" fontAlgn="base">
        <a:spcBef>
          <a:spcPct val="0"/>
        </a:spcBef>
        <a:spcAft>
          <a:spcPct val="0"/>
        </a:spcAft>
        <a:defRPr sz="2400">
          <a:solidFill>
            <a:srgbClr val="106636"/>
          </a:solidFill>
          <a:latin typeface="Arial" charset="0"/>
          <a:cs typeface="Arial" charset="0"/>
        </a:defRPr>
      </a:lvl9pPr>
    </p:titleStyle>
    <p:bodyStyle>
      <a:lvl1pPr marL="341419" indent="-341419"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39738" indent="-284513"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38067" indent="-22762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3292" indent="-22762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48516" indent="-227626"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3746" indent="-227626" algn="l" defTabSz="9104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972" indent="-227626" algn="l" defTabSz="9104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4196" indent="-227626" algn="l" defTabSz="9104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9420" indent="-227626" algn="l" defTabSz="9104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453" rtl="0" eaLnBrk="1" latinLnBrk="0" hangingPunct="1">
        <a:defRPr sz="1800" kern="1200">
          <a:solidFill>
            <a:schemeClr val="tx1"/>
          </a:solidFill>
          <a:latin typeface="+mn-lt"/>
          <a:ea typeface="+mn-ea"/>
          <a:cs typeface="+mn-cs"/>
        </a:defRPr>
      </a:lvl1pPr>
      <a:lvl2pPr marL="455232" algn="l" defTabSz="910453" rtl="0" eaLnBrk="1" latinLnBrk="0" hangingPunct="1">
        <a:defRPr sz="1800" kern="1200">
          <a:solidFill>
            <a:schemeClr val="tx1"/>
          </a:solidFill>
          <a:latin typeface="+mn-lt"/>
          <a:ea typeface="+mn-ea"/>
          <a:cs typeface="+mn-cs"/>
        </a:defRPr>
      </a:lvl2pPr>
      <a:lvl3pPr marL="910453" algn="l" defTabSz="910453" rtl="0" eaLnBrk="1" latinLnBrk="0" hangingPunct="1">
        <a:defRPr sz="1800" kern="1200">
          <a:solidFill>
            <a:schemeClr val="tx1"/>
          </a:solidFill>
          <a:latin typeface="+mn-lt"/>
          <a:ea typeface="+mn-ea"/>
          <a:cs typeface="+mn-cs"/>
        </a:defRPr>
      </a:lvl3pPr>
      <a:lvl4pPr marL="1365679" algn="l" defTabSz="910453" rtl="0" eaLnBrk="1" latinLnBrk="0" hangingPunct="1">
        <a:defRPr sz="1800" kern="1200">
          <a:solidFill>
            <a:schemeClr val="tx1"/>
          </a:solidFill>
          <a:latin typeface="+mn-lt"/>
          <a:ea typeface="+mn-ea"/>
          <a:cs typeface="+mn-cs"/>
        </a:defRPr>
      </a:lvl4pPr>
      <a:lvl5pPr marL="1820905" algn="l" defTabSz="910453" rtl="0" eaLnBrk="1" latinLnBrk="0" hangingPunct="1">
        <a:defRPr sz="1800" kern="1200">
          <a:solidFill>
            <a:schemeClr val="tx1"/>
          </a:solidFill>
          <a:latin typeface="+mn-lt"/>
          <a:ea typeface="+mn-ea"/>
          <a:cs typeface="+mn-cs"/>
        </a:defRPr>
      </a:lvl5pPr>
      <a:lvl6pPr marL="2276131" algn="l" defTabSz="910453" rtl="0" eaLnBrk="1" latinLnBrk="0" hangingPunct="1">
        <a:defRPr sz="1800" kern="1200">
          <a:solidFill>
            <a:schemeClr val="tx1"/>
          </a:solidFill>
          <a:latin typeface="+mn-lt"/>
          <a:ea typeface="+mn-ea"/>
          <a:cs typeface="+mn-cs"/>
        </a:defRPr>
      </a:lvl6pPr>
      <a:lvl7pPr marL="2731356" algn="l" defTabSz="910453" rtl="0" eaLnBrk="1" latinLnBrk="0" hangingPunct="1">
        <a:defRPr sz="1800" kern="1200">
          <a:solidFill>
            <a:schemeClr val="tx1"/>
          </a:solidFill>
          <a:latin typeface="+mn-lt"/>
          <a:ea typeface="+mn-ea"/>
          <a:cs typeface="+mn-cs"/>
        </a:defRPr>
      </a:lvl7pPr>
      <a:lvl8pPr marL="3186584" algn="l" defTabSz="910453" rtl="0" eaLnBrk="1" latinLnBrk="0" hangingPunct="1">
        <a:defRPr sz="1800" kern="1200">
          <a:solidFill>
            <a:schemeClr val="tx1"/>
          </a:solidFill>
          <a:latin typeface="+mn-lt"/>
          <a:ea typeface="+mn-ea"/>
          <a:cs typeface="+mn-cs"/>
        </a:defRPr>
      </a:lvl8pPr>
      <a:lvl9pPr marL="3641808" algn="l" defTabSz="9104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cience.energy.gov/bes/news-and-resources/reports/" TargetMode="External"/><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hyperlink" Target="http://science.energy.gov/bes/news-and-resources/reports/"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18" Type="http://schemas.openxmlformats.org/officeDocument/2006/relationships/image" Target="../media/image52.jpeg"/><Relationship Id="rId3" Type="http://schemas.openxmlformats.org/officeDocument/2006/relationships/image" Target="../media/image37.jpeg"/><Relationship Id="rId21" Type="http://schemas.openxmlformats.org/officeDocument/2006/relationships/image" Target="../media/image55.jpe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jpeg"/><Relationship Id="rId2" Type="http://schemas.openxmlformats.org/officeDocument/2006/relationships/notesSlide" Target="../notesSlides/notesSlide15.xml"/><Relationship Id="rId16" Type="http://schemas.openxmlformats.org/officeDocument/2006/relationships/image" Target="../media/image50.jpeg"/><Relationship Id="rId20"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jpeg"/><Relationship Id="rId23" Type="http://schemas.openxmlformats.org/officeDocument/2006/relationships/image" Target="../media/image57.jpeg"/><Relationship Id="rId10" Type="http://schemas.openxmlformats.org/officeDocument/2006/relationships/image" Target="../media/image44.png"/><Relationship Id="rId19" Type="http://schemas.openxmlformats.org/officeDocument/2006/relationships/image" Target="../media/image53.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 Id="rId22"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5.png"/><Relationship Id="rId26" Type="http://schemas.openxmlformats.org/officeDocument/2006/relationships/image" Target="../media/image82.png"/><Relationship Id="rId3" Type="http://schemas.openxmlformats.org/officeDocument/2006/relationships/image" Target="../media/image62.png"/><Relationship Id="rId21" Type="http://schemas.openxmlformats.org/officeDocument/2006/relationships/image" Target="../media/image77.jpeg"/><Relationship Id="rId34" Type="http://schemas.openxmlformats.org/officeDocument/2006/relationships/image" Target="../media/image90.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37.jpeg"/><Relationship Id="rId25" Type="http://schemas.openxmlformats.org/officeDocument/2006/relationships/image" Target="../media/image81.jpeg"/><Relationship Id="rId33" Type="http://schemas.openxmlformats.org/officeDocument/2006/relationships/image" Target="../media/image89.jpeg"/><Relationship Id="rId2" Type="http://schemas.openxmlformats.org/officeDocument/2006/relationships/notesSlide" Target="../notesSlides/notesSlide17.xml"/><Relationship Id="rId16" Type="http://schemas.openxmlformats.org/officeDocument/2006/relationships/image" Target="../media/image74.png"/><Relationship Id="rId20" Type="http://schemas.openxmlformats.org/officeDocument/2006/relationships/image" Target="../media/image76.jpeg"/><Relationship Id="rId29"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0.jpeg"/><Relationship Id="rId32" Type="http://schemas.openxmlformats.org/officeDocument/2006/relationships/image" Target="../media/image88.jpeg"/><Relationship Id="rId37" Type="http://schemas.openxmlformats.org/officeDocument/2006/relationships/image" Target="../media/image93.png"/><Relationship Id="rId5"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2.jpeg"/><Relationship Id="rId10" Type="http://schemas.openxmlformats.org/officeDocument/2006/relationships/image" Target="../media/image69.png"/><Relationship Id="rId19" Type="http://schemas.openxmlformats.org/officeDocument/2006/relationships/image" Target="../media/image42.jpeg"/><Relationship Id="rId31" Type="http://schemas.openxmlformats.org/officeDocument/2006/relationships/image" Target="../media/image87.jpe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54.jpeg"/><Relationship Id="rId22" Type="http://schemas.openxmlformats.org/officeDocument/2006/relationships/image" Target="../media/image78.jpeg"/><Relationship Id="rId27" Type="http://schemas.openxmlformats.org/officeDocument/2006/relationships/image" Target="../media/image83.png"/><Relationship Id="rId30" Type="http://schemas.openxmlformats.org/officeDocument/2006/relationships/image" Target="../media/image86.jpeg"/><Relationship Id="rId35" Type="http://schemas.openxmlformats.org/officeDocument/2006/relationships/image" Target="../media/image9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hyperlink" Target="http://science.energy.gov/bes/efr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4"/>
            <a:ext cx="6400800" cy="1243373"/>
          </a:xfrm>
          <a:prstGeom prst="rect">
            <a:avLst/>
          </a:prstGeom>
        </p:spPr>
        <p:txBody>
          <a:bodyPr lIns="91397" tIns="45698" rIns="91397" bIns="45698" rtlCol="0">
            <a:spAutoFit/>
          </a:bodyPr>
          <a:lstStyle/>
          <a:p>
            <a:pPr marL="252831" indent="-252831" algn="ctr" defTabSz="1014421">
              <a:buNone/>
            </a:pPr>
            <a:r>
              <a:rPr lang="en-US" sz="2200" kern="0" dirty="0" smtClean="0">
                <a:solidFill>
                  <a:srgbClr val="006600"/>
                </a:solidFill>
                <a:latin typeface="Arial Narrow" pitchFamily="34" charset="0"/>
              </a:rPr>
              <a:t>BES Advisory Committee Meeting</a:t>
            </a:r>
          </a:p>
          <a:p>
            <a:pPr marL="252831" indent="-252831" algn="ctr" defTabSz="1014421">
              <a:buNone/>
            </a:pPr>
            <a:r>
              <a:rPr lang="en-US" sz="2200" kern="0" dirty="0" smtClean="0">
                <a:solidFill>
                  <a:srgbClr val="006600"/>
                </a:solidFill>
                <a:latin typeface="Arial Narrow" pitchFamily="34" charset="0"/>
              </a:rPr>
              <a:t>July  26, 2012</a:t>
            </a:r>
          </a:p>
          <a:p>
            <a:pPr marL="252831" indent="-252831" algn="ctr" defTabSz="1014421"/>
            <a:endParaRPr lang="en-US" sz="2200" b="0" dirty="0" smtClean="0">
              <a:solidFill>
                <a:schemeClr val="tx1"/>
              </a:solidFill>
              <a:latin typeface="Arial Narrow" pitchFamily="34" charset="0"/>
            </a:endParaRPr>
          </a:p>
        </p:txBody>
      </p:sp>
      <p:sp useBgFill="1">
        <p:nvSpPr>
          <p:cNvPr id="3075" name="Title 3"/>
          <p:cNvSpPr>
            <a:spLocks noGrp="1"/>
          </p:cNvSpPr>
          <p:nvPr>
            <p:ph type="title" idx="4294967295"/>
          </p:nvPr>
        </p:nvSpPr>
        <p:spPr>
          <a:xfrm>
            <a:off x="84138" y="2445063"/>
            <a:ext cx="8978900" cy="59091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3600" b="1" spc="50" dirty="0" smtClean="0">
                <a:ln w="11430"/>
                <a:solidFill>
                  <a:srgbClr val="006600"/>
                </a:solidFill>
                <a:effectLst>
                  <a:outerShdw blurRad="76200" dist="50800" dir="5400000" algn="tl" rotWithShape="0">
                    <a:srgbClr val="000000">
                      <a:alpha val="65000"/>
                    </a:srgbClr>
                  </a:outerShdw>
                </a:effectLst>
                <a:latin typeface="Arial Narrow" pitchFamily="34" charset="0"/>
              </a:rPr>
              <a:t>Basic Energy Sciences Update</a:t>
            </a:r>
            <a:endParaRPr lang="en-US" sz="3600" b="1" i="1" spc="50" dirty="0" smtClean="0">
              <a:ln w="11430"/>
              <a:solidFill>
                <a:srgbClr val="006600"/>
              </a:solidFill>
              <a:effectLst>
                <a:outerShdw blurRad="38100" dist="38100" dir="2700000" algn="tl">
                  <a:srgbClr val="000000">
                    <a:alpha val="43137"/>
                  </a:srgbClr>
                </a:outerShdw>
              </a:effectLst>
              <a:latin typeface="Arial Narrow" pitchFamily="34" charset="0"/>
            </a:endParaRPr>
          </a:p>
        </p:txBody>
      </p:sp>
      <p:sp>
        <p:nvSpPr>
          <p:cNvPr id="8196" name="Rectangle 4"/>
          <p:cNvSpPr>
            <a:spLocks noChangeArrowheads="1"/>
          </p:cNvSpPr>
          <p:nvPr/>
        </p:nvSpPr>
        <p:spPr bwMode="auto">
          <a:xfrm>
            <a:off x="675865" y="5826765"/>
            <a:ext cx="7792279" cy="840186"/>
          </a:xfrm>
          <a:prstGeom prst="rect">
            <a:avLst/>
          </a:prstGeom>
          <a:noFill/>
          <a:ln w="9525">
            <a:noFill/>
            <a:miter lim="800000"/>
            <a:headEnd/>
            <a:tailEnd/>
          </a:ln>
        </p:spPr>
        <p:txBody>
          <a:bodyPr wrap="square" lIns="91397" tIns="45698" rIns="91397" bIns="45698">
            <a:spAutoFit/>
          </a:bodyPr>
          <a:lstStyle/>
          <a:p>
            <a:pPr algn="ctr">
              <a:lnSpc>
                <a:spcPct val="90000"/>
              </a:lnSpc>
              <a:spcBef>
                <a:spcPts val="0"/>
              </a:spcBef>
            </a:pPr>
            <a:r>
              <a:rPr lang="en-US" dirty="0" smtClean="0">
                <a:solidFill>
                  <a:srgbClr val="006600"/>
                </a:solidFill>
                <a:latin typeface="Arial Narrow" pitchFamily="34" charset="0"/>
                <a:cs typeface="Arial" pitchFamily="34" charset="0"/>
              </a:rPr>
              <a:t>Harriet Kung</a:t>
            </a:r>
            <a:r>
              <a:rPr lang="en-US" dirty="0">
                <a:solidFill>
                  <a:srgbClr val="006600"/>
                </a:solidFill>
                <a:latin typeface="Arial Narrow" pitchFamily="34" charset="0"/>
                <a:cs typeface="Arial" pitchFamily="34" charset="0"/>
              </a:rPr>
              <a:t/>
            </a:r>
            <a:br>
              <a:rPr lang="en-US" dirty="0">
                <a:solidFill>
                  <a:srgbClr val="006600"/>
                </a:solidFill>
                <a:latin typeface="Arial Narrow" pitchFamily="34" charset="0"/>
                <a:cs typeface="Arial" pitchFamily="34" charset="0"/>
              </a:rPr>
            </a:br>
            <a:r>
              <a:rPr lang="en-US" dirty="0" smtClean="0">
                <a:solidFill>
                  <a:srgbClr val="006600"/>
                </a:solidFill>
                <a:latin typeface="Arial Narrow" pitchFamily="34" charset="0"/>
                <a:cs typeface="Arial" pitchFamily="34" charset="0"/>
              </a:rPr>
              <a:t>Director, Basic Energy Sciences</a:t>
            </a:r>
            <a:endParaRPr lang="en-US" dirty="0">
              <a:solidFill>
                <a:srgbClr val="006600"/>
              </a:solidFill>
              <a:latin typeface="Arial Narrow" pitchFamily="34" charset="0"/>
              <a:cs typeface="Arial" pitchFamily="34" charset="0"/>
            </a:endParaRPr>
          </a:p>
          <a:p>
            <a:pPr algn="ctr">
              <a:lnSpc>
                <a:spcPct val="90000"/>
              </a:lnSpc>
              <a:spcBef>
                <a:spcPts val="0"/>
              </a:spcBef>
            </a:pPr>
            <a:r>
              <a:rPr lang="en-US" dirty="0">
                <a:solidFill>
                  <a:srgbClr val="006600"/>
                </a:solidFill>
                <a:latin typeface="Arial Narrow" pitchFamily="34" charset="0"/>
                <a:cs typeface="Arial" pitchFamily="34" charset="0"/>
              </a:rPr>
              <a:t>Office of Science, U.S. Department of </a:t>
            </a:r>
            <a:r>
              <a:rPr lang="en-US" dirty="0" smtClean="0">
                <a:solidFill>
                  <a:srgbClr val="006600"/>
                </a:solidFill>
                <a:latin typeface="Arial Narrow" pitchFamily="34" charset="0"/>
                <a:cs typeface="Arial" pitchFamily="34" charset="0"/>
              </a:rPr>
              <a:t>Energy</a:t>
            </a:r>
            <a:r>
              <a:rPr lang="en-US" sz="1200" dirty="0" smtClean="0">
                <a:solidFill>
                  <a:srgbClr val="006600"/>
                </a:solidFill>
                <a:latin typeface="Arial Narrow" pitchFamily="34" charset="0"/>
                <a:cs typeface="Arial" pitchFamily="34" charset="0"/>
              </a:rPr>
              <a:t> </a:t>
            </a:r>
            <a:endParaRPr lang="en-US" dirty="0">
              <a:solidFill>
                <a:srgbClr val="006600"/>
              </a:solidFill>
              <a:latin typeface="Arial Narrow"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698214"/>
          </a:xfrm>
        </p:spPr>
        <p:txBody>
          <a:bodyPr/>
          <a:lstStyle/>
          <a:p>
            <a:r>
              <a:rPr lang="en-US" dirty="0" smtClean="0"/>
              <a:t>29 BES Early Career Awards in FY12 </a:t>
            </a:r>
            <a:endParaRPr lang="en-US" sz="2000"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b="0" u="none" smtClean="0"/>
              <a:pPr>
                <a:defRPr/>
              </a:pPr>
              <a:t>10</a:t>
            </a:fld>
            <a:endParaRPr lang="en-US" b="0" u="none" dirty="0"/>
          </a:p>
        </p:txBody>
      </p:sp>
      <p:sp>
        <p:nvSpPr>
          <p:cNvPr id="11" name="TextBox 10"/>
          <p:cNvSpPr txBox="1"/>
          <p:nvPr/>
        </p:nvSpPr>
        <p:spPr>
          <a:xfrm>
            <a:off x="369454" y="937765"/>
            <a:ext cx="8407977" cy="2198528"/>
          </a:xfrm>
          <a:prstGeom prst="rect">
            <a:avLst/>
          </a:prstGeom>
          <a:noFill/>
          <a:ln>
            <a:noFill/>
          </a:ln>
        </p:spPr>
        <p:txBody>
          <a:bodyPr wrap="square" lIns="91418" tIns="45709" rIns="91418" bIns="45709" rtlCol="0">
            <a:spAutoFit/>
          </a:bodyPr>
          <a:lstStyle/>
          <a:p>
            <a:pPr marL="285684" indent="-285684">
              <a:lnSpc>
                <a:spcPct val="90000"/>
              </a:lnSpc>
              <a:spcAft>
                <a:spcPts val="808"/>
              </a:spcAft>
            </a:pPr>
            <a:r>
              <a:rPr lang="en-US" dirty="0" smtClean="0">
                <a:latin typeface="Arial" pitchFamily="34" charset="0"/>
                <a:cs typeface="Arial" pitchFamily="34" charset="0"/>
              </a:rPr>
              <a:t>Office of Science Early Career Research Program – Started in FY10</a:t>
            </a:r>
          </a:p>
          <a:p>
            <a:pPr marL="285684" indent="-285684">
              <a:spcAft>
                <a:spcPts val="808"/>
              </a:spcAft>
              <a:buFont typeface="Wingdings" pitchFamily="2" charset="2"/>
              <a:buChar char="§"/>
            </a:pPr>
            <a:r>
              <a:rPr lang="en-US" dirty="0" smtClean="0">
                <a:latin typeface="Arial Narrow" pitchFamily="34" charset="0"/>
                <a:cs typeface="Arial" pitchFamily="34" charset="0"/>
              </a:rPr>
              <a:t>Purpose: To support individual research programs of outstanding scientists early in their careers and to stimulate research careers in the disciplines supported by the Office of Science</a:t>
            </a:r>
          </a:p>
          <a:p>
            <a:pPr marL="285684" indent="-285684">
              <a:spcAft>
                <a:spcPts val="808"/>
              </a:spcAft>
              <a:buFont typeface="Wingdings" pitchFamily="2" charset="2"/>
              <a:buChar char="§"/>
            </a:pPr>
            <a:r>
              <a:rPr lang="en-US" dirty="0" smtClean="0">
                <a:latin typeface="Arial Narrow" pitchFamily="34" charset="0"/>
                <a:cs typeface="Arial" pitchFamily="34" charset="0"/>
              </a:rPr>
              <a:t>Eligibility:  Within 10 years of receiving a Ph.D., either untenured academic assistant or associate professors on the tenure track or full-time DOE national lab employees </a:t>
            </a:r>
          </a:p>
          <a:p>
            <a:pPr marL="285684" indent="-285684">
              <a:lnSpc>
                <a:spcPct val="150000"/>
              </a:lnSpc>
              <a:spcAft>
                <a:spcPts val="808"/>
              </a:spcAft>
              <a:buFont typeface="Wingdings" pitchFamily="2" charset="2"/>
              <a:buChar char="§"/>
            </a:pPr>
            <a:r>
              <a:rPr lang="en-US" dirty="0" smtClean="0">
                <a:latin typeface="Arial Narrow" pitchFamily="34" charset="0"/>
                <a:cs typeface="Arial" pitchFamily="34" charset="0"/>
              </a:rPr>
              <a:t>5-Yr Awards:  University grants $150,000/yr, National lab awards $500,000/yr min</a:t>
            </a:r>
          </a:p>
        </p:txBody>
      </p:sp>
      <p:sp>
        <p:nvSpPr>
          <p:cNvPr id="13" name="TextBox 12"/>
          <p:cNvSpPr txBox="1"/>
          <p:nvPr/>
        </p:nvSpPr>
        <p:spPr>
          <a:xfrm>
            <a:off x="585353" y="3249729"/>
            <a:ext cx="7161647" cy="2152362"/>
          </a:xfrm>
          <a:prstGeom prst="rect">
            <a:avLst/>
          </a:prstGeom>
          <a:noFill/>
          <a:ln>
            <a:noFill/>
          </a:ln>
        </p:spPr>
        <p:txBody>
          <a:bodyPr wrap="square" lIns="91418" tIns="45709" rIns="91418" bIns="45709" rtlCol="0">
            <a:spAutoFit/>
          </a:bodyPr>
          <a:lstStyle/>
          <a:p>
            <a:pPr marL="285684" indent="-285684">
              <a:lnSpc>
                <a:spcPct val="90000"/>
              </a:lnSpc>
              <a:spcAft>
                <a:spcPts val="808"/>
              </a:spcAft>
            </a:pPr>
            <a:r>
              <a:rPr lang="en-US" dirty="0" smtClean="0">
                <a:latin typeface="Arial" pitchFamily="34" charset="0"/>
                <a:cs typeface="Arial" pitchFamily="34" charset="0"/>
              </a:rPr>
              <a:t>FY12 Program</a:t>
            </a:r>
          </a:p>
          <a:p>
            <a:pPr marL="285684" indent="-285684">
              <a:lnSpc>
                <a:spcPct val="90000"/>
              </a:lnSpc>
              <a:spcAft>
                <a:spcPts val="808"/>
              </a:spcAft>
              <a:buFont typeface="Arial"/>
              <a:buChar char="•"/>
            </a:pPr>
            <a:r>
              <a:rPr lang="en-US" dirty="0" smtClean="0">
                <a:latin typeface="Arial Narrow" pitchFamily="34" charset="0"/>
                <a:cs typeface="Arial" pitchFamily="34" charset="0"/>
              </a:rPr>
              <a:t>24 Program Areas in BES</a:t>
            </a:r>
          </a:p>
          <a:p>
            <a:pPr marL="285684" indent="-285684">
              <a:lnSpc>
                <a:spcPct val="90000"/>
              </a:lnSpc>
              <a:spcAft>
                <a:spcPts val="808"/>
              </a:spcAft>
              <a:buFont typeface="Arial"/>
              <a:buChar char="•"/>
            </a:pPr>
            <a:r>
              <a:rPr lang="en-US" dirty="0" smtClean="0">
                <a:latin typeface="Arial Narrow" pitchFamily="34" charset="0"/>
                <a:cs typeface="Arial" pitchFamily="34" charset="0"/>
              </a:rPr>
              <a:t>~850 SC proposals received</a:t>
            </a:r>
          </a:p>
          <a:p>
            <a:pPr marL="285684" indent="-285684">
              <a:lnSpc>
                <a:spcPct val="90000"/>
              </a:lnSpc>
              <a:spcAft>
                <a:spcPts val="808"/>
              </a:spcAft>
              <a:buFont typeface="Arial"/>
              <a:buChar char="•"/>
            </a:pPr>
            <a:r>
              <a:rPr lang="en-US" dirty="0" smtClean="0">
                <a:latin typeface="Arial Narrow" pitchFamily="34" charset="0"/>
                <a:cs typeface="Arial" pitchFamily="34" charset="0"/>
              </a:rPr>
              <a:t>29 BES Awards out of 68 total for SC</a:t>
            </a:r>
          </a:p>
          <a:p>
            <a:pPr marL="285684" indent="-285684">
              <a:lnSpc>
                <a:spcPct val="90000"/>
              </a:lnSpc>
              <a:spcAft>
                <a:spcPts val="808"/>
              </a:spcAft>
              <a:tabLst>
                <a:tab pos="512804" algn="l"/>
              </a:tabLst>
            </a:pPr>
            <a:r>
              <a:rPr lang="en-US" dirty="0" smtClean="0">
                <a:latin typeface="Arial Narrow" pitchFamily="34" charset="0"/>
                <a:cs typeface="Arial" pitchFamily="34" charset="0"/>
              </a:rPr>
              <a:t>	– 21 Universities, 8 National Labs</a:t>
            </a:r>
          </a:p>
          <a:p>
            <a:pPr marL="285684" indent="-285684">
              <a:lnSpc>
                <a:spcPct val="90000"/>
              </a:lnSpc>
              <a:spcAft>
                <a:spcPts val="808"/>
              </a:spcAft>
              <a:buFont typeface="Arial"/>
              <a:buChar char="•"/>
            </a:pPr>
            <a:r>
              <a:rPr lang="en-US" dirty="0" smtClean="0">
                <a:latin typeface="Arial Narrow" pitchFamily="34" charset="0"/>
                <a:cs typeface="Arial" pitchFamily="34" charset="0"/>
              </a:rPr>
              <a:t>3-Yr Total = 86 BES Early Career Awards is ~40% of all 206 SC Awards</a:t>
            </a:r>
          </a:p>
        </p:txBody>
      </p:sp>
      <p:sp>
        <p:nvSpPr>
          <p:cNvPr id="9" name="Rectangle 8"/>
          <p:cNvSpPr/>
          <p:nvPr/>
        </p:nvSpPr>
        <p:spPr>
          <a:xfrm>
            <a:off x="685800" y="5470111"/>
            <a:ext cx="8280400" cy="684041"/>
          </a:xfrm>
          <a:prstGeom prst="rect">
            <a:avLst/>
          </a:prstGeom>
        </p:spPr>
        <p:txBody>
          <a:bodyPr wrap="square" lIns="82048" tIns="41025" rIns="82048" bIns="41025">
            <a:spAutoFit/>
          </a:bodyPr>
          <a:lstStyle/>
          <a:p>
            <a:pPr>
              <a:lnSpc>
                <a:spcPct val="90000"/>
              </a:lnSpc>
              <a:spcAft>
                <a:spcPts val="808"/>
              </a:spcAft>
            </a:pPr>
            <a:r>
              <a:rPr lang="en-US" dirty="0" smtClean="0">
                <a:solidFill>
                  <a:srgbClr val="FF0000"/>
                </a:solidFill>
                <a:latin typeface="Arial Narrow" pitchFamily="34" charset="0"/>
                <a:cs typeface="Arial" pitchFamily="34" charset="0"/>
              </a:rPr>
              <a:t>FY 13 Early Career Program Announced on July 20, 2012</a:t>
            </a:r>
          </a:p>
          <a:p>
            <a:pPr>
              <a:lnSpc>
                <a:spcPct val="90000"/>
              </a:lnSpc>
              <a:spcAft>
                <a:spcPts val="808"/>
              </a:spcAft>
              <a:tabLst>
                <a:tab pos="4571465" algn="l"/>
              </a:tabLst>
            </a:pPr>
            <a:r>
              <a:rPr lang="en-US" dirty="0" smtClean="0">
                <a:solidFill>
                  <a:srgbClr val="0000FF"/>
                </a:solidFill>
                <a:latin typeface="Arial Narrow" pitchFamily="34" charset="0"/>
                <a:cs typeface="Arial" pitchFamily="34" charset="0"/>
              </a:rPr>
              <a:t>	</a:t>
            </a:r>
            <a:r>
              <a:rPr lang="en-US" u="sng" dirty="0" smtClean="0">
                <a:solidFill>
                  <a:srgbClr val="0000FF"/>
                </a:solidFill>
                <a:latin typeface="Arial Narrow" pitchFamily="34" charset="0"/>
                <a:cs typeface="Arial" pitchFamily="34" charset="0"/>
              </a:rPr>
              <a:t>http://science.energy.gov/early-career/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609" tIns="50805" rIns="101609" bIns="50805"/>
          <a:lstStyle/>
          <a:p>
            <a:pPr algn="ctr" defTabSz="913972" fontAlgn="auto">
              <a:spcBef>
                <a:spcPts val="0"/>
              </a:spcBef>
              <a:spcAft>
                <a:spcPts val="0"/>
              </a:spcAft>
              <a:tabLst>
                <a:tab pos="1885983" algn="l"/>
              </a:tabLst>
              <a:defRPr/>
            </a:pPr>
            <a:r>
              <a:rPr lang="en-US" sz="2400" kern="0" dirty="0" smtClean="0">
                <a:solidFill>
                  <a:srgbClr val="106636"/>
                </a:solidFill>
                <a:latin typeface="Arial" pitchFamily="34" charset="0"/>
                <a:cs typeface="Arial" pitchFamily="34" charset="0"/>
              </a:rPr>
              <a:t>BES Early Career Awards are Broadly Distributed</a:t>
            </a:r>
            <a:endParaRPr lang="en-US" sz="2400" kern="0" dirty="0">
              <a:solidFill>
                <a:srgbClr val="106636"/>
              </a:solidFill>
              <a:latin typeface="Arial" pitchFamily="34" charset="0"/>
              <a:cs typeface="Arial" pitchFamily="34" charset="0"/>
            </a:endParaRPr>
          </a:p>
        </p:txBody>
      </p:sp>
      <p:sp>
        <p:nvSpPr>
          <p:cNvPr id="5" name="Slide Number Placeholder 1"/>
          <p:cNvSpPr>
            <a:spLocks noGrp="1"/>
          </p:cNvSpPr>
          <p:nvPr>
            <p:ph type="sldNum" sz="quarter" idx="11"/>
          </p:nvPr>
        </p:nvSpPr>
        <p:spPr>
          <a:xfrm>
            <a:off x="8413750" y="6351588"/>
            <a:ext cx="381000" cy="365125"/>
          </a:xfrm>
        </p:spPr>
        <p:txBody>
          <a:bodyPr/>
          <a:lstStyle/>
          <a:p>
            <a:pPr defTabSz="907687">
              <a:defRPr/>
            </a:pPr>
            <a:fld id="{82D784F8-2C31-4E5F-BBAB-E95E7532A856}" type="slidenum">
              <a:rPr lang="en-US" b="0" u="none"/>
              <a:pPr defTabSz="907687">
                <a:defRPr/>
              </a:pPr>
              <a:t>11</a:t>
            </a:fld>
            <a:endParaRPr lang="en-US" b="0" u="none" dirty="0"/>
          </a:p>
        </p:txBody>
      </p:sp>
      <p:sp>
        <p:nvSpPr>
          <p:cNvPr id="9" name="TextBox 8"/>
          <p:cNvSpPr txBox="1"/>
          <p:nvPr/>
        </p:nvSpPr>
        <p:spPr>
          <a:xfrm>
            <a:off x="1246907" y="4728160"/>
            <a:ext cx="6834911" cy="1422931"/>
          </a:xfrm>
          <a:prstGeom prst="rect">
            <a:avLst/>
          </a:prstGeom>
          <a:noFill/>
          <a:ln>
            <a:noFill/>
          </a:ln>
        </p:spPr>
        <p:txBody>
          <a:bodyPr wrap="square" lIns="91418" tIns="45709" rIns="91418" bIns="45709" rtlCol="0">
            <a:spAutoFit/>
          </a:bodyPr>
          <a:lstStyle/>
          <a:p>
            <a:pPr marL="285684" indent="-285684">
              <a:lnSpc>
                <a:spcPct val="90000"/>
              </a:lnSpc>
              <a:spcAft>
                <a:spcPts val="808"/>
              </a:spcAft>
            </a:pPr>
            <a:r>
              <a:rPr lang="en-US" dirty="0" smtClean="0">
                <a:latin typeface="Arial" pitchFamily="34" charset="0"/>
                <a:cs typeface="Arial" pitchFamily="34" charset="0"/>
              </a:rPr>
              <a:t>Demographics</a:t>
            </a:r>
          </a:p>
          <a:p>
            <a:pPr marL="285684" indent="-285684">
              <a:lnSpc>
                <a:spcPct val="90000"/>
              </a:lnSpc>
              <a:spcAft>
                <a:spcPts val="808"/>
              </a:spcAft>
              <a:buFont typeface="Arial" pitchFamily="34" charset="0"/>
              <a:buChar char="•"/>
            </a:pPr>
            <a:r>
              <a:rPr lang="en-US" dirty="0" smtClean="0">
                <a:latin typeface="Arial" pitchFamily="34" charset="0"/>
                <a:cs typeface="Arial" pitchFamily="34" charset="0"/>
              </a:rPr>
              <a:t>~ ¼ of BES Early Career Awards are at National Laboratories</a:t>
            </a:r>
          </a:p>
          <a:p>
            <a:pPr marL="285684" indent="-285684">
              <a:lnSpc>
                <a:spcPct val="90000"/>
              </a:lnSpc>
              <a:spcAft>
                <a:spcPts val="808"/>
              </a:spcAft>
              <a:buFont typeface="Arial" pitchFamily="34" charset="0"/>
              <a:buChar char="•"/>
            </a:pPr>
            <a:r>
              <a:rPr lang="en-US" dirty="0" smtClean="0">
                <a:latin typeface="Arial" pitchFamily="34" charset="0"/>
                <a:cs typeface="Arial" pitchFamily="34" charset="0"/>
              </a:rPr>
              <a:t>Within 1</a:t>
            </a:r>
            <a:r>
              <a:rPr lang="en-US" baseline="30000" dirty="0" smtClean="0">
                <a:latin typeface="Arial" pitchFamily="34" charset="0"/>
                <a:cs typeface="Arial" pitchFamily="34" charset="0"/>
              </a:rPr>
              <a:t>st</a:t>
            </a:r>
            <a:r>
              <a:rPr lang="en-US" dirty="0" smtClean="0">
                <a:latin typeface="Arial" pitchFamily="34" charset="0"/>
                <a:cs typeface="Arial" pitchFamily="34" charset="0"/>
              </a:rPr>
              <a:t> three years of BES Early Career Awards: </a:t>
            </a:r>
          </a:p>
          <a:p>
            <a:pPr marL="692860" lvl="1" indent="-285684">
              <a:lnSpc>
                <a:spcPct val="90000"/>
              </a:lnSpc>
              <a:spcAft>
                <a:spcPts val="808"/>
              </a:spcAft>
              <a:buFont typeface="Arial" pitchFamily="34" charset="0"/>
              <a:buChar char="–"/>
            </a:pPr>
            <a:r>
              <a:rPr lang="en-US" dirty="0" smtClean="0">
                <a:latin typeface="Arial" pitchFamily="34" charset="0"/>
                <a:cs typeface="Arial" pitchFamily="34" charset="0"/>
              </a:rPr>
              <a:t>41 unique universities and 10 unique laboratories </a:t>
            </a:r>
          </a:p>
        </p:txBody>
      </p:sp>
      <p:graphicFrame>
        <p:nvGraphicFramePr>
          <p:cNvPr id="10" name="Table 9"/>
          <p:cNvGraphicFramePr>
            <a:graphicFrameLocks noGrp="1"/>
          </p:cNvGraphicFramePr>
          <p:nvPr/>
        </p:nvGraphicFramePr>
        <p:xfrm>
          <a:off x="261696" y="1124178"/>
          <a:ext cx="2924849" cy="1543920"/>
        </p:xfrm>
        <a:graphic>
          <a:graphicData uri="http://schemas.openxmlformats.org/drawingml/2006/table">
            <a:tbl>
              <a:tblPr firstRow="1" bandRow="1">
                <a:tableStyleId>{5C22544A-7EE6-4342-B048-85BDC9FD1C3A}</a:tableStyleId>
              </a:tblPr>
              <a:tblGrid>
                <a:gridCol w="1370061"/>
                <a:gridCol w="538788"/>
                <a:gridCol w="1016000"/>
              </a:tblGrid>
              <a:tr h="385980">
                <a:tc gridSpan="3">
                  <a:txBody>
                    <a:bodyPr/>
                    <a:lstStyle/>
                    <a:p>
                      <a:pPr algn="ctr"/>
                      <a:r>
                        <a:rPr lang="en-US" sz="1600" dirty="0" smtClean="0"/>
                        <a:t>States</a:t>
                      </a:r>
                      <a:endParaRPr lang="en-US" sz="1600" dirty="0"/>
                    </a:p>
                  </a:txBody>
                  <a:tcPr marL="83127" marR="83127" marT="40341" marB="40341"/>
                </a:tc>
                <a:tc hMerge="1">
                  <a:txBody>
                    <a:bodyPr/>
                    <a:lstStyle/>
                    <a:p>
                      <a:pPr algn="ctr"/>
                      <a:endParaRPr lang="en-US" dirty="0"/>
                    </a:p>
                  </a:txBody>
                  <a:tcPr/>
                </a:tc>
                <a:tc hMerge="1">
                  <a:txBody>
                    <a:bodyPr/>
                    <a:lstStyle/>
                    <a:p>
                      <a:pPr algn="ctr"/>
                      <a:endParaRPr lang="en-US" dirty="0"/>
                    </a:p>
                  </a:txBody>
                  <a:tcPr/>
                </a:tc>
              </a:tr>
              <a:tr h="385980">
                <a:tc>
                  <a:txBody>
                    <a:bodyPr/>
                    <a:lstStyle/>
                    <a:p>
                      <a:pPr algn="ctr"/>
                      <a:r>
                        <a:rPr lang="en-US" sz="1600" b="1" dirty="0" smtClean="0"/>
                        <a:t>Year</a:t>
                      </a:r>
                      <a:endParaRPr lang="en-US" sz="1600" b="1" dirty="0"/>
                    </a:p>
                  </a:txBody>
                  <a:tcPr marL="83127" marR="83127" marT="40341" marB="40341"/>
                </a:tc>
                <a:tc>
                  <a:txBody>
                    <a:bodyPr/>
                    <a:lstStyle/>
                    <a:p>
                      <a:pPr algn="ctr"/>
                      <a:r>
                        <a:rPr lang="en-US" sz="1600" b="1" dirty="0" smtClean="0"/>
                        <a:t>BES</a:t>
                      </a:r>
                      <a:endParaRPr lang="en-US" sz="1600" b="1" dirty="0"/>
                    </a:p>
                  </a:txBody>
                  <a:tcPr marL="83127" marR="83127" marT="40341" marB="40341"/>
                </a:tc>
                <a:tc>
                  <a:txBody>
                    <a:bodyPr/>
                    <a:lstStyle/>
                    <a:p>
                      <a:pPr algn="ctr"/>
                      <a:r>
                        <a:rPr lang="en-US" sz="1600" b="1" dirty="0" smtClean="0"/>
                        <a:t>All</a:t>
                      </a:r>
                      <a:r>
                        <a:rPr lang="en-US" sz="1600" b="1" baseline="0" dirty="0" smtClean="0"/>
                        <a:t> of SC</a:t>
                      </a:r>
                      <a:endParaRPr lang="en-US" sz="1600" b="1" dirty="0"/>
                    </a:p>
                  </a:txBody>
                  <a:tcPr marL="83127" marR="83127" marT="40341" marB="40341"/>
                </a:tc>
              </a:tr>
              <a:tr h="385980">
                <a:tc>
                  <a:txBody>
                    <a:bodyPr/>
                    <a:lstStyle/>
                    <a:p>
                      <a:pPr algn="ctr"/>
                      <a:r>
                        <a:rPr lang="en-US" sz="1600" dirty="0" smtClean="0"/>
                        <a:t>2012</a:t>
                      </a:r>
                      <a:endParaRPr lang="en-US" sz="1600" dirty="0"/>
                    </a:p>
                  </a:txBody>
                  <a:tcPr marL="83127" marR="83127" marT="40341" marB="40341"/>
                </a:tc>
                <a:tc>
                  <a:txBody>
                    <a:bodyPr/>
                    <a:lstStyle/>
                    <a:p>
                      <a:pPr algn="ctr"/>
                      <a:r>
                        <a:rPr lang="en-US" sz="1600" dirty="0" smtClean="0"/>
                        <a:t>19</a:t>
                      </a:r>
                      <a:endParaRPr lang="en-US" sz="1600" dirty="0"/>
                    </a:p>
                  </a:txBody>
                  <a:tcPr marL="83127" marR="83127" marT="40341" marB="40341"/>
                </a:tc>
                <a:tc>
                  <a:txBody>
                    <a:bodyPr/>
                    <a:lstStyle/>
                    <a:p>
                      <a:pPr algn="ctr"/>
                      <a:r>
                        <a:rPr lang="en-US" sz="1600" dirty="0" smtClean="0"/>
                        <a:t>25</a:t>
                      </a:r>
                      <a:endParaRPr lang="en-US" sz="1600" dirty="0"/>
                    </a:p>
                  </a:txBody>
                  <a:tcPr marL="83127" marR="83127" marT="40341" marB="40341"/>
                </a:tc>
              </a:tr>
              <a:tr h="385980">
                <a:tc>
                  <a:txBody>
                    <a:bodyPr/>
                    <a:lstStyle/>
                    <a:p>
                      <a:pPr algn="ctr"/>
                      <a:r>
                        <a:rPr lang="en-US" sz="1600" dirty="0" smtClean="0"/>
                        <a:t>2010 - 2012</a:t>
                      </a:r>
                      <a:endParaRPr lang="en-US" sz="1600" dirty="0"/>
                    </a:p>
                  </a:txBody>
                  <a:tcPr marL="83127" marR="83127" marT="40341" marB="40341"/>
                </a:tc>
                <a:tc>
                  <a:txBody>
                    <a:bodyPr/>
                    <a:lstStyle/>
                    <a:p>
                      <a:pPr algn="ctr"/>
                      <a:r>
                        <a:rPr lang="en-US" sz="1600" dirty="0" smtClean="0"/>
                        <a:t>25</a:t>
                      </a:r>
                      <a:endParaRPr lang="en-US" sz="1600" dirty="0"/>
                    </a:p>
                  </a:txBody>
                  <a:tcPr marL="83127" marR="83127" marT="40341" marB="40341"/>
                </a:tc>
                <a:tc>
                  <a:txBody>
                    <a:bodyPr/>
                    <a:lstStyle/>
                    <a:p>
                      <a:pPr algn="ctr"/>
                      <a:r>
                        <a:rPr lang="en-US" sz="1600" dirty="0" smtClean="0"/>
                        <a:t>33</a:t>
                      </a:r>
                      <a:endParaRPr lang="en-US" sz="1600" dirty="0"/>
                    </a:p>
                  </a:txBody>
                  <a:tcPr marL="83127" marR="83127" marT="40341" marB="40341"/>
                </a:tc>
              </a:tr>
            </a:tbl>
          </a:graphicData>
        </a:graphic>
      </p:graphicFrame>
      <p:graphicFrame>
        <p:nvGraphicFramePr>
          <p:cNvPr id="11" name="Table 10"/>
          <p:cNvGraphicFramePr>
            <a:graphicFrameLocks noGrp="1"/>
          </p:cNvGraphicFramePr>
          <p:nvPr/>
        </p:nvGraphicFramePr>
        <p:xfrm>
          <a:off x="261696" y="2906061"/>
          <a:ext cx="2924849" cy="1543920"/>
        </p:xfrm>
        <a:graphic>
          <a:graphicData uri="http://schemas.openxmlformats.org/drawingml/2006/table">
            <a:tbl>
              <a:tblPr firstRow="1" bandRow="1">
                <a:tableStyleId>{5C22544A-7EE6-4342-B048-85BDC9FD1C3A}</a:tableStyleId>
              </a:tblPr>
              <a:tblGrid>
                <a:gridCol w="1370061"/>
                <a:gridCol w="538788"/>
                <a:gridCol w="1016000"/>
              </a:tblGrid>
              <a:tr h="385980">
                <a:tc gridSpan="3">
                  <a:txBody>
                    <a:bodyPr/>
                    <a:lstStyle/>
                    <a:p>
                      <a:pPr algn="ctr"/>
                      <a:r>
                        <a:rPr lang="en-US" sz="1600" dirty="0" smtClean="0"/>
                        <a:t>Unique Institutions</a:t>
                      </a:r>
                      <a:endParaRPr lang="en-US" sz="1600" dirty="0"/>
                    </a:p>
                  </a:txBody>
                  <a:tcPr marL="83127" marR="83127" marT="40341" marB="40341"/>
                </a:tc>
                <a:tc hMerge="1">
                  <a:txBody>
                    <a:bodyPr/>
                    <a:lstStyle/>
                    <a:p>
                      <a:pPr algn="ctr"/>
                      <a:endParaRPr lang="en-US" dirty="0"/>
                    </a:p>
                  </a:txBody>
                  <a:tcPr/>
                </a:tc>
                <a:tc hMerge="1">
                  <a:txBody>
                    <a:bodyPr/>
                    <a:lstStyle/>
                    <a:p>
                      <a:pPr algn="ctr"/>
                      <a:endParaRPr lang="en-US" dirty="0"/>
                    </a:p>
                  </a:txBody>
                  <a:tcPr/>
                </a:tc>
              </a:tr>
              <a:tr h="385980">
                <a:tc>
                  <a:txBody>
                    <a:bodyPr/>
                    <a:lstStyle/>
                    <a:p>
                      <a:pPr algn="ctr"/>
                      <a:r>
                        <a:rPr lang="en-US" sz="1600" b="1" dirty="0" smtClean="0"/>
                        <a:t>Year</a:t>
                      </a:r>
                      <a:endParaRPr lang="en-US" sz="1600" b="1" dirty="0"/>
                    </a:p>
                  </a:txBody>
                  <a:tcPr marL="83127" marR="83127" marT="40341" marB="40341"/>
                </a:tc>
                <a:tc>
                  <a:txBody>
                    <a:bodyPr/>
                    <a:lstStyle/>
                    <a:p>
                      <a:pPr algn="ctr"/>
                      <a:r>
                        <a:rPr lang="en-US" sz="1600" b="1" dirty="0" smtClean="0"/>
                        <a:t>BES</a:t>
                      </a:r>
                      <a:endParaRPr lang="en-US" sz="1600" b="1" dirty="0"/>
                    </a:p>
                  </a:txBody>
                  <a:tcPr marL="83127" marR="83127" marT="40341" marB="40341"/>
                </a:tc>
                <a:tc>
                  <a:txBody>
                    <a:bodyPr/>
                    <a:lstStyle/>
                    <a:p>
                      <a:pPr algn="ctr"/>
                      <a:r>
                        <a:rPr lang="en-US" sz="1600" b="1" dirty="0" smtClean="0"/>
                        <a:t>All</a:t>
                      </a:r>
                      <a:r>
                        <a:rPr lang="en-US" sz="1600" b="1" baseline="0" dirty="0" smtClean="0"/>
                        <a:t> of SC</a:t>
                      </a:r>
                      <a:endParaRPr lang="en-US" sz="1600" b="1" dirty="0"/>
                    </a:p>
                  </a:txBody>
                  <a:tcPr marL="83127" marR="83127" marT="40341" marB="40341"/>
                </a:tc>
              </a:tr>
              <a:tr h="385980">
                <a:tc>
                  <a:txBody>
                    <a:bodyPr/>
                    <a:lstStyle/>
                    <a:p>
                      <a:pPr algn="ctr"/>
                      <a:r>
                        <a:rPr lang="en-US" sz="1600" dirty="0" smtClean="0"/>
                        <a:t>2012</a:t>
                      </a:r>
                      <a:endParaRPr lang="en-US" sz="1600" dirty="0"/>
                    </a:p>
                  </a:txBody>
                  <a:tcPr marL="83127" marR="83127" marT="40341" marB="40341"/>
                </a:tc>
                <a:tc>
                  <a:txBody>
                    <a:bodyPr/>
                    <a:lstStyle/>
                    <a:p>
                      <a:pPr algn="ctr"/>
                      <a:r>
                        <a:rPr lang="en-US" sz="1600" dirty="0" smtClean="0"/>
                        <a:t>26</a:t>
                      </a:r>
                      <a:endParaRPr lang="en-US" sz="1600" dirty="0"/>
                    </a:p>
                  </a:txBody>
                  <a:tcPr marL="83127" marR="83127" marT="40341" marB="40341"/>
                </a:tc>
                <a:tc>
                  <a:txBody>
                    <a:bodyPr/>
                    <a:lstStyle/>
                    <a:p>
                      <a:pPr algn="ctr"/>
                      <a:r>
                        <a:rPr lang="en-US" sz="1600" dirty="0" smtClean="0"/>
                        <a:t>47</a:t>
                      </a:r>
                      <a:endParaRPr lang="en-US" sz="1600" dirty="0"/>
                    </a:p>
                  </a:txBody>
                  <a:tcPr marL="83127" marR="83127" marT="40341" marB="40341"/>
                </a:tc>
              </a:tr>
              <a:tr h="385980">
                <a:tc>
                  <a:txBody>
                    <a:bodyPr/>
                    <a:lstStyle/>
                    <a:p>
                      <a:pPr algn="ctr"/>
                      <a:r>
                        <a:rPr lang="en-US" sz="1600" dirty="0" smtClean="0"/>
                        <a:t>2010 - 2012</a:t>
                      </a:r>
                      <a:endParaRPr lang="en-US" sz="1600" dirty="0"/>
                    </a:p>
                  </a:txBody>
                  <a:tcPr marL="83127" marR="83127" marT="40341" marB="40341"/>
                </a:tc>
                <a:tc>
                  <a:txBody>
                    <a:bodyPr/>
                    <a:lstStyle/>
                    <a:p>
                      <a:pPr algn="ctr"/>
                      <a:r>
                        <a:rPr lang="en-US" sz="1600" dirty="0" smtClean="0"/>
                        <a:t>51</a:t>
                      </a:r>
                      <a:endParaRPr lang="en-US" sz="1600" dirty="0"/>
                    </a:p>
                  </a:txBody>
                  <a:tcPr marL="83127" marR="83127" marT="40341" marB="40341"/>
                </a:tc>
                <a:tc>
                  <a:txBody>
                    <a:bodyPr/>
                    <a:lstStyle/>
                    <a:p>
                      <a:pPr algn="ctr"/>
                      <a:r>
                        <a:rPr lang="en-US" sz="1600" dirty="0" smtClean="0"/>
                        <a:t>87</a:t>
                      </a:r>
                      <a:endParaRPr lang="en-US" sz="1600" dirty="0"/>
                    </a:p>
                  </a:txBody>
                  <a:tcPr marL="83127" marR="83127" marT="40341" marB="40341"/>
                </a:tc>
              </a:tr>
            </a:tbl>
          </a:graphicData>
        </a:graphic>
      </p:graphicFrame>
      <p:pic>
        <p:nvPicPr>
          <p:cNvPr id="12" name="Picture 11" descr="Early_Career_BES_2010-2012.jpg"/>
          <p:cNvPicPr>
            <a:picLocks noChangeAspect="1"/>
          </p:cNvPicPr>
          <p:nvPr/>
        </p:nvPicPr>
        <p:blipFill>
          <a:blip r:embed="rId3" cstate="print"/>
          <a:srcRect t="11879"/>
          <a:stretch>
            <a:fillRect/>
          </a:stretch>
        </p:blipFill>
        <p:spPr>
          <a:xfrm>
            <a:off x="3402061" y="1075766"/>
            <a:ext cx="5501676" cy="341118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descr="Duan_Fig1.jpg"/>
          <p:cNvPicPr>
            <a:picLocks noChangeAspect="1"/>
          </p:cNvPicPr>
          <p:nvPr/>
        </p:nvPicPr>
        <p:blipFill>
          <a:blip r:embed="rId3" cstate="print"/>
          <a:stretch>
            <a:fillRect/>
          </a:stretch>
        </p:blipFill>
        <p:spPr>
          <a:xfrm>
            <a:off x="5051131" y="1157940"/>
            <a:ext cx="2282385" cy="1694329"/>
          </a:xfrm>
          <a:prstGeom prst="rect">
            <a:avLst/>
          </a:prstGeom>
        </p:spPr>
      </p:pic>
      <p:pic>
        <p:nvPicPr>
          <p:cNvPr id="92" name="Picture 91" descr="Duan_Fig2.jpg"/>
          <p:cNvPicPr>
            <a:picLocks noChangeAspect="1"/>
          </p:cNvPicPr>
          <p:nvPr/>
        </p:nvPicPr>
        <p:blipFill>
          <a:blip r:embed="rId4" cstate="print"/>
          <a:stretch>
            <a:fillRect/>
          </a:stretch>
        </p:blipFill>
        <p:spPr>
          <a:xfrm>
            <a:off x="7477605" y="1157940"/>
            <a:ext cx="953229" cy="1694329"/>
          </a:xfrm>
          <a:prstGeom prst="rect">
            <a:avLst/>
          </a:prstGeom>
        </p:spPr>
      </p:pic>
      <p:pic>
        <p:nvPicPr>
          <p:cNvPr id="23" name="Picture 2"/>
          <p:cNvPicPr>
            <a:picLocks noChangeAspect="1" noChangeArrowheads="1"/>
          </p:cNvPicPr>
          <p:nvPr/>
        </p:nvPicPr>
        <p:blipFill>
          <a:blip r:embed="rId5" cstate="print"/>
          <a:srcRect/>
          <a:stretch>
            <a:fillRect/>
          </a:stretch>
        </p:blipFill>
        <p:spPr bwMode="auto">
          <a:xfrm>
            <a:off x="4823316" y="3855868"/>
            <a:ext cx="4053498" cy="1592048"/>
          </a:xfrm>
          <a:prstGeom prst="rect">
            <a:avLst/>
          </a:prstGeom>
          <a:noFill/>
          <a:ln w="9525">
            <a:noFill/>
            <a:miter lim="800000"/>
            <a:headEnd/>
            <a:tailEnd/>
          </a:ln>
        </p:spPr>
      </p:pic>
      <p:pic>
        <p:nvPicPr>
          <p:cNvPr id="26" name="Picture 2"/>
          <p:cNvPicPr>
            <a:picLocks noChangeAspect="1" noChangeArrowheads="1"/>
          </p:cNvPicPr>
          <p:nvPr/>
        </p:nvPicPr>
        <p:blipFill>
          <a:blip r:embed="rId6" cstate="print"/>
          <a:srcRect l="6618" r="39887" b="49305"/>
          <a:stretch>
            <a:fillRect/>
          </a:stretch>
        </p:blipFill>
        <p:spPr bwMode="auto">
          <a:xfrm>
            <a:off x="184728" y="3876074"/>
            <a:ext cx="1858923" cy="1442984"/>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l="7352" t="61804"/>
          <a:stretch>
            <a:fillRect/>
          </a:stretch>
        </p:blipFill>
        <p:spPr bwMode="auto">
          <a:xfrm>
            <a:off x="2062790" y="4584529"/>
            <a:ext cx="2327782" cy="786094"/>
          </a:xfrm>
          <a:prstGeom prst="rect">
            <a:avLst/>
          </a:prstGeom>
          <a:noFill/>
          <a:ln w="9525">
            <a:noFill/>
            <a:miter lim="800000"/>
            <a:headEnd/>
            <a:tailEnd/>
          </a:ln>
        </p:spPr>
      </p:pic>
      <p:pic>
        <p:nvPicPr>
          <p:cNvPr id="28" name="Picture 2"/>
          <p:cNvPicPr>
            <a:picLocks noChangeAspect="1" noChangeArrowheads="1"/>
          </p:cNvPicPr>
          <p:nvPr/>
        </p:nvPicPr>
        <p:blipFill>
          <a:blip r:embed="rId6" cstate="print"/>
          <a:srcRect l="65689" t="7566" b="59761"/>
          <a:stretch>
            <a:fillRect/>
          </a:stretch>
        </p:blipFill>
        <p:spPr bwMode="auto">
          <a:xfrm>
            <a:off x="2770912" y="3810001"/>
            <a:ext cx="957724" cy="747058"/>
          </a:xfrm>
          <a:prstGeom prst="rect">
            <a:avLst/>
          </a:prstGeom>
          <a:noFill/>
          <a:ln w="9525">
            <a:noFill/>
            <a:miter lim="800000"/>
            <a:headEnd/>
            <a:tailEnd/>
          </a:ln>
        </p:spPr>
      </p:pic>
      <p:sp>
        <p:nvSpPr>
          <p:cNvPr id="15" name="Rectangle 14"/>
          <p:cNvSpPr/>
          <p:nvPr/>
        </p:nvSpPr>
        <p:spPr>
          <a:xfrm>
            <a:off x="4573444" y="815244"/>
            <a:ext cx="4553238" cy="2671202"/>
          </a:xfrm>
          <a:prstGeom prst="rect">
            <a:avLst/>
          </a:prstGeom>
          <a:solidFill>
            <a:srgbClr val="BE4EC1">
              <a:alpha val="14902"/>
            </a:srgbClr>
          </a:solid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200">
              <a:latin typeface="Arial Narrow" pitchFamily="34" charset="0"/>
            </a:endParaRPr>
          </a:p>
        </p:txBody>
      </p:sp>
      <p:pic>
        <p:nvPicPr>
          <p:cNvPr id="7" name="Picture 2"/>
          <p:cNvPicPr>
            <a:picLocks noChangeAspect="1" noChangeArrowheads="1"/>
          </p:cNvPicPr>
          <p:nvPr/>
        </p:nvPicPr>
        <p:blipFill>
          <a:blip r:embed="rId7" cstate="print"/>
          <a:srcRect/>
          <a:stretch>
            <a:fillRect/>
          </a:stretch>
        </p:blipFill>
        <p:spPr bwMode="auto">
          <a:xfrm>
            <a:off x="14219" y="971302"/>
            <a:ext cx="4557579" cy="2230779"/>
          </a:xfrm>
          <a:prstGeom prst="rect">
            <a:avLst/>
          </a:prstGeom>
          <a:noFill/>
          <a:ln w="9525">
            <a:noFill/>
            <a:miter lim="800000"/>
            <a:headEnd/>
            <a:tailEnd/>
          </a:ln>
        </p:spPr>
      </p:pic>
      <p:sp>
        <p:nvSpPr>
          <p:cNvPr id="11" name="Rectangle 10"/>
          <p:cNvSpPr/>
          <p:nvPr/>
        </p:nvSpPr>
        <p:spPr>
          <a:xfrm>
            <a:off x="30309" y="815229"/>
            <a:ext cx="4543135" cy="2671202"/>
          </a:xfrm>
          <a:prstGeom prst="rect">
            <a:avLst/>
          </a:prstGeom>
          <a:solidFill>
            <a:srgbClr val="4F81BD">
              <a:alpha val="14902"/>
            </a:srgbClr>
          </a:solid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200">
              <a:latin typeface="Arial Narrow" pitchFamily="34" charset="0"/>
            </a:endParaRPr>
          </a:p>
        </p:txBody>
      </p:sp>
      <p:sp>
        <p:nvSpPr>
          <p:cNvPr id="22" name="Rectangle 21"/>
          <p:cNvSpPr/>
          <p:nvPr/>
        </p:nvSpPr>
        <p:spPr>
          <a:xfrm>
            <a:off x="30278" y="3486430"/>
            <a:ext cx="4543135" cy="2671202"/>
          </a:xfrm>
          <a:prstGeom prst="rect">
            <a:avLst/>
          </a:prstGeom>
          <a:solidFill>
            <a:srgbClr val="46C6C0">
              <a:alpha val="14902"/>
            </a:srgbClr>
          </a:solid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200">
              <a:latin typeface="Arial Narrow" pitchFamily="34" charset="0"/>
            </a:endParaRPr>
          </a:p>
        </p:txBody>
      </p:sp>
      <p:sp>
        <p:nvSpPr>
          <p:cNvPr id="14" name="Rectangle 13"/>
          <p:cNvSpPr/>
          <p:nvPr/>
        </p:nvSpPr>
        <p:spPr>
          <a:xfrm>
            <a:off x="4573444" y="2763558"/>
            <a:ext cx="4570556" cy="738423"/>
          </a:xfrm>
          <a:prstGeom prst="rect">
            <a:avLst/>
          </a:prstGeom>
        </p:spPr>
        <p:txBody>
          <a:bodyPr wrap="square" lIns="82058" tIns="41029" rIns="82058" bIns="41029">
            <a:spAutoFit/>
          </a:bodyPr>
          <a:lstStyle/>
          <a:p>
            <a:r>
              <a:rPr lang="en-US" sz="1200" u="none" dirty="0" smtClean="0">
                <a:latin typeface="Arial Narrow" pitchFamily="34" charset="0"/>
              </a:rPr>
              <a:t>PI: </a:t>
            </a:r>
            <a:r>
              <a:rPr lang="en-US" sz="1200" u="none" dirty="0" err="1" smtClean="0">
                <a:latin typeface="Arial Narrow" pitchFamily="34" charset="0"/>
              </a:rPr>
              <a:t>Xiangfeng</a:t>
            </a:r>
            <a:r>
              <a:rPr lang="en-US" sz="1200" dirty="0" smtClean="0">
                <a:latin typeface="Arial Narrow" pitchFamily="34" charset="0"/>
              </a:rPr>
              <a:t> </a:t>
            </a:r>
            <a:r>
              <a:rPr lang="en-US" sz="1200" u="none" dirty="0" err="1" smtClean="0">
                <a:latin typeface="Arial Narrow" pitchFamily="34" charset="0"/>
              </a:rPr>
              <a:t>Duan</a:t>
            </a:r>
            <a:r>
              <a:rPr lang="en-US" sz="1200" u="none" dirty="0" smtClean="0">
                <a:latin typeface="Arial Narrow" pitchFamily="34" charset="0"/>
              </a:rPr>
              <a:t>, UCLA</a:t>
            </a:r>
          </a:p>
          <a:p>
            <a:pPr>
              <a:lnSpc>
                <a:spcPct val="85000"/>
              </a:lnSpc>
            </a:pPr>
            <a:r>
              <a:rPr lang="en-US" sz="1200" u="none" dirty="0" smtClean="0">
                <a:latin typeface="Arial Narrow" pitchFamily="34" charset="0"/>
              </a:rPr>
              <a:t>Goal:  Synthesize nanostructured semiconductor photodiodes and investigate their fundamental electronic, optoelectronic properties to enable efficient charge separation, transportation and photon-to-electron conversion.</a:t>
            </a:r>
          </a:p>
        </p:txBody>
      </p:sp>
      <p:sp>
        <p:nvSpPr>
          <p:cNvPr id="25" name="Rectangle 24"/>
          <p:cNvSpPr/>
          <p:nvPr/>
        </p:nvSpPr>
        <p:spPr>
          <a:xfrm>
            <a:off x="4588837" y="3486741"/>
            <a:ext cx="4543135" cy="2671202"/>
          </a:xfrm>
          <a:prstGeom prst="rect">
            <a:avLst/>
          </a:prstGeom>
          <a:solidFill>
            <a:srgbClr val="C78945">
              <a:alpha val="14902"/>
            </a:srgbClr>
          </a:solidFill>
          <a:ln>
            <a:solidFill>
              <a:srgbClr val="106636"/>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200">
              <a:latin typeface="Arial Narrow" pitchFamily="34" charset="0"/>
            </a:endParaRPr>
          </a:p>
        </p:txBody>
      </p:sp>
      <p:sp>
        <p:nvSpPr>
          <p:cNvPr id="2" name="Title 1"/>
          <p:cNvSpPr>
            <a:spLocks noGrp="1"/>
          </p:cNvSpPr>
          <p:nvPr>
            <p:ph type="title"/>
          </p:nvPr>
        </p:nvSpPr>
        <p:spPr/>
        <p:txBody>
          <a:bodyPr/>
          <a:lstStyle/>
          <a:p>
            <a:r>
              <a:rPr lang="en-US" dirty="0" smtClean="0"/>
              <a:t>Early Career Awards Bring New Talent and Ideas to BES</a:t>
            </a:r>
            <a:endParaRPr lang="en-US" dirty="0"/>
          </a:p>
        </p:txBody>
      </p:sp>
      <p:sp>
        <p:nvSpPr>
          <p:cNvPr id="4" name="Slide Number Placeholder 3"/>
          <p:cNvSpPr>
            <a:spLocks noGrp="1"/>
          </p:cNvSpPr>
          <p:nvPr>
            <p:ph type="sldNum" sz="quarter" idx="4294967295"/>
          </p:nvPr>
        </p:nvSpPr>
        <p:spPr>
          <a:xfrm>
            <a:off x="8382000" y="6351588"/>
            <a:ext cx="457200" cy="365125"/>
          </a:xfrm>
          <a:prstGeom prst="rect">
            <a:avLst/>
          </a:prstGeom>
        </p:spPr>
        <p:txBody>
          <a:bodyPr lIns="82058" tIns="41029" rIns="82058" bIns="41029"/>
          <a:lstStyle/>
          <a:p>
            <a:pPr>
              <a:defRPr/>
            </a:pPr>
            <a:fld id="{58B6EF8E-3424-4A55-9DA8-B65C41790E06}" type="slidenum">
              <a:rPr lang="en-US" sz="1200" b="0" u="none" smtClean="0">
                <a:latin typeface="Arial Narrow" pitchFamily="34" charset="0"/>
              </a:rPr>
              <a:pPr>
                <a:defRPr/>
              </a:pPr>
              <a:t>12</a:t>
            </a:fld>
            <a:endParaRPr lang="en-US" sz="1200" b="0" u="none" dirty="0">
              <a:latin typeface="Arial Narrow" pitchFamily="34" charset="0"/>
            </a:endParaRPr>
          </a:p>
        </p:txBody>
      </p:sp>
      <p:sp>
        <p:nvSpPr>
          <p:cNvPr id="8" name="Rectangle 7"/>
          <p:cNvSpPr/>
          <p:nvPr/>
        </p:nvSpPr>
        <p:spPr>
          <a:xfrm>
            <a:off x="0" y="2968971"/>
            <a:ext cx="4769715" cy="553757"/>
          </a:xfrm>
          <a:prstGeom prst="rect">
            <a:avLst/>
          </a:prstGeom>
        </p:spPr>
        <p:txBody>
          <a:bodyPr wrap="square" lIns="82058" tIns="41029" rIns="82058" bIns="41029">
            <a:spAutoFit/>
          </a:bodyPr>
          <a:lstStyle/>
          <a:p>
            <a:pPr fontAlgn="t">
              <a:lnSpc>
                <a:spcPct val="85000"/>
              </a:lnSpc>
            </a:pPr>
            <a:r>
              <a:rPr lang="en-US" sz="1200" u="none" dirty="0" smtClean="0">
                <a:solidFill>
                  <a:srgbClr val="000000"/>
                </a:solidFill>
                <a:latin typeface="Arial Narrow" pitchFamily="34" charset="0"/>
              </a:rPr>
              <a:t>PI:  Wei-</a:t>
            </a:r>
            <a:r>
              <a:rPr lang="en-US" sz="1200" u="none" dirty="0" err="1" smtClean="0">
                <a:solidFill>
                  <a:srgbClr val="000000"/>
                </a:solidFill>
                <a:latin typeface="Arial Narrow" pitchFamily="34" charset="0"/>
              </a:rPr>
              <a:t>Ren</a:t>
            </a:r>
            <a:r>
              <a:rPr lang="en-US" sz="1200" u="none" dirty="0" smtClean="0">
                <a:solidFill>
                  <a:srgbClr val="000000"/>
                </a:solidFill>
                <a:latin typeface="Arial Narrow" pitchFamily="34" charset="0"/>
              </a:rPr>
              <a:t> Chen, ORNL</a:t>
            </a:r>
          </a:p>
          <a:p>
            <a:pPr fontAlgn="t">
              <a:lnSpc>
                <a:spcPct val="85000"/>
              </a:lnSpc>
            </a:pPr>
            <a:r>
              <a:rPr lang="en-US" sz="1200" u="none" dirty="0" smtClean="0">
                <a:solidFill>
                  <a:srgbClr val="000000"/>
                </a:solidFill>
                <a:latin typeface="Arial Narrow" pitchFamily="34" charset="0"/>
              </a:rPr>
              <a:t>Goal:  Combine tailored synthesis, neutron scattering experiments, and </a:t>
            </a:r>
            <a:r>
              <a:rPr lang="en-US" sz="1200" u="none" dirty="0" err="1" smtClean="0">
                <a:solidFill>
                  <a:srgbClr val="000000"/>
                </a:solidFill>
                <a:latin typeface="Arial Narrow" pitchFamily="34" charset="0"/>
              </a:rPr>
              <a:t>computa-tional</a:t>
            </a:r>
            <a:r>
              <a:rPr lang="en-US" sz="1200" u="none" dirty="0" smtClean="0">
                <a:solidFill>
                  <a:srgbClr val="000000"/>
                </a:solidFill>
                <a:latin typeface="Arial Narrow" pitchFamily="34" charset="0"/>
              </a:rPr>
              <a:t> modeling to  understand  novel soft colloid systems for energy materials.</a:t>
            </a:r>
          </a:p>
        </p:txBody>
      </p:sp>
      <p:sp>
        <p:nvSpPr>
          <p:cNvPr id="9" name="Rectangle 8"/>
          <p:cNvSpPr/>
          <p:nvPr/>
        </p:nvSpPr>
        <p:spPr>
          <a:xfrm>
            <a:off x="-39837" y="804855"/>
            <a:ext cx="4709102" cy="267525"/>
          </a:xfrm>
          <a:prstGeom prst="rect">
            <a:avLst/>
          </a:prstGeom>
        </p:spPr>
        <p:txBody>
          <a:bodyPr wrap="square" lIns="82058" tIns="41029" rIns="82058" bIns="41029">
            <a:spAutoFit/>
          </a:bodyPr>
          <a:lstStyle/>
          <a:p>
            <a:pPr fontAlgn="t"/>
            <a:r>
              <a:rPr lang="en-US" sz="1200" u="none" dirty="0" err="1" smtClean="0">
                <a:latin typeface="Arial Narrow" pitchFamily="34" charset="0"/>
              </a:rPr>
              <a:t>Multiphasic</a:t>
            </a:r>
            <a:r>
              <a:rPr lang="en-US" sz="1200" u="none" dirty="0" smtClean="0">
                <a:latin typeface="Arial Narrow" pitchFamily="34" charset="0"/>
              </a:rPr>
              <a:t> soft colloids: From fundamentals to application of energy sustainability</a:t>
            </a:r>
          </a:p>
        </p:txBody>
      </p:sp>
      <p:sp>
        <p:nvSpPr>
          <p:cNvPr id="16" name="Rectangle 15"/>
          <p:cNvSpPr/>
          <p:nvPr/>
        </p:nvSpPr>
        <p:spPr>
          <a:xfrm>
            <a:off x="1444" y="3486431"/>
            <a:ext cx="4572000" cy="267525"/>
          </a:xfrm>
          <a:prstGeom prst="rect">
            <a:avLst/>
          </a:prstGeom>
        </p:spPr>
        <p:txBody>
          <a:bodyPr lIns="82058" tIns="41029" rIns="82058" bIns="41029">
            <a:spAutoFit/>
          </a:bodyPr>
          <a:lstStyle/>
          <a:p>
            <a:pPr fontAlgn="t"/>
            <a:r>
              <a:rPr lang="en-US" sz="1200" u="none" dirty="0" smtClean="0">
                <a:solidFill>
                  <a:srgbClr val="000000"/>
                </a:solidFill>
                <a:latin typeface="Arial Narrow" pitchFamily="34" charset="0"/>
              </a:rPr>
              <a:t>Assembling Microorganisms into Energy Converting Materials</a:t>
            </a:r>
          </a:p>
        </p:txBody>
      </p:sp>
      <p:sp>
        <p:nvSpPr>
          <p:cNvPr id="20" name="Rectangle 19"/>
          <p:cNvSpPr/>
          <p:nvPr/>
        </p:nvSpPr>
        <p:spPr>
          <a:xfrm>
            <a:off x="4573444" y="5459336"/>
            <a:ext cx="4570556" cy="738423"/>
          </a:xfrm>
          <a:prstGeom prst="rect">
            <a:avLst/>
          </a:prstGeom>
        </p:spPr>
        <p:txBody>
          <a:bodyPr wrap="square" lIns="82058" tIns="41029" rIns="82058" bIns="41029">
            <a:spAutoFit/>
          </a:bodyPr>
          <a:lstStyle/>
          <a:p>
            <a:r>
              <a:rPr lang="en-US" sz="1200" u="none" dirty="0" smtClean="0">
                <a:latin typeface="Arial Narrow" pitchFamily="34" charset="0"/>
              </a:rPr>
              <a:t>PI: Gary </a:t>
            </a:r>
            <a:r>
              <a:rPr lang="en-US" sz="1200" u="none" dirty="0" err="1" smtClean="0">
                <a:latin typeface="Arial Narrow" pitchFamily="34" charset="0"/>
              </a:rPr>
              <a:t>Douberly</a:t>
            </a:r>
            <a:r>
              <a:rPr lang="en-US" sz="1200" u="none" dirty="0" smtClean="0">
                <a:latin typeface="Arial Narrow" pitchFamily="34" charset="0"/>
              </a:rPr>
              <a:t>, Univ. Georgia</a:t>
            </a:r>
          </a:p>
          <a:p>
            <a:pPr>
              <a:lnSpc>
                <a:spcPct val="85000"/>
              </a:lnSpc>
            </a:pPr>
            <a:r>
              <a:rPr lang="en-US" sz="1200" u="none" dirty="0" smtClean="0">
                <a:latin typeface="Arial Narrow" pitchFamily="34" charset="0"/>
              </a:rPr>
              <a:t>Goal:  Use HENDI (Helium </a:t>
            </a:r>
            <a:r>
              <a:rPr lang="en-US" sz="1200" u="none" dirty="0" err="1" smtClean="0">
                <a:latin typeface="Arial Narrow" pitchFamily="34" charset="0"/>
              </a:rPr>
              <a:t>nanodrop</a:t>
            </a:r>
            <a:r>
              <a:rPr lang="en-US" sz="1200" u="none" dirty="0" smtClean="0">
                <a:latin typeface="Arial Narrow" pitchFamily="34" charset="0"/>
              </a:rPr>
              <a:t> isolation) spectroscopy to make the first direct observation of the elusive combustion </a:t>
            </a:r>
            <a:r>
              <a:rPr lang="en-US" sz="1200" u="none" dirty="0" err="1" smtClean="0">
                <a:latin typeface="Arial Narrow" pitchFamily="34" charset="0"/>
              </a:rPr>
              <a:t>hydroalkyl</a:t>
            </a:r>
            <a:r>
              <a:rPr lang="en-US" sz="1200" u="none" dirty="0" smtClean="0">
                <a:latin typeface="Arial Narrow" pitchFamily="34" charset="0"/>
              </a:rPr>
              <a:t> peroxy radical (QOOH) and its oxygen adducts (O2QOOH) which play important roles in combustion. </a:t>
            </a:r>
            <a:endParaRPr lang="en-US" sz="1200" u="none" dirty="0">
              <a:latin typeface="Arial Narrow" pitchFamily="34" charset="0"/>
            </a:endParaRPr>
          </a:p>
        </p:txBody>
      </p:sp>
      <p:sp>
        <p:nvSpPr>
          <p:cNvPr id="21" name="Rectangle 20"/>
          <p:cNvSpPr/>
          <p:nvPr/>
        </p:nvSpPr>
        <p:spPr>
          <a:xfrm>
            <a:off x="2887" y="5452968"/>
            <a:ext cx="4570556" cy="738423"/>
          </a:xfrm>
          <a:prstGeom prst="rect">
            <a:avLst/>
          </a:prstGeom>
        </p:spPr>
        <p:txBody>
          <a:bodyPr wrap="square" lIns="82058" tIns="41029" rIns="82058" bIns="41029">
            <a:spAutoFit/>
          </a:bodyPr>
          <a:lstStyle/>
          <a:p>
            <a:r>
              <a:rPr lang="en-US" sz="1200" u="none" dirty="0" smtClean="0">
                <a:latin typeface="Arial Narrow" pitchFamily="34" charset="0"/>
              </a:rPr>
              <a:t>PI: </a:t>
            </a:r>
            <a:r>
              <a:rPr lang="en-US" sz="1200" u="none" dirty="0" err="1" smtClean="0">
                <a:latin typeface="Arial Narrow" pitchFamily="34" charset="0"/>
              </a:rPr>
              <a:t>Ozgur</a:t>
            </a:r>
            <a:r>
              <a:rPr lang="en-US" sz="1200" dirty="0" smtClean="0">
                <a:latin typeface="Arial Narrow" pitchFamily="34" charset="0"/>
              </a:rPr>
              <a:t> </a:t>
            </a:r>
            <a:r>
              <a:rPr lang="en-US" sz="1200" u="none" dirty="0" err="1" smtClean="0">
                <a:latin typeface="Arial Narrow" pitchFamily="34" charset="0"/>
              </a:rPr>
              <a:t>Sahin</a:t>
            </a:r>
            <a:r>
              <a:rPr lang="en-US" sz="1200" u="none" dirty="0" smtClean="0">
                <a:latin typeface="Arial Narrow" pitchFamily="34" charset="0"/>
              </a:rPr>
              <a:t>, Columbia</a:t>
            </a:r>
          </a:p>
          <a:p>
            <a:pPr>
              <a:lnSpc>
                <a:spcPct val="85000"/>
              </a:lnSpc>
            </a:pPr>
            <a:r>
              <a:rPr lang="en-US" sz="1200" u="none" dirty="0" smtClean="0">
                <a:latin typeface="Arial Narrow" pitchFamily="34" charset="0"/>
              </a:rPr>
              <a:t>Goal: Investigate basic science aspects of using bacterial spores as functional materials that can robustly and efficiently convert energy from variations in ambient conditions. </a:t>
            </a:r>
            <a:endParaRPr lang="en-US" sz="1200" u="none" dirty="0">
              <a:latin typeface="Arial Narrow" pitchFamily="34" charset="0"/>
            </a:endParaRPr>
          </a:p>
        </p:txBody>
      </p:sp>
      <p:sp>
        <p:nvSpPr>
          <p:cNvPr id="24" name="Rectangle 23"/>
          <p:cNvSpPr/>
          <p:nvPr/>
        </p:nvSpPr>
        <p:spPr>
          <a:xfrm>
            <a:off x="4572000" y="3486431"/>
            <a:ext cx="4572000" cy="452191"/>
          </a:xfrm>
          <a:prstGeom prst="rect">
            <a:avLst/>
          </a:prstGeom>
        </p:spPr>
        <p:txBody>
          <a:bodyPr lIns="82058" tIns="41029" rIns="82058" bIns="41029">
            <a:spAutoFit/>
          </a:bodyPr>
          <a:lstStyle/>
          <a:p>
            <a:pPr fontAlgn="t"/>
            <a:r>
              <a:rPr lang="en-US" sz="1200" u="none" dirty="0" smtClean="0">
                <a:latin typeface="Arial Narrow" pitchFamily="34" charset="0"/>
              </a:rPr>
              <a:t>Vibrational Spectroscopy of Transient Combustion Intermediates Trapped in Helium </a:t>
            </a:r>
            <a:r>
              <a:rPr lang="en-US" sz="1200" u="none" dirty="0" err="1" smtClean="0">
                <a:latin typeface="Arial Narrow" pitchFamily="34" charset="0"/>
              </a:rPr>
              <a:t>Nanodroplets</a:t>
            </a:r>
            <a:endParaRPr lang="en-US" sz="1200" u="none" dirty="0">
              <a:latin typeface="Arial Narrow" pitchFamily="34" charset="0"/>
            </a:endParaRPr>
          </a:p>
        </p:txBody>
      </p:sp>
      <p:sp>
        <p:nvSpPr>
          <p:cNvPr id="10" name="Rectangle 9"/>
          <p:cNvSpPr/>
          <p:nvPr/>
        </p:nvSpPr>
        <p:spPr>
          <a:xfrm>
            <a:off x="4573444" y="804855"/>
            <a:ext cx="4572000" cy="452191"/>
          </a:xfrm>
          <a:prstGeom prst="rect">
            <a:avLst/>
          </a:prstGeom>
        </p:spPr>
        <p:txBody>
          <a:bodyPr lIns="82058" tIns="41029" rIns="82058" bIns="41029">
            <a:spAutoFit/>
          </a:bodyPr>
          <a:lstStyle/>
          <a:p>
            <a:pPr fontAlgn="t"/>
            <a:r>
              <a:rPr lang="en-US" sz="1200" u="none" dirty="0" smtClean="0">
                <a:solidFill>
                  <a:srgbClr val="000000"/>
                </a:solidFill>
                <a:latin typeface="Arial Narrow" pitchFamily="34" charset="0"/>
              </a:rPr>
              <a:t>Rational Design and Nanoscale Integration of Multi-</a:t>
            </a:r>
            <a:r>
              <a:rPr lang="en-US" sz="1200" u="none" dirty="0" err="1" smtClean="0">
                <a:solidFill>
                  <a:srgbClr val="000000"/>
                </a:solidFill>
                <a:latin typeface="Arial Narrow" pitchFamily="34" charset="0"/>
              </a:rPr>
              <a:t>Heterostructures</a:t>
            </a:r>
            <a:r>
              <a:rPr lang="en-US" sz="1200" u="none" dirty="0" smtClean="0">
                <a:solidFill>
                  <a:srgbClr val="000000"/>
                </a:solidFill>
                <a:latin typeface="Arial Narrow" pitchFamily="34" charset="0"/>
              </a:rPr>
              <a:t> as Highly Efficient </a:t>
            </a:r>
            <a:r>
              <a:rPr lang="en-US" sz="1200" u="none" dirty="0" err="1" smtClean="0">
                <a:solidFill>
                  <a:srgbClr val="000000"/>
                </a:solidFill>
                <a:latin typeface="Arial Narrow" pitchFamily="34" charset="0"/>
              </a:rPr>
              <a:t>Photocatalysts</a:t>
            </a:r>
            <a:endParaRPr lang="en-US" sz="1200" u="none" dirty="0">
              <a:solidFill>
                <a:srgbClr val="000000"/>
              </a:solidFill>
              <a:latin typeface="Arial Narrow"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dirty="0" smtClean="0"/>
              <a:t>National Synchrotron Light Source- II</a:t>
            </a:r>
            <a:br>
              <a:rPr lang="en-US" dirty="0" smtClean="0"/>
            </a:br>
            <a:r>
              <a:rPr lang="en-US" sz="2000" dirty="0" smtClean="0"/>
              <a:t>Conventional Facilities Status</a:t>
            </a:r>
            <a:endParaRPr lang="en-US" dirty="0" smtClean="0"/>
          </a:p>
        </p:txBody>
      </p:sp>
      <p:pic>
        <p:nvPicPr>
          <p:cNvPr id="11269" name="Picture 5"/>
          <p:cNvPicPr>
            <a:picLocks noChangeAspect="1" noChangeArrowheads="1"/>
          </p:cNvPicPr>
          <p:nvPr/>
        </p:nvPicPr>
        <p:blipFill>
          <a:blip r:embed="rId3"/>
          <a:srcRect/>
          <a:stretch>
            <a:fillRect/>
          </a:stretch>
        </p:blipFill>
        <p:spPr bwMode="auto">
          <a:xfrm>
            <a:off x="4568825" y="3341688"/>
            <a:ext cx="7938" cy="174625"/>
          </a:xfrm>
          <a:prstGeom prst="rect">
            <a:avLst/>
          </a:prstGeom>
          <a:noFill/>
          <a:ln w="12700">
            <a:noFill/>
            <a:miter lim="800000"/>
            <a:headEnd/>
            <a:tailEnd/>
          </a:ln>
        </p:spPr>
      </p:pic>
      <p:pic>
        <p:nvPicPr>
          <p:cNvPr id="11270" name="Picture 6"/>
          <p:cNvPicPr>
            <a:picLocks noChangeAspect="1" noChangeArrowheads="1"/>
          </p:cNvPicPr>
          <p:nvPr/>
        </p:nvPicPr>
        <p:blipFill>
          <a:blip r:embed="rId3"/>
          <a:srcRect/>
          <a:stretch>
            <a:fillRect/>
          </a:stretch>
        </p:blipFill>
        <p:spPr bwMode="auto">
          <a:xfrm>
            <a:off x="4568825" y="3341688"/>
            <a:ext cx="7938" cy="174625"/>
          </a:xfrm>
          <a:prstGeom prst="rect">
            <a:avLst/>
          </a:prstGeom>
          <a:noFill/>
          <a:ln w="12700">
            <a:noFill/>
            <a:miter lim="800000"/>
            <a:headEnd/>
            <a:tailEnd/>
          </a:ln>
        </p:spPr>
      </p:pic>
      <p:pic>
        <p:nvPicPr>
          <p:cNvPr id="11271" name="Picture 8"/>
          <p:cNvPicPr>
            <a:picLocks noChangeAspect="1" noChangeArrowheads="1"/>
          </p:cNvPicPr>
          <p:nvPr/>
        </p:nvPicPr>
        <p:blipFill>
          <a:blip r:embed="rId3"/>
          <a:srcRect/>
          <a:stretch>
            <a:fillRect/>
          </a:stretch>
        </p:blipFill>
        <p:spPr bwMode="auto">
          <a:xfrm>
            <a:off x="4568825" y="3341688"/>
            <a:ext cx="7938" cy="174625"/>
          </a:xfrm>
          <a:prstGeom prst="rect">
            <a:avLst/>
          </a:prstGeom>
          <a:noFill/>
          <a:ln w="12700">
            <a:noFill/>
            <a:miter lim="800000"/>
            <a:headEnd/>
            <a:tailEnd/>
          </a:ln>
        </p:spPr>
      </p:pic>
      <p:sp>
        <p:nvSpPr>
          <p:cNvPr id="11272" name="TextBox 34"/>
          <p:cNvSpPr txBox="1">
            <a:spLocks noChangeArrowheads="1"/>
          </p:cNvSpPr>
          <p:nvPr/>
        </p:nvSpPr>
        <p:spPr bwMode="auto">
          <a:xfrm>
            <a:off x="1" y="3982134"/>
            <a:ext cx="4627563" cy="1895753"/>
          </a:xfrm>
          <a:prstGeom prst="rect">
            <a:avLst/>
          </a:prstGeom>
          <a:noFill/>
          <a:ln w="9525">
            <a:noFill/>
            <a:miter lim="800000"/>
            <a:headEnd/>
            <a:tailEnd/>
          </a:ln>
        </p:spPr>
        <p:txBody>
          <a:bodyPr lIns="91418" tIns="45709" rIns="91418" bIns="45709">
            <a:spAutoFit/>
          </a:bodyPr>
          <a:lstStyle/>
          <a:p>
            <a:pPr marL="172998" indent="-172998">
              <a:lnSpc>
                <a:spcPct val="93000"/>
              </a:lnSpc>
              <a:buClr>
                <a:srgbClr val="FF0000"/>
              </a:buClr>
              <a:buFont typeface="Arial" pitchFamily="34" charset="0"/>
              <a:buChar char="•"/>
            </a:pPr>
            <a:r>
              <a:rPr lang="en-US" dirty="0">
                <a:latin typeface="Arial Narrow" pitchFamily="34" charset="0"/>
                <a:cs typeface="Arial" pitchFamily="34" charset="0"/>
              </a:rPr>
              <a:t>Ring Bldg </a:t>
            </a:r>
            <a:r>
              <a:rPr lang="en-US" dirty="0" smtClean="0">
                <a:latin typeface="Arial Narrow" pitchFamily="34" charset="0"/>
                <a:cs typeface="Arial" pitchFamily="34" charset="0"/>
              </a:rPr>
              <a:t>complete</a:t>
            </a:r>
          </a:p>
          <a:p>
            <a:pPr marL="172998" indent="-172998">
              <a:lnSpc>
                <a:spcPct val="93000"/>
              </a:lnSpc>
              <a:buClr>
                <a:srgbClr val="FF0000"/>
              </a:buClr>
              <a:buFont typeface="Arial" pitchFamily="34" charset="0"/>
              <a:buChar char="•"/>
            </a:pPr>
            <a:r>
              <a:rPr lang="en-US" dirty="0" smtClean="0">
                <a:latin typeface="Arial Narrow" pitchFamily="34" charset="0"/>
                <a:cs typeface="Arial" pitchFamily="34" charset="0"/>
              </a:rPr>
              <a:t>Occupancy of entire Ring Building achieved</a:t>
            </a:r>
            <a:endParaRPr lang="en-US" dirty="0">
              <a:latin typeface="Arial Narrow" pitchFamily="34" charset="0"/>
              <a:cs typeface="Arial" pitchFamily="34" charset="0"/>
            </a:endParaRPr>
          </a:p>
          <a:p>
            <a:pPr marL="172998" indent="-172998">
              <a:lnSpc>
                <a:spcPct val="93000"/>
              </a:lnSpc>
              <a:buClr>
                <a:srgbClr val="FF0000"/>
              </a:buClr>
              <a:buFont typeface="Arial" pitchFamily="34" charset="0"/>
              <a:buChar char="•"/>
            </a:pPr>
            <a:r>
              <a:rPr lang="en-US" dirty="0" smtClean="0">
                <a:latin typeface="Arial Narrow" pitchFamily="34" charset="0"/>
                <a:cs typeface="Arial" pitchFamily="34" charset="0"/>
              </a:rPr>
              <a:t>Ring </a:t>
            </a:r>
            <a:r>
              <a:rPr lang="en-US" dirty="0">
                <a:latin typeface="Arial Narrow" pitchFamily="34" charset="0"/>
                <a:cs typeface="Arial" pitchFamily="34" charset="0"/>
              </a:rPr>
              <a:t>Bldg </a:t>
            </a:r>
            <a:r>
              <a:rPr lang="en-US" dirty="0" smtClean="0">
                <a:latin typeface="Arial Narrow" pitchFamily="34" charset="0"/>
                <a:cs typeface="Arial" pitchFamily="34" charset="0"/>
              </a:rPr>
              <a:t>contractor demobilizing</a:t>
            </a:r>
            <a:endParaRPr lang="en-US" dirty="0">
              <a:latin typeface="Arial Narrow" pitchFamily="34" charset="0"/>
              <a:cs typeface="Arial" pitchFamily="34" charset="0"/>
            </a:endParaRPr>
          </a:p>
          <a:p>
            <a:pPr marL="172998" indent="-172998">
              <a:lnSpc>
                <a:spcPct val="93000"/>
              </a:lnSpc>
              <a:buClr>
                <a:srgbClr val="FF0000"/>
              </a:buClr>
              <a:buFont typeface="Arial" pitchFamily="34" charset="0"/>
              <a:buChar char="•"/>
            </a:pPr>
            <a:r>
              <a:rPr lang="en-US" dirty="0" smtClean="0">
                <a:latin typeface="Arial Narrow" pitchFamily="34" charset="0"/>
                <a:cs typeface="Arial" pitchFamily="34" charset="0"/>
              </a:rPr>
              <a:t>Final site </a:t>
            </a:r>
            <a:r>
              <a:rPr lang="en-US" dirty="0">
                <a:latin typeface="Arial Narrow" pitchFamily="34" charset="0"/>
                <a:cs typeface="Arial" pitchFamily="34" charset="0"/>
              </a:rPr>
              <a:t>grading &amp; seeding nearly </a:t>
            </a:r>
            <a:r>
              <a:rPr lang="en-US" dirty="0" smtClean="0">
                <a:latin typeface="Arial Narrow" pitchFamily="34" charset="0"/>
                <a:cs typeface="Arial" pitchFamily="34" charset="0"/>
              </a:rPr>
              <a:t>complete</a:t>
            </a:r>
            <a:endParaRPr lang="en-US" dirty="0">
              <a:latin typeface="Arial Narrow" pitchFamily="34" charset="0"/>
              <a:cs typeface="Arial" pitchFamily="34" charset="0"/>
            </a:endParaRPr>
          </a:p>
          <a:p>
            <a:pPr marL="172998" indent="-172998">
              <a:lnSpc>
                <a:spcPct val="93000"/>
              </a:lnSpc>
              <a:buClr>
                <a:srgbClr val="FF0000"/>
              </a:buClr>
              <a:buFont typeface="Arial" pitchFamily="34" charset="0"/>
              <a:buChar char="•"/>
            </a:pPr>
            <a:r>
              <a:rPr lang="en-US" dirty="0" smtClean="0">
                <a:latin typeface="Arial Narrow" pitchFamily="34" charset="0"/>
                <a:cs typeface="Arial" pitchFamily="34" charset="0"/>
              </a:rPr>
              <a:t>LOB’s </a:t>
            </a:r>
            <a:r>
              <a:rPr lang="en-US" dirty="0">
                <a:latin typeface="Arial Narrow" pitchFamily="34" charset="0"/>
                <a:cs typeface="Arial" pitchFamily="34" charset="0"/>
              </a:rPr>
              <a:t>1-3 </a:t>
            </a:r>
            <a:r>
              <a:rPr lang="en-US" dirty="0" smtClean="0">
                <a:latin typeface="Arial Narrow" pitchFamily="34" charset="0"/>
                <a:cs typeface="Arial" pitchFamily="34" charset="0"/>
              </a:rPr>
              <a:t>completed in June</a:t>
            </a:r>
            <a:endParaRPr lang="en-US" dirty="0">
              <a:latin typeface="Arial Narrow" pitchFamily="34" charset="0"/>
              <a:cs typeface="Arial" pitchFamily="34" charset="0"/>
            </a:endParaRPr>
          </a:p>
          <a:p>
            <a:pPr marL="172998" indent="-172998">
              <a:lnSpc>
                <a:spcPct val="93000"/>
              </a:lnSpc>
              <a:buClr>
                <a:srgbClr val="FF0000"/>
              </a:buClr>
              <a:buFont typeface="Arial" pitchFamily="34" charset="0"/>
              <a:buChar char="•"/>
            </a:pPr>
            <a:r>
              <a:rPr lang="en-US" dirty="0">
                <a:latin typeface="Arial Narrow" pitchFamily="34" charset="0"/>
                <a:cs typeface="Arial" pitchFamily="34" charset="0"/>
              </a:rPr>
              <a:t>LOB </a:t>
            </a:r>
            <a:r>
              <a:rPr lang="en-US" dirty="0" smtClean="0">
                <a:latin typeface="Arial Narrow" pitchFamily="34" charset="0"/>
                <a:cs typeface="Arial" pitchFamily="34" charset="0"/>
              </a:rPr>
              <a:t>interior </a:t>
            </a:r>
            <a:r>
              <a:rPr lang="en-US" dirty="0">
                <a:latin typeface="Arial Narrow" pitchFamily="34" charset="0"/>
                <a:cs typeface="Arial" pitchFamily="34" charset="0"/>
              </a:rPr>
              <a:t>fit-out underway</a:t>
            </a:r>
          </a:p>
          <a:p>
            <a:pPr marL="172998" indent="-172998">
              <a:lnSpc>
                <a:spcPct val="93000"/>
              </a:lnSpc>
              <a:buClr>
                <a:srgbClr val="FF0000"/>
              </a:buClr>
              <a:buFont typeface="Arial" pitchFamily="34" charset="0"/>
              <a:buChar char="•"/>
            </a:pPr>
            <a:r>
              <a:rPr lang="en-US" dirty="0">
                <a:latin typeface="Arial Narrow" pitchFamily="34" charset="0"/>
                <a:cs typeface="Arial" pitchFamily="34" charset="0"/>
              </a:rPr>
              <a:t>On-track to complete LOBs </a:t>
            </a:r>
            <a:r>
              <a:rPr lang="en-US" dirty="0" smtClean="0">
                <a:latin typeface="Arial Narrow" pitchFamily="34" charset="0"/>
                <a:cs typeface="Arial" pitchFamily="34" charset="0"/>
              </a:rPr>
              <a:t>4-5 </a:t>
            </a:r>
            <a:r>
              <a:rPr lang="en-US" dirty="0">
                <a:latin typeface="Arial Narrow" pitchFamily="34" charset="0"/>
                <a:cs typeface="Arial" pitchFamily="34" charset="0"/>
              </a:rPr>
              <a:t>by </a:t>
            </a:r>
            <a:r>
              <a:rPr lang="en-US" dirty="0" smtClean="0">
                <a:latin typeface="Arial Narrow" pitchFamily="34" charset="0"/>
                <a:cs typeface="Arial" pitchFamily="34" charset="0"/>
              </a:rPr>
              <a:t>December</a:t>
            </a:r>
            <a:endParaRPr lang="en-US" dirty="0">
              <a:latin typeface="Arial Narrow" pitchFamily="34" charset="0"/>
              <a:cs typeface="Arial" pitchFamily="34" charset="0"/>
            </a:endParaRPr>
          </a:p>
        </p:txBody>
      </p:sp>
      <p:sp>
        <p:nvSpPr>
          <p:cNvPr id="11273" name="TextBox 24"/>
          <p:cNvSpPr txBox="1">
            <a:spLocks noChangeArrowheads="1"/>
          </p:cNvSpPr>
          <p:nvPr/>
        </p:nvSpPr>
        <p:spPr bwMode="auto">
          <a:xfrm>
            <a:off x="5086929" y="6296684"/>
            <a:ext cx="3577810" cy="341610"/>
          </a:xfrm>
          <a:prstGeom prst="rect">
            <a:avLst/>
          </a:prstGeom>
          <a:solidFill>
            <a:schemeClr val="bg1"/>
          </a:solidFill>
          <a:ln w="9525">
            <a:noFill/>
            <a:miter lim="800000"/>
            <a:headEnd/>
            <a:tailEnd/>
          </a:ln>
        </p:spPr>
        <p:txBody>
          <a:bodyPr wrap="square" lIns="91418" tIns="45709" rIns="91418" bIns="45709">
            <a:spAutoFit/>
          </a:bodyPr>
          <a:lstStyle/>
          <a:p>
            <a:pPr algn="ctr" eaLnBrk="0" hangingPunct="0">
              <a:lnSpc>
                <a:spcPct val="90000"/>
              </a:lnSpc>
              <a:spcBef>
                <a:spcPct val="50000"/>
              </a:spcBef>
              <a:buClr>
                <a:schemeClr val="folHlink"/>
              </a:buClr>
              <a:buSzPct val="135000"/>
            </a:pPr>
            <a:r>
              <a:rPr lang="en-US" dirty="0" smtClean="0">
                <a:solidFill>
                  <a:srgbClr val="C00000"/>
                </a:solidFill>
                <a:latin typeface="Arial" pitchFamily="34" charset="0"/>
                <a:cs typeface="Arial" pitchFamily="34" charset="0"/>
              </a:rPr>
              <a:t>Hutch Installation in Progress</a:t>
            </a:r>
            <a:endParaRPr lang="en-US" dirty="0">
              <a:solidFill>
                <a:srgbClr val="C00000"/>
              </a:solidFill>
              <a:latin typeface="Arial" pitchFamily="34" charset="0"/>
              <a:cs typeface="Arial" pitchFamily="34" charset="0"/>
            </a:endParaRPr>
          </a:p>
        </p:txBody>
      </p:sp>
      <p:sp>
        <p:nvSpPr>
          <p:cNvPr id="11275" name="TextBox 14"/>
          <p:cNvSpPr txBox="1">
            <a:spLocks noChangeArrowheads="1"/>
          </p:cNvSpPr>
          <p:nvPr/>
        </p:nvSpPr>
        <p:spPr bwMode="auto">
          <a:xfrm>
            <a:off x="6759974" y="455896"/>
            <a:ext cx="2384027" cy="590550"/>
          </a:xfrm>
          <a:prstGeom prst="rect">
            <a:avLst/>
          </a:prstGeom>
          <a:noFill/>
          <a:ln w="9525">
            <a:noFill/>
            <a:miter lim="800000"/>
            <a:headEnd/>
            <a:tailEnd/>
          </a:ln>
        </p:spPr>
        <p:txBody>
          <a:bodyPr lIns="0" tIns="0" rIns="0" bIns="91418"/>
          <a:lstStyle/>
          <a:p>
            <a:pPr algn="ctr" eaLnBrk="0" hangingPunct="0">
              <a:lnSpc>
                <a:spcPct val="90000"/>
              </a:lnSpc>
              <a:spcBef>
                <a:spcPct val="50000"/>
              </a:spcBef>
              <a:buClr>
                <a:schemeClr val="folHlink"/>
              </a:buClr>
              <a:buSzPct val="135000"/>
            </a:pPr>
            <a:r>
              <a:rPr lang="en-US" dirty="0">
                <a:latin typeface="Arial" pitchFamily="34" charset="0"/>
                <a:cs typeface="Arial" pitchFamily="34" charset="0"/>
              </a:rPr>
              <a:t>Photo From </a:t>
            </a:r>
            <a:r>
              <a:rPr lang="en-US" dirty="0" smtClean="0">
                <a:latin typeface="Arial" pitchFamily="34" charset="0"/>
                <a:cs typeface="Arial" pitchFamily="34" charset="0"/>
              </a:rPr>
              <a:t>7-12-12</a:t>
            </a:r>
            <a:endParaRPr lang="en-US" dirty="0">
              <a:latin typeface="Arial" pitchFamily="34" charset="0"/>
              <a:cs typeface="Arial" pitchFamily="34" charset="0"/>
            </a:endParaRPr>
          </a:p>
        </p:txBody>
      </p:sp>
      <p:pic>
        <p:nvPicPr>
          <p:cNvPr id="1033" name="Picture 9"/>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sharpenSoften amount="34000"/>
                    </a14:imgEffect>
                    <a14:imgEffect>
                      <a14:brightnessContrast bright="-5000" contrast="25000"/>
                    </a14:imgEffect>
                  </a14:imgLayer>
                </a14:imgProps>
              </a:ext>
              <a:ext uri="{28A0092B-C50C-407E-A947-70E740481C1C}">
                <a14:useLocalDpi xmlns:a14="http://schemas.microsoft.com/office/drawing/2010/main" xmlns="" val="0"/>
              </a:ext>
            </a:extLst>
          </a:blip>
          <a:srcRect/>
          <a:stretch>
            <a:fillRect/>
          </a:stretch>
        </p:blipFill>
        <p:spPr bwMode="auto">
          <a:xfrm>
            <a:off x="3" y="826435"/>
            <a:ext cx="9143996" cy="29852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61665" y="3811680"/>
            <a:ext cx="4282335" cy="2485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Slide Number Placeholder 1"/>
          <p:cNvSpPr>
            <a:spLocks noGrp="1"/>
          </p:cNvSpPr>
          <p:nvPr>
            <p:ph type="sldNum" sz="quarter" idx="11"/>
          </p:nvPr>
        </p:nvSpPr>
        <p:spPr>
          <a:xfrm>
            <a:off x="8413750" y="6351588"/>
            <a:ext cx="381000" cy="365125"/>
          </a:xfrm>
        </p:spPr>
        <p:txBody>
          <a:bodyPr/>
          <a:lstStyle/>
          <a:p>
            <a:pPr defTabSz="907687">
              <a:defRPr/>
            </a:pPr>
            <a:fld id="{82D784F8-2C31-4E5F-BBAB-E95E7532A856}" type="slidenum">
              <a:rPr lang="en-US" b="0" u="none"/>
              <a:pPr defTabSz="907687">
                <a:defRPr/>
              </a:pPr>
              <a:t>13</a:t>
            </a:fld>
            <a:endParaRPr lang="en-US" b="0" u="none"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2"/>
          <p:cNvSpPr>
            <a:spLocks noGrp="1" noChangeArrowheads="1"/>
          </p:cNvSpPr>
          <p:nvPr>
            <p:ph type="title"/>
          </p:nvPr>
        </p:nvSpPr>
        <p:spPr/>
        <p:txBody>
          <a:bodyPr/>
          <a:lstStyle/>
          <a:p>
            <a:pPr eaLnBrk="1" hangingPunct="1"/>
            <a:r>
              <a:rPr lang="en-US" dirty="0" smtClean="0"/>
              <a:t>NSLS-II Accelerator Systems Installation Progress</a:t>
            </a:r>
          </a:p>
        </p:txBody>
      </p:sp>
      <p:sp>
        <p:nvSpPr>
          <p:cNvPr id="10247" name="Rectangle 3"/>
          <p:cNvSpPr>
            <a:spLocks noGrp="1" noChangeArrowheads="1"/>
          </p:cNvSpPr>
          <p:nvPr>
            <p:ph type="body" idx="1"/>
          </p:nvPr>
        </p:nvSpPr>
        <p:spPr>
          <a:xfrm>
            <a:off x="632170" y="5758586"/>
            <a:ext cx="1532276" cy="1099414"/>
          </a:xfrm>
        </p:spPr>
        <p:txBody>
          <a:bodyPr/>
          <a:lstStyle/>
          <a:p>
            <a:pPr marL="0" indent="0" algn="ctr" eaLnBrk="1" hangingPunct="1">
              <a:lnSpc>
                <a:spcPct val="80000"/>
              </a:lnSpc>
              <a:buNone/>
            </a:pPr>
            <a:r>
              <a:rPr lang="en-US" sz="1800" b="0" dirty="0" smtClean="0">
                <a:solidFill>
                  <a:schemeClr val="bg1"/>
                </a:solidFill>
              </a:rPr>
              <a:t>Storage Ring in </a:t>
            </a:r>
            <a:r>
              <a:rPr lang="en-US" sz="1800" b="0" dirty="0" err="1" smtClean="0">
                <a:solidFill>
                  <a:schemeClr val="bg1"/>
                </a:solidFill>
              </a:rPr>
              <a:t>Pentant</a:t>
            </a:r>
            <a:r>
              <a:rPr lang="en-US" sz="1800" b="0" dirty="0" smtClean="0">
                <a:solidFill>
                  <a:schemeClr val="bg1"/>
                </a:solidFill>
              </a:rPr>
              <a:t> 1</a:t>
            </a:r>
            <a:endParaRPr lang="en-US" sz="2500" b="0" dirty="0" smtClean="0">
              <a:solidFill>
                <a:schemeClr val="bg1"/>
              </a:solidFill>
            </a:endParaRPr>
          </a:p>
        </p:txBody>
      </p:sp>
      <p:sp>
        <p:nvSpPr>
          <p:cNvPr id="10248" name="Rectangle 3"/>
          <p:cNvSpPr txBox="1">
            <a:spLocks noChangeArrowheads="1"/>
          </p:cNvSpPr>
          <p:nvPr/>
        </p:nvSpPr>
        <p:spPr bwMode="auto">
          <a:xfrm>
            <a:off x="5007015" y="1229426"/>
            <a:ext cx="729256" cy="268288"/>
          </a:xfrm>
          <a:prstGeom prst="rect">
            <a:avLst/>
          </a:prstGeom>
          <a:solidFill>
            <a:schemeClr val="bg1"/>
          </a:solidFill>
          <a:ln w="9525">
            <a:noFill/>
            <a:miter lim="800000"/>
            <a:headEnd/>
            <a:tailEnd/>
          </a:ln>
        </p:spPr>
        <p:txBody>
          <a:bodyPr lIns="0" tIns="27425" rIns="0" bIns="0" anchor="ctr" anchorCtr="1"/>
          <a:lstStyle/>
          <a:p>
            <a:pPr eaLnBrk="0" hangingPunct="0">
              <a:lnSpc>
                <a:spcPct val="80000"/>
              </a:lnSpc>
              <a:spcBef>
                <a:spcPct val="20000"/>
              </a:spcBef>
              <a:buClr>
                <a:schemeClr val="folHlink"/>
              </a:buClr>
              <a:buSzPct val="135000"/>
            </a:pPr>
            <a:r>
              <a:rPr lang="en-US" sz="2000" dirty="0">
                <a:latin typeface="Arial" pitchFamily="34" charset="0"/>
                <a:cs typeface="Arial" pitchFamily="34" charset="0"/>
              </a:rPr>
              <a:t>RF</a:t>
            </a:r>
            <a:endParaRPr lang="en-US" sz="2400" dirty="0">
              <a:latin typeface="Arial" pitchFamily="34" charset="0"/>
              <a:cs typeface="Arial" pitchFamily="34" charset="0"/>
            </a:endParaRPr>
          </a:p>
        </p:txBody>
      </p:sp>
      <p:sp>
        <p:nvSpPr>
          <p:cNvPr id="10249" name="Rectangle 3"/>
          <p:cNvSpPr txBox="1">
            <a:spLocks noChangeArrowheads="1"/>
          </p:cNvSpPr>
          <p:nvPr/>
        </p:nvSpPr>
        <p:spPr bwMode="auto">
          <a:xfrm>
            <a:off x="1317490" y="2638059"/>
            <a:ext cx="2164445" cy="782637"/>
          </a:xfrm>
          <a:prstGeom prst="rect">
            <a:avLst/>
          </a:prstGeom>
          <a:noFill/>
          <a:ln w="12700">
            <a:noFill/>
            <a:miter lim="800000"/>
            <a:headEnd/>
            <a:tailEnd/>
          </a:ln>
        </p:spPr>
        <p:txBody>
          <a:bodyPr lIns="90468" tIns="44440" rIns="90468" bIns="44440"/>
          <a:lstStyle/>
          <a:p>
            <a:pPr algn="ctr" eaLnBrk="0" hangingPunct="0">
              <a:lnSpc>
                <a:spcPct val="80000"/>
              </a:lnSpc>
              <a:spcBef>
                <a:spcPct val="20000"/>
              </a:spcBef>
              <a:buClr>
                <a:schemeClr val="folHlink"/>
              </a:buClr>
              <a:buSzPct val="135000"/>
            </a:pPr>
            <a:endParaRPr lang="en-US" sz="2500" dirty="0">
              <a:solidFill>
                <a:schemeClr val="bg1"/>
              </a:solidFill>
              <a:latin typeface="Arial" pitchFamily="34" charset="0"/>
              <a:cs typeface="Arial" pitchFamily="34" charset="0"/>
            </a:endParaRPr>
          </a:p>
        </p:txBody>
      </p:sp>
      <p:sp>
        <p:nvSpPr>
          <p:cNvPr id="10250" name="Rectangle 3"/>
          <p:cNvSpPr txBox="1">
            <a:spLocks noChangeArrowheads="1"/>
          </p:cNvSpPr>
          <p:nvPr/>
        </p:nvSpPr>
        <p:spPr bwMode="auto">
          <a:xfrm>
            <a:off x="4979845" y="5770194"/>
            <a:ext cx="1496135" cy="336550"/>
          </a:xfrm>
          <a:prstGeom prst="rect">
            <a:avLst/>
          </a:prstGeom>
          <a:noFill/>
          <a:ln w="12700">
            <a:noFill/>
            <a:miter lim="800000"/>
            <a:headEnd/>
            <a:tailEnd/>
          </a:ln>
        </p:spPr>
        <p:txBody>
          <a:bodyPr lIns="90468" tIns="44440" rIns="90468" bIns="44440"/>
          <a:lstStyle/>
          <a:p>
            <a:pPr>
              <a:lnSpc>
                <a:spcPct val="80000"/>
              </a:lnSpc>
              <a:spcBef>
                <a:spcPct val="20000"/>
              </a:spcBef>
              <a:buClr>
                <a:schemeClr val="folHlink"/>
              </a:buClr>
              <a:buSzPct val="135000"/>
            </a:pPr>
            <a:r>
              <a:rPr lang="en-US" sz="2000" dirty="0">
                <a:solidFill>
                  <a:schemeClr val="bg1"/>
                </a:solidFill>
                <a:latin typeface="Arial" pitchFamily="34" charset="0"/>
                <a:cs typeface="Arial" pitchFamily="34" charset="0"/>
              </a:rPr>
              <a:t>LINAC</a:t>
            </a:r>
            <a:endParaRPr lang="en-US" sz="2800" dirty="0">
              <a:solidFill>
                <a:schemeClr val="bg1"/>
              </a:solidFill>
              <a:latin typeface="Arial" pitchFamily="34" charset="0"/>
              <a:cs typeface="Arial" pitchFamily="34" charset="0"/>
            </a:endParaRPr>
          </a:p>
        </p:txBody>
      </p:sp>
      <p:sp>
        <p:nvSpPr>
          <p:cNvPr id="11" name="Slide Number Placeholder 1"/>
          <p:cNvSpPr txBox="1">
            <a:spLocks/>
          </p:cNvSpPr>
          <p:nvPr/>
        </p:nvSpPr>
        <p:spPr>
          <a:xfrm>
            <a:off x="8413750" y="6351588"/>
            <a:ext cx="381000" cy="365125"/>
          </a:xfrm>
          <a:prstGeom prst="rect">
            <a:avLst/>
          </a:prstGeom>
        </p:spPr>
        <p:txBody>
          <a:bodyPr lIns="82048" tIns="41025" rIns="82048" bIns="41025"/>
          <a:lstStyle/>
          <a:p>
            <a:pPr algn="r" defTabSz="907687">
              <a:defRPr/>
            </a:pPr>
            <a:fld id="{82D784F8-2C31-4E5F-BBAB-E95E7532A856}" type="slidenum">
              <a:rPr lang="en-US" sz="1200" smtClean="0">
                <a:solidFill>
                  <a:srgbClr val="106636"/>
                </a:solidFill>
                <a:latin typeface="Arial" pitchFamily="34" charset="0"/>
                <a:cs typeface="Arial" pitchFamily="34" charset="0"/>
              </a:rPr>
              <a:pPr algn="r" defTabSz="907687">
                <a:defRPr/>
              </a:pPr>
              <a:t>14</a:t>
            </a:fld>
            <a:endParaRPr lang="en-US" sz="1200" dirty="0">
              <a:solidFill>
                <a:srgbClr val="106636"/>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274" y="798420"/>
            <a:ext cx="4489465" cy="2598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853395" y="3121971"/>
            <a:ext cx="2807447" cy="390628"/>
          </a:xfrm>
          <a:prstGeom prst="rect">
            <a:avLst/>
          </a:prstGeom>
          <a:noFill/>
        </p:spPr>
        <p:txBody>
          <a:bodyPr wrap="none" lIns="82048" tIns="41025" rIns="82048" bIns="41025" rtlCol="0">
            <a:spAutoFit/>
          </a:bodyPr>
          <a:lstStyle/>
          <a:p>
            <a:pPr lvl="0" algn="ctr">
              <a:lnSpc>
                <a:spcPct val="80000"/>
              </a:lnSpc>
              <a:spcBef>
                <a:spcPct val="20000"/>
              </a:spcBef>
            </a:pPr>
            <a:r>
              <a:rPr lang="en-US" dirty="0">
                <a:solidFill>
                  <a:prstClr val="white"/>
                </a:solidFill>
                <a:latin typeface="Arial" pitchFamily="34" charset="0"/>
                <a:cs typeface="Arial" pitchFamily="34" charset="0"/>
              </a:rPr>
              <a:t>Storage Ring in Pentant 1</a:t>
            </a:r>
            <a:endParaRPr lang="en-US" sz="2500" dirty="0">
              <a:solidFill>
                <a:prstClr val="white"/>
              </a:solidFill>
              <a:latin typeface="Arial" pitchFamily="34" charset="0"/>
              <a:cs typeface="Arial" pitchFamily="34" charset="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273" y="3393538"/>
            <a:ext cx="4173466" cy="2713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49075" y="5689734"/>
            <a:ext cx="2833095" cy="359850"/>
          </a:xfrm>
          <a:prstGeom prst="rect">
            <a:avLst/>
          </a:prstGeom>
          <a:noFill/>
        </p:spPr>
        <p:txBody>
          <a:bodyPr wrap="none" lIns="82048" tIns="41025" rIns="82048" bIns="41025" rtlCol="0">
            <a:spAutoFit/>
          </a:bodyPr>
          <a:lstStyle/>
          <a:p>
            <a:r>
              <a:rPr lang="en-US" dirty="0" smtClean="0">
                <a:solidFill>
                  <a:schemeClr val="bg1"/>
                </a:solidFill>
                <a:latin typeface="Arial" pitchFamily="34" charset="0"/>
                <a:cs typeface="Arial" pitchFamily="34" charset="0"/>
              </a:rPr>
              <a:t>Booster Girder Installation</a:t>
            </a:r>
            <a:endParaRPr lang="en-US" dirty="0">
              <a:solidFill>
                <a:schemeClr val="bg1"/>
              </a:solidFill>
              <a:latin typeface="Arial" pitchFamily="34" charset="0"/>
              <a:cs typeface="Arial" pitchFamily="34" charset="0"/>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42739" y="798422"/>
            <a:ext cx="4797352" cy="2622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482572" y="3040499"/>
            <a:ext cx="2653559" cy="359850"/>
          </a:xfrm>
          <a:prstGeom prst="rect">
            <a:avLst/>
          </a:prstGeom>
          <a:noFill/>
        </p:spPr>
        <p:txBody>
          <a:bodyPr wrap="none" lIns="82048" tIns="41025" rIns="82048" bIns="41025" rtlCol="0">
            <a:spAutoFit/>
          </a:bodyPr>
          <a:lstStyle/>
          <a:p>
            <a:pPr algn="ctr"/>
            <a:r>
              <a:rPr lang="en-US" dirty="0" smtClean="0">
                <a:solidFill>
                  <a:schemeClr val="bg1"/>
                </a:solidFill>
                <a:latin typeface="Arial" pitchFamily="34" charset="0"/>
                <a:cs typeface="Arial" pitchFamily="34" charset="0"/>
              </a:rPr>
              <a:t>LOB 1 Interior Complete</a:t>
            </a:r>
            <a:endParaRPr lang="en-US" dirty="0">
              <a:solidFill>
                <a:schemeClr val="bg1"/>
              </a:solidFill>
              <a:latin typeface="Arial" pitchFamily="34" charset="0"/>
              <a:cs typeface="Arial" pitchFamily="34" charset="0"/>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42739" y="3397270"/>
            <a:ext cx="4797352" cy="2709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613821" y="5636802"/>
            <a:ext cx="2512495" cy="359850"/>
          </a:xfrm>
          <a:prstGeom prst="rect">
            <a:avLst/>
          </a:prstGeom>
          <a:noFill/>
        </p:spPr>
        <p:txBody>
          <a:bodyPr wrap="none" lIns="82048" tIns="41025" rIns="82048" bIns="41025" rtlCol="0">
            <a:spAutoFit/>
          </a:bodyPr>
          <a:lstStyle/>
          <a:p>
            <a:r>
              <a:rPr lang="en-US" dirty="0" smtClean="0">
                <a:solidFill>
                  <a:schemeClr val="bg1"/>
                </a:solidFill>
                <a:latin typeface="Arial" pitchFamily="34" charset="0"/>
                <a:cs typeface="Arial" pitchFamily="34" charset="0"/>
              </a:rPr>
              <a:t>Injection Control Room</a:t>
            </a:r>
            <a:endParaRPr lang="en-US"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741681"/>
          </a:xfrm>
        </p:spPr>
        <p:txBody>
          <a:bodyPr/>
          <a:lstStyle/>
          <a:p>
            <a:r>
              <a:rPr lang="en-US" dirty="0" smtClean="0"/>
              <a:t>BES Publications for Improved Communication</a:t>
            </a:r>
            <a:endParaRPr lang="en-US" dirty="0"/>
          </a:p>
        </p:txBody>
      </p:sp>
      <p:sp>
        <p:nvSpPr>
          <p:cNvPr id="9" name="Title 4"/>
          <p:cNvSpPr txBox="1">
            <a:spLocks/>
          </p:cNvSpPr>
          <p:nvPr/>
        </p:nvSpPr>
        <p:spPr bwMode="auto">
          <a:xfrm>
            <a:off x="4343400" y="6400800"/>
            <a:ext cx="3429000" cy="304800"/>
          </a:xfrm>
          <a:prstGeom prst="rect">
            <a:avLst/>
          </a:prstGeom>
          <a:noFill/>
          <a:ln w="9525">
            <a:noFill/>
            <a:miter lim="800000"/>
            <a:headEnd/>
            <a:tailEnd/>
          </a:ln>
        </p:spPr>
        <p:txBody>
          <a:bodyPr vert="horz" wrap="square" lIns="91376" tIns="45688" rIns="91376" bIns="45688" numCol="1" anchor="ctr" anchorCtr="0" compatLnSpc="1">
            <a:prstTxWarp prst="textNoShape">
              <a:avLst/>
            </a:prstTxWarp>
          </a:bodyPr>
          <a:lstStyle/>
          <a:p>
            <a:pPr algn="ctr" defTabSz="913758" eaLnBrk="0" hangingPunct="0">
              <a:defRPr/>
            </a:pPr>
            <a:endParaRPr lang="en-US" sz="1400" dirty="0">
              <a:solidFill>
                <a:srgbClr val="106636"/>
              </a:solidFill>
              <a:latin typeface="Arial" pitchFamily="34" charset="0"/>
              <a:ea typeface="+mj-ea"/>
              <a:cs typeface="Arial" pitchFamily="34" charset="0"/>
            </a:endParaRPr>
          </a:p>
        </p:txBody>
      </p:sp>
      <p:sp>
        <p:nvSpPr>
          <p:cNvPr id="7" name="TextBox 6"/>
          <p:cNvSpPr txBox="1"/>
          <p:nvPr/>
        </p:nvSpPr>
        <p:spPr>
          <a:xfrm>
            <a:off x="223982" y="844925"/>
            <a:ext cx="7086600" cy="5711755"/>
          </a:xfrm>
          <a:prstGeom prst="rect">
            <a:avLst/>
          </a:prstGeom>
          <a:noFill/>
        </p:spPr>
        <p:txBody>
          <a:bodyPr wrap="square" lIns="91376" tIns="45688" rIns="91376" bIns="45688" rtlCol="0">
            <a:spAutoFit/>
          </a:bodyPr>
          <a:lstStyle/>
          <a:p>
            <a:pPr defTabSz="864581" eaLnBrk="0" hangingPunct="0">
              <a:buClr>
                <a:schemeClr val="tx1"/>
              </a:buClr>
              <a:buSzPct val="75000"/>
            </a:pPr>
            <a:r>
              <a:rPr lang="en-US" sz="2000" i="1" dirty="0" smtClean="0">
                <a:solidFill>
                  <a:srgbClr val="106636"/>
                </a:solidFill>
                <a:latin typeface="Arial" pitchFamily="34" charset="0"/>
                <a:cs typeface="Arial" pitchFamily="34" charset="0"/>
              </a:rPr>
              <a:t>BES 2011 Summary Report</a:t>
            </a:r>
          </a:p>
          <a:p>
            <a:pPr lvl="1" defTabSz="864581" eaLnBrk="0" hangingPunct="0">
              <a:spcAft>
                <a:spcPts val="600"/>
              </a:spcAft>
              <a:buClr>
                <a:schemeClr val="tx1"/>
              </a:buClr>
              <a:buSzPct val="75000"/>
            </a:pPr>
            <a:r>
              <a:rPr lang="en-US" dirty="0" smtClean="0">
                <a:latin typeface="Arial" pitchFamily="34" charset="0"/>
                <a:cs typeface="Arial" pitchFamily="34" charset="0"/>
              </a:rPr>
              <a:t>Overview of BES</a:t>
            </a:r>
          </a:p>
          <a:p>
            <a:pPr lvl="1" defTabSz="864581" eaLnBrk="0" hangingPunct="0">
              <a:buClr>
                <a:schemeClr val="tx1"/>
              </a:buClr>
              <a:buSzPct val="75000"/>
              <a:buFont typeface="Wingdings" pitchFamily="2" charset="2"/>
              <a:buChar char="Ø"/>
            </a:pPr>
            <a:r>
              <a:rPr lang="en-US" dirty="0" smtClean="0">
                <a:latin typeface="Arial" pitchFamily="34" charset="0"/>
                <a:cs typeface="Arial" pitchFamily="34" charset="0"/>
              </a:rPr>
              <a:t> How BES does business</a:t>
            </a:r>
          </a:p>
          <a:p>
            <a:pPr lvl="1" defTabSz="864581" eaLnBrk="0" hangingPunct="0">
              <a:buClr>
                <a:schemeClr val="tx1"/>
              </a:buClr>
              <a:buSzPct val="75000"/>
              <a:buFont typeface="Wingdings" pitchFamily="2" charset="2"/>
              <a:buChar char="Ø"/>
            </a:pPr>
            <a:r>
              <a:rPr lang="en-US" dirty="0" smtClean="0">
                <a:latin typeface="Arial" pitchFamily="34" charset="0"/>
                <a:cs typeface="Arial" pitchFamily="34" charset="0"/>
              </a:rPr>
              <a:t> Descriptions and representative research highlights for 3 BES divisions, EFRCs, and Energy Innovation Hubs</a:t>
            </a:r>
            <a:endParaRPr lang="en-US" sz="2400" dirty="0" smtClean="0">
              <a:latin typeface="Arial" pitchFamily="34" charset="0"/>
              <a:cs typeface="Arial" pitchFamily="34" charset="0"/>
            </a:endParaRPr>
          </a:p>
          <a:p>
            <a:pPr defTabSz="864581" eaLnBrk="0" hangingPunct="0">
              <a:spcBef>
                <a:spcPts val="2400"/>
              </a:spcBef>
              <a:buClr>
                <a:schemeClr val="tx1"/>
              </a:buClr>
              <a:buSzPct val="75000"/>
            </a:pPr>
            <a:r>
              <a:rPr lang="en-US" sz="2000" i="1" dirty="0" smtClean="0">
                <a:solidFill>
                  <a:srgbClr val="106636"/>
                </a:solidFill>
                <a:latin typeface="Arial" pitchFamily="34" charset="0"/>
                <a:cs typeface="Arial" pitchFamily="34" charset="0"/>
              </a:rPr>
              <a:t>BES FY 2011 Research Summaries</a:t>
            </a:r>
          </a:p>
          <a:p>
            <a:pPr lvl="1" defTabSz="864581" eaLnBrk="0" hangingPunct="0">
              <a:spcAft>
                <a:spcPts val="600"/>
              </a:spcAft>
              <a:buClr>
                <a:schemeClr val="tx1"/>
              </a:buClr>
              <a:buSzPct val="75000"/>
            </a:pPr>
            <a:r>
              <a:rPr lang="en-US" dirty="0" smtClean="0">
                <a:latin typeface="Arial" pitchFamily="34" charset="0"/>
                <a:cs typeface="Arial" pitchFamily="34" charset="0"/>
              </a:rPr>
              <a:t>Summaries of more than 1300 research projects across 3 BES divisions, including senior investigators, </a:t>
            </a:r>
            <a:r>
              <a:rPr lang="en-US" dirty="0" err="1" smtClean="0">
                <a:latin typeface="Arial" pitchFamily="34" charset="0"/>
                <a:cs typeface="Arial" pitchFamily="34" charset="0"/>
              </a:rPr>
              <a:t>postdocs</a:t>
            </a:r>
            <a:r>
              <a:rPr lang="en-US" dirty="0" smtClean="0">
                <a:latin typeface="Arial" pitchFamily="34" charset="0"/>
                <a:cs typeface="Arial" pitchFamily="34" charset="0"/>
              </a:rPr>
              <a:t>, graduate and undergraduate students, and a brief project description</a:t>
            </a:r>
            <a:endParaRPr lang="en-US" sz="2400" i="1" dirty="0" smtClean="0">
              <a:solidFill>
                <a:srgbClr val="006600"/>
              </a:solidFill>
              <a:latin typeface="Arial" pitchFamily="34" charset="0"/>
              <a:cs typeface="Arial" pitchFamily="34" charset="0"/>
            </a:endParaRPr>
          </a:p>
          <a:p>
            <a:pPr defTabSz="864581" eaLnBrk="0" hangingPunct="0">
              <a:spcBef>
                <a:spcPts val="2400"/>
              </a:spcBef>
              <a:buClr>
                <a:schemeClr val="tx1"/>
              </a:buClr>
              <a:buSzPct val="75000"/>
            </a:pPr>
            <a:r>
              <a:rPr lang="en-US" sz="2000" i="1" dirty="0" smtClean="0">
                <a:solidFill>
                  <a:srgbClr val="106636"/>
                </a:solidFill>
                <a:latin typeface="Arial" pitchFamily="34" charset="0"/>
                <a:cs typeface="Arial" pitchFamily="34" charset="0"/>
              </a:rPr>
              <a:t>Science Serving the Nation (brochure)</a:t>
            </a:r>
          </a:p>
          <a:p>
            <a:pPr lvl="1" defTabSz="864581" eaLnBrk="0" hangingPunct="0">
              <a:spcAft>
                <a:spcPts val="600"/>
              </a:spcAft>
              <a:buClr>
                <a:schemeClr val="tx1"/>
              </a:buClr>
              <a:buSzPct val="75000"/>
            </a:pPr>
            <a:r>
              <a:rPr lang="en-US" dirty="0" smtClean="0">
                <a:latin typeface="Arial" pitchFamily="34" charset="0"/>
                <a:cs typeface="Arial" pitchFamily="34" charset="0"/>
              </a:rPr>
              <a:t>Brief vignettes describing the impact of BES funded research on scientific innovation and its impact on end-use technology</a:t>
            </a:r>
            <a:endParaRPr lang="en-US" sz="2400" i="1" dirty="0" smtClean="0">
              <a:solidFill>
                <a:srgbClr val="006600"/>
              </a:solidFill>
              <a:latin typeface="Arial" pitchFamily="34" charset="0"/>
              <a:cs typeface="Arial" pitchFamily="34" charset="0"/>
            </a:endParaRPr>
          </a:p>
          <a:p>
            <a:pPr defTabSz="864581" eaLnBrk="0" hangingPunct="0">
              <a:spcBef>
                <a:spcPts val="1800"/>
              </a:spcBef>
              <a:buClr>
                <a:schemeClr val="tx1"/>
              </a:buClr>
              <a:buSzPct val="75000"/>
            </a:pPr>
            <a:endParaRPr lang="en-US" sz="2400" i="1" dirty="0" smtClean="0">
              <a:latin typeface="Arial" pitchFamily="34" charset="0"/>
              <a:cs typeface="Arial" pitchFamily="34" charset="0"/>
            </a:endParaRPr>
          </a:p>
          <a:p>
            <a:pPr lvl="1" defTabSz="864581" eaLnBrk="0" hangingPunct="0">
              <a:spcAft>
                <a:spcPts val="1200"/>
              </a:spcAft>
              <a:buClr>
                <a:schemeClr val="tx1"/>
              </a:buClr>
              <a:buSzPct val="75000"/>
            </a:pPr>
            <a:r>
              <a:rPr lang="en-US" b="1" u="none" dirty="0" smtClean="0">
                <a:latin typeface="Arial" pitchFamily="34" charset="0"/>
                <a:cs typeface="Arial" pitchFamily="34" charset="0"/>
              </a:rPr>
              <a:t> </a:t>
            </a:r>
            <a:r>
              <a:rPr lang="en-US" b="1" i="1" u="none" dirty="0" smtClean="0">
                <a:effectLst>
                  <a:outerShdw blurRad="38100" dist="38100" dir="2700000" algn="tl">
                    <a:srgbClr val="000000">
                      <a:alpha val="43137"/>
                    </a:srgbClr>
                  </a:outerShdw>
                </a:effectLst>
                <a:latin typeface="Arial" pitchFamily="34" charset="0"/>
                <a:cs typeface="Arial" pitchFamily="34" charset="0"/>
              </a:rPr>
              <a:t> </a:t>
            </a:r>
            <a:endParaRPr lang="en-US" sz="2000" dirty="0" smtClean="0">
              <a:latin typeface="Arial" pitchFamily="34" charset="0"/>
              <a:cs typeface="Arial" pitchFamily="34" charset="0"/>
            </a:endParaRPr>
          </a:p>
        </p:txBody>
      </p:sp>
      <p:pic>
        <p:nvPicPr>
          <p:cNvPr id="10" name="Picture 9" descr="BES_summaries_frontcover.jpg"/>
          <p:cNvPicPr>
            <a:picLocks noChangeAspect="1"/>
          </p:cNvPicPr>
          <p:nvPr/>
        </p:nvPicPr>
        <p:blipFill>
          <a:blip r:embed="rId3" cstate="print"/>
          <a:stretch>
            <a:fillRect/>
          </a:stretch>
        </p:blipFill>
        <p:spPr>
          <a:xfrm>
            <a:off x="7294242" y="2592507"/>
            <a:ext cx="1402608" cy="1828800"/>
          </a:xfrm>
          <a:prstGeom prst="rect">
            <a:avLst/>
          </a:prstGeom>
        </p:spPr>
      </p:pic>
      <p:pic>
        <p:nvPicPr>
          <p:cNvPr id="11" name="Picture 10" descr="BES FrontCover_FINAL.jpg"/>
          <p:cNvPicPr>
            <a:picLocks noChangeAspect="1"/>
          </p:cNvPicPr>
          <p:nvPr/>
        </p:nvPicPr>
        <p:blipFill>
          <a:blip r:embed="rId4" cstate="print"/>
          <a:stretch>
            <a:fillRect/>
          </a:stretch>
        </p:blipFill>
        <p:spPr>
          <a:xfrm>
            <a:off x="7294244" y="764856"/>
            <a:ext cx="1411560" cy="1812790"/>
          </a:xfrm>
          <a:prstGeom prst="rect">
            <a:avLst/>
          </a:prstGeom>
        </p:spPr>
      </p:pic>
      <p:sp>
        <p:nvSpPr>
          <p:cNvPr id="13" name="Slide Number Placeholder 2"/>
          <p:cNvSpPr>
            <a:spLocks noGrp="1"/>
          </p:cNvSpPr>
          <p:nvPr>
            <p:ph type="sldNum" sz="quarter" idx="4294967295"/>
          </p:nvPr>
        </p:nvSpPr>
        <p:spPr>
          <a:xfrm>
            <a:off x="8458550" y="6353161"/>
            <a:ext cx="381000" cy="365125"/>
          </a:xfrm>
          <a:prstGeom prst="rect">
            <a:avLst/>
          </a:prstGeom>
        </p:spPr>
        <p:txBody>
          <a:bodyPr/>
          <a:lstStyle/>
          <a:p>
            <a:pPr algn="r">
              <a:defRPr/>
            </a:pPr>
            <a:fld id="{894C652A-1437-4DEE-BE20-1D8E4CBD3D73}" type="slidenum">
              <a:rPr lang="en-US" b="0" u="none" smtClean="0"/>
              <a:pPr algn="r">
                <a:defRPr/>
              </a:pPr>
              <a:t>15</a:t>
            </a:fld>
            <a:endParaRPr lang="en-US" b="0" u="none" dirty="0"/>
          </a:p>
        </p:txBody>
      </p:sp>
      <p:pic>
        <p:nvPicPr>
          <p:cNvPr id="2050" name="Picture 2"/>
          <p:cNvPicPr>
            <a:picLocks noChangeAspect="1" noChangeArrowheads="1"/>
          </p:cNvPicPr>
          <p:nvPr/>
        </p:nvPicPr>
        <p:blipFill>
          <a:blip r:embed="rId5" cstate="print"/>
          <a:srcRect/>
          <a:stretch>
            <a:fillRect/>
          </a:stretch>
        </p:blipFill>
        <p:spPr bwMode="auto">
          <a:xfrm>
            <a:off x="7291821" y="4488799"/>
            <a:ext cx="1404824" cy="1750639"/>
          </a:xfrm>
          <a:prstGeom prst="rect">
            <a:avLst/>
          </a:prstGeom>
          <a:noFill/>
          <a:ln w="9525">
            <a:solidFill>
              <a:schemeClr val="tx1"/>
            </a:solidFill>
            <a:miter lim="800000"/>
            <a:headEnd/>
            <a:tailEnd/>
          </a:ln>
        </p:spPr>
      </p:pic>
      <p:sp>
        <p:nvSpPr>
          <p:cNvPr id="12" name="Rectangle 11"/>
          <p:cNvSpPr/>
          <p:nvPr/>
        </p:nvSpPr>
        <p:spPr>
          <a:xfrm>
            <a:off x="3657600" y="6369379"/>
            <a:ext cx="4673600" cy="307764"/>
          </a:xfrm>
          <a:prstGeom prst="rect">
            <a:avLst/>
          </a:prstGeom>
        </p:spPr>
        <p:txBody>
          <a:bodyPr wrap="square" lIns="91429" tIns="45714" rIns="91429" bIns="45714">
            <a:spAutoFit/>
          </a:bodyPr>
          <a:lstStyle/>
          <a:p>
            <a:pPr lvl="1" defTabSz="864581" eaLnBrk="0" hangingPunct="0">
              <a:spcAft>
                <a:spcPts val="600"/>
              </a:spcAft>
              <a:buClr>
                <a:prstClr val="black"/>
              </a:buClr>
              <a:buSzPct val="75000"/>
            </a:pPr>
            <a:r>
              <a:rPr lang="en-US" sz="1400" u="sng" dirty="0" smtClean="0">
                <a:solidFill>
                  <a:srgbClr val="0000FF"/>
                </a:solidFill>
                <a:latin typeface="Arial" pitchFamily="34" charset="0"/>
                <a:cs typeface="Arial" pitchFamily="34" charset="0"/>
              </a:rPr>
              <a:t>http://science.energy.gov/bes/research</a:t>
            </a:r>
            <a:r>
              <a:rPr lang="en-US" sz="1400" u="sng" dirty="0" smtClean="0">
                <a:solidFill>
                  <a:prstClr val="black"/>
                </a:solidFill>
                <a:latin typeface="Arial" pitchFamily="34" charset="0"/>
                <a:cs typeface="Arial" pitchFamily="34" charset="0"/>
                <a:hlinkClick r:id="rId6"/>
              </a:rPr>
              <a:t>/</a:t>
            </a:r>
            <a:endParaRPr lang="en-US" sz="1400" u="sng" dirty="0" smtClean="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Powering the Future with a New Era of Science</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16</a:t>
            </a:fld>
            <a:endParaRPr lang="en-US" dirty="0"/>
          </a:p>
        </p:txBody>
      </p:sp>
      <p:grpSp>
        <p:nvGrpSpPr>
          <p:cNvPr id="5" name="Group 8"/>
          <p:cNvGrpSpPr/>
          <p:nvPr/>
        </p:nvGrpSpPr>
        <p:grpSpPr>
          <a:xfrm>
            <a:off x="102032" y="1431775"/>
            <a:ext cx="8981808" cy="2911640"/>
            <a:chOff x="102032" y="974559"/>
            <a:chExt cx="8981808" cy="2911640"/>
          </a:xfrm>
        </p:grpSpPr>
        <p:pic>
          <p:nvPicPr>
            <p:cNvPr id="8" name="Picture 7" descr="Front_900x587.jpg"/>
            <p:cNvPicPr>
              <a:picLocks noChangeAspect="1"/>
            </p:cNvPicPr>
            <p:nvPr/>
          </p:nvPicPr>
          <p:blipFill>
            <a:blip r:embed="rId2" cstate="print"/>
            <a:stretch>
              <a:fillRect/>
            </a:stretch>
          </p:blipFill>
          <p:spPr>
            <a:xfrm>
              <a:off x="102032" y="974559"/>
              <a:ext cx="4464184" cy="2911640"/>
            </a:xfrm>
            <a:prstGeom prst="rect">
              <a:avLst/>
            </a:prstGeom>
          </p:spPr>
        </p:pic>
        <p:pic>
          <p:nvPicPr>
            <p:cNvPr id="7" name="Picture 6" descr="Back_900x587.jpg"/>
            <p:cNvPicPr>
              <a:picLocks noChangeAspect="1"/>
            </p:cNvPicPr>
            <p:nvPr/>
          </p:nvPicPr>
          <p:blipFill>
            <a:blip r:embed="rId3" cstate="print"/>
            <a:stretch>
              <a:fillRect/>
            </a:stretch>
          </p:blipFill>
          <p:spPr>
            <a:xfrm>
              <a:off x="4619656" y="974559"/>
              <a:ext cx="4464184" cy="2911640"/>
            </a:xfrm>
            <a:prstGeom prst="rect">
              <a:avLst/>
            </a:prstGeom>
          </p:spPr>
        </p:pic>
      </p:grpSp>
      <p:sp>
        <p:nvSpPr>
          <p:cNvPr id="10" name="TextBox 9"/>
          <p:cNvSpPr txBox="1"/>
          <p:nvPr/>
        </p:nvSpPr>
        <p:spPr>
          <a:xfrm>
            <a:off x="2586788" y="878296"/>
            <a:ext cx="4040379" cy="369320"/>
          </a:xfrm>
          <a:prstGeom prst="rect">
            <a:avLst/>
          </a:prstGeom>
          <a:noFill/>
        </p:spPr>
        <p:txBody>
          <a:bodyPr wrap="none" lIns="91429" tIns="45714" rIns="91429" bIns="45714" rtlCol="0">
            <a:spAutoFit/>
          </a:bodyPr>
          <a:lstStyle/>
          <a:p>
            <a:r>
              <a:rPr lang="en-US" dirty="0" smtClean="0"/>
              <a:t>11in. x 17 in. Eat-and-Learn Placemat</a:t>
            </a:r>
            <a:endParaRPr lang="en-US" dirty="0"/>
          </a:p>
        </p:txBody>
      </p:sp>
      <p:sp>
        <p:nvSpPr>
          <p:cNvPr id="11" name="TextBox 10"/>
          <p:cNvSpPr txBox="1"/>
          <p:nvPr/>
        </p:nvSpPr>
        <p:spPr>
          <a:xfrm>
            <a:off x="0" y="4329283"/>
            <a:ext cx="4486656" cy="2000536"/>
          </a:xfrm>
          <a:prstGeom prst="rect">
            <a:avLst/>
          </a:prstGeom>
          <a:noFill/>
        </p:spPr>
        <p:txBody>
          <a:bodyPr wrap="square" lIns="91429" tIns="45714" rIns="91429" bIns="45714" rtlCol="0">
            <a:spAutoFit/>
          </a:bodyPr>
          <a:lstStyle/>
          <a:p>
            <a:pPr algn="ctr"/>
            <a:r>
              <a:rPr lang="en-US" sz="2000" b="1" dirty="0" smtClean="0">
                <a:latin typeface="Arial Narrow" pitchFamily="34" charset="0"/>
              </a:rPr>
              <a:t>Front</a:t>
            </a:r>
          </a:p>
          <a:p>
            <a:pPr>
              <a:buFont typeface="Wingdings" pitchFamily="2" charset="2"/>
              <a:buChar char="§"/>
            </a:pPr>
            <a:r>
              <a:rPr lang="en-US" sz="2000" dirty="0" smtClean="0">
                <a:latin typeface="Arial Narrow" pitchFamily="34" charset="0"/>
              </a:rPr>
              <a:t> U.S. energy flow diagram</a:t>
            </a:r>
          </a:p>
          <a:p>
            <a:pPr marL="171430" indent="-171430">
              <a:buFont typeface="Wingdings" pitchFamily="2" charset="2"/>
              <a:buChar char="§"/>
            </a:pPr>
            <a:r>
              <a:rPr lang="en-US" sz="2000" dirty="0" smtClean="0">
                <a:latin typeface="Arial Narrow" pitchFamily="34" charset="0"/>
              </a:rPr>
              <a:t>Energy supply, conversion, and consumption facts</a:t>
            </a:r>
          </a:p>
          <a:p>
            <a:pPr marL="171430" indent="-171430">
              <a:buFont typeface="Wingdings" pitchFamily="2" charset="2"/>
              <a:buChar char="§"/>
            </a:pPr>
            <a:r>
              <a:rPr lang="en-US" sz="2000" dirty="0" smtClean="0">
                <a:latin typeface="Arial Narrow" pitchFamily="34" charset="0"/>
              </a:rPr>
              <a:t>Three examples of science for energy innovation</a:t>
            </a:r>
            <a:endParaRPr lang="en-US" sz="2000" dirty="0">
              <a:latin typeface="Arial Narrow" pitchFamily="34" charset="0"/>
            </a:endParaRPr>
          </a:p>
        </p:txBody>
      </p:sp>
      <p:sp>
        <p:nvSpPr>
          <p:cNvPr id="12" name="TextBox 11"/>
          <p:cNvSpPr txBox="1"/>
          <p:nvPr/>
        </p:nvSpPr>
        <p:spPr>
          <a:xfrm>
            <a:off x="4953000" y="4487780"/>
            <a:ext cx="4070685" cy="1323427"/>
          </a:xfrm>
          <a:prstGeom prst="rect">
            <a:avLst/>
          </a:prstGeom>
          <a:noFill/>
        </p:spPr>
        <p:txBody>
          <a:bodyPr wrap="square" lIns="91429" tIns="45714" rIns="91429" bIns="45714" rtlCol="0">
            <a:spAutoFit/>
          </a:bodyPr>
          <a:lstStyle/>
          <a:p>
            <a:pPr algn="ctr"/>
            <a:r>
              <a:rPr lang="en-US" sz="2000" b="1" dirty="0" smtClean="0">
                <a:latin typeface="Arial Narrow" pitchFamily="34" charset="0"/>
              </a:rPr>
              <a:t>Back</a:t>
            </a:r>
          </a:p>
          <a:p>
            <a:pPr marL="171430" indent="-171430">
              <a:buFont typeface="Wingdings" pitchFamily="2" charset="2"/>
              <a:buChar char="§"/>
            </a:pPr>
            <a:r>
              <a:rPr lang="en-US" sz="2000" dirty="0" smtClean="0">
                <a:latin typeface="Arial Narrow" pitchFamily="34" charset="0"/>
              </a:rPr>
              <a:t>Eleven additional science examples based on Basic Research Needs workshop areas</a:t>
            </a:r>
            <a:endParaRPr lang="en-US" sz="2000" dirty="0">
              <a:latin typeface="Arial Narrow" pitchFamily="34" charset="0"/>
            </a:endParaRPr>
          </a:p>
        </p:txBody>
      </p:sp>
      <p:sp>
        <p:nvSpPr>
          <p:cNvPr id="13" name="Rectangle 12"/>
          <p:cNvSpPr/>
          <p:nvPr/>
        </p:nvSpPr>
        <p:spPr>
          <a:xfrm>
            <a:off x="2971800" y="6343979"/>
            <a:ext cx="5651500" cy="307764"/>
          </a:xfrm>
          <a:prstGeom prst="rect">
            <a:avLst/>
          </a:prstGeom>
        </p:spPr>
        <p:txBody>
          <a:bodyPr wrap="square" lIns="91429" tIns="45714" rIns="91429" bIns="45714">
            <a:spAutoFit/>
          </a:bodyPr>
          <a:lstStyle/>
          <a:p>
            <a:pPr lvl="1" defTabSz="864581" eaLnBrk="0" hangingPunct="0">
              <a:spcAft>
                <a:spcPts val="600"/>
              </a:spcAft>
              <a:buClr>
                <a:prstClr val="black"/>
              </a:buClr>
              <a:buSzPct val="75000"/>
            </a:pPr>
            <a:r>
              <a:rPr lang="en-US" sz="1400" u="sng" dirty="0" smtClean="0">
                <a:solidFill>
                  <a:srgbClr val="0000FF"/>
                </a:solidFill>
                <a:latin typeface="Arial" pitchFamily="34" charset="0"/>
                <a:cs typeface="Arial" pitchFamily="34" charset="0"/>
              </a:rPr>
              <a:t>http://science.energy.gov/bes/news-and-resources/energy-flow</a:t>
            </a:r>
            <a:r>
              <a:rPr lang="en-US" sz="1400" u="sng" dirty="0" smtClean="0">
                <a:solidFill>
                  <a:prstClr val="black"/>
                </a:solidFill>
                <a:latin typeface="Arial" pitchFamily="34" charset="0"/>
                <a:cs typeface="Arial" pitchFamily="34" charset="0"/>
                <a:hlinkClick r:id="rId4"/>
              </a:rPr>
              <a:t>/</a:t>
            </a:r>
            <a:endParaRPr lang="en-US" sz="1400" u="sng" dirty="0" smtClean="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3839316" y="1064238"/>
            <a:ext cx="5406285" cy="3902444"/>
            <a:chOff x="1252555" y="862060"/>
            <a:chExt cx="7569856" cy="5500650"/>
          </a:xfrm>
        </p:grpSpPr>
        <p:graphicFrame>
          <p:nvGraphicFramePr>
            <p:cNvPr id="6" name="Chart 5"/>
            <p:cNvGraphicFramePr/>
            <p:nvPr/>
          </p:nvGraphicFramePr>
          <p:xfrm>
            <a:off x="1271429" y="1481127"/>
            <a:ext cx="7550982" cy="48815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9"/>
            <p:cNvSpPr txBox="1">
              <a:spLocks noChangeArrowheads="1"/>
            </p:cNvSpPr>
            <p:nvPr/>
          </p:nvSpPr>
          <p:spPr bwMode="auto">
            <a:xfrm>
              <a:off x="4091128" y="3010213"/>
              <a:ext cx="1286770" cy="909328"/>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latin typeface="Arial Narrow" pitchFamily="34" charset="0"/>
                </a:rPr>
                <a:t>Facilities </a:t>
              </a:r>
            </a:p>
            <a:p>
              <a:pPr algn="ctr"/>
              <a:r>
                <a:rPr lang="en-US" sz="1600" dirty="0">
                  <a:solidFill>
                    <a:schemeClr val="bg1"/>
                  </a:solidFill>
                  <a:latin typeface="Arial Narrow" pitchFamily="34" charset="0"/>
                </a:rPr>
                <a:t>Ops</a:t>
              </a:r>
            </a:p>
            <a:p>
              <a:pPr algn="ctr"/>
              <a:r>
                <a:rPr lang="en-US" sz="1600" dirty="0" smtClean="0">
                  <a:solidFill>
                    <a:schemeClr val="bg1"/>
                  </a:solidFill>
                  <a:latin typeface="Arial Narrow" pitchFamily="34" charset="0"/>
                </a:rPr>
                <a:t>810</a:t>
              </a:r>
              <a:endParaRPr lang="en-US" sz="1600" dirty="0">
                <a:solidFill>
                  <a:schemeClr val="bg1"/>
                </a:solidFill>
                <a:latin typeface="Arial Narrow" pitchFamily="34" charset="0"/>
              </a:endParaRPr>
            </a:p>
          </p:txBody>
        </p:sp>
        <p:sp>
          <p:nvSpPr>
            <p:cNvPr id="8" name="Text Box 15"/>
            <p:cNvSpPr txBox="1">
              <a:spLocks noChangeArrowheads="1"/>
            </p:cNvSpPr>
            <p:nvPr/>
          </p:nvSpPr>
          <p:spPr bwMode="auto">
            <a:xfrm>
              <a:off x="2431775" y="4632926"/>
              <a:ext cx="1269600" cy="57587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MSE </a:t>
              </a:r>
            </a:p>
            <a:p>
              <a:pPr algn="ctr"/>
              <a:r>
                <a:rPr lang="en-US" sz="1500" dirty="0">
                  <a:latin typeface="Arial Narrow" pitchFamily="34" charset="0"/>
                </a:rPr>
                <a:t>Research</a:t>
              </a:r>
            </a:p>
          </p:txBody>
        </p:sp>
        <p:sp>
          <p:nvSpPr>
            <p:cNvPr id="9" name="Text Box 23"/>
            <p:cNvSpPr txBox="1">
              <a:spLocks noChangeArrowheads="1"/>
            </p:cNvSpPr>
            <p:nvPr/>
          </p:nvSpPr>
          <p:spPr bwMode="auto">
            <a:xfrm>
              <a:off x="2686520" y="5298460"/>
              <a:ext cx="941309" cy="329058"/>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500" dirty="0" smtClean="0">
                  <a:latin typeface="Arial Narrow" pitchFamily="34" charset="0"/>
                </a:rPr>
                <a:t>316</a:t>
              </a:r>
              <a:endParaRPr lang="en-US" sz="1500" dirty="0">
                <a:latin typeface="Arial Narrow" pitchFamily="34" charset="0"/>
              </a:endParaRPr>
            </a:p>
          </p:txBody>
        </p:sp>
        <p:sp>
          <p:nvSpPr>
            <p:cNvPr id="10" name="Text Box 16"/>
            <p:cNvSpPr txBox="1">
              <a:spLocks noChangeArrowheads="1"/>
            </p:cNvSpPr>
            <p:nvPr/>
          </p:nvSpPr>
          <p:spPr bwMode="auto">
            <a:xfrm>
              <a:off x="1412395" y="3680276"/>
              <a:ext cx="1293233" cy="818380"/>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solidFill>
                    <a:schemeClr val="bg1"/>
                  </a:solidFill>
                  <a:latin typeface="Arial Narrow" pitchFamily="34" charset="0"/>
                </a:rPr>
                <a:t>CSGB </a:t>
              </a:r>
            </a:p>
            <a:p>
              <a:pPr algn="ctr"/>
              <a:r>
                <a:rPr lang="en-US" sz="1500" dirty="0">
                  <a:solidFill>
                    <a:schemeClr val="bg1"/>
                  </a:solidFill>
                  <a:latin typeface="Arial Narrow" pitchFamily="34" charset="0"/>
                </a:rPr>
                <a:t>Research</a:t>
              </a:r>
            </a:p>
            <a:p>
              <a:pPr algn="ctr"/>
              <a:r>
                <a:rPr lang="en-US" sz="1500" dirty="0" smtClean="0">
                  <a:solidFill>
                    <a:schemeClr val="bg1"/>
                  </a:solidFill>
                  <a:latin typeface="Arial Narrow" pitchFamily="34" charset="0"/>
                </a:rPr>
                <a:t>260</a:t>
              </a:r>
              <a:endParaRPr lang="en-US" sz="1500" dirty="0">
                <a:solidFill>
                  <a:schemeClr val="bg1"/>
                </a:solidFill>
                <a:latin typeface="Arial Narrow" pitchFamily="34" charset="0"/>
              </a:endParaRPr>
            </a:p>
          </p:txBody>
        </p:sp>
        <p:sp>
          <p:nvSpPr>
            <p:cNvPr id="11" name="Text Box 83"/>
            <p:cNvSpPr txBox="1">
              <a:spLocks noChangeArrowheads="1"/>
            </p:cNvSpPr>
            <p:nvPr/>
          </p:nvSpPr>
          <p:spPr bwMode="auto">
            <a:xfrm>
              <a:off x="7141428" y="4088059"/>
              <a:ext cx="1427352" cy="81839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14"/>
                </a:lnSpc>
              </a:pPr>
              <a:r>
                <a:rPr lang="en-US" sz="1500" dirty="0">
                  <a:latin typeface="Arial Narrow" pitchFamily="34" charset="0"/>
                </a:rPr>
                <a:t>Light Sources</a:t>
              </a:r>
            </a:p>
            <a:p>
              <a:pPr algn="ctr"/>
              <a:r>
                <a:rPr lang="en-US" sz="1500" dirty="0" smtClean="0">
                  <a:latin typeface="Arial Narrow" pitchFamily="34" charset="0"/>
                </a:rPr>
                <a:t>439</a:t>
              </a:r>
              <a:endParaRPr lang="en-US" sz="1500" dirty="0">
                <a:latin typeface="Arial Narrow" pitchFamily="34" charset="0"/>
              </a:endParaRPr>
            </a:p>
          </p:txBody>
        </p:sp>
        <p:sp>
          <p:nvSpPr>
            <p:cNvPr id="12" name="Text Box 84"/>
            <p:cNvSpPr txBox="1">
              <a:spLocks noChangeArrowheads="1"/>
            </p:cNvSpPr>
            <p:nvPr/>
          </p:nvSpPr>
          <p:spPr bwMode="auto">
            <a:xfrm>
              <a:off x="7070804" y="2853196"/>
              <a:ext cx="1513093" cy="81839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14"/>
                </a:lnSpc>
              </a:pPr>
              <a:r>
                <a:rPr lang="en-US" sz="1500" dirty="0">
                  <a:latin typeface="Arial Narrow" pitchFamily="34" charset="0"/>
                </a:rPr>
                <a:t>Neutron Sources</a:t>
              </a:r>
            </a:p>
            <a:p>
              <a:pPr algn="ctr"/>
              <a:r>
                <a:rPr lang="en-US" sz="1500" dirty="0" smtClean="0">
                  <a:latin typeface="Arial Narrow" pitchFamily="34" charset="0"/>
                </a:rPr>
                <a:t>258</a:t>
              </a:r>
              <a:endParaRPr lang="en-US" sz="1500" dirty="0">
                <a:latin typeface="Arial Narrow" pitchFamily="34" charset="0"/>
              </a:endParaRPr>
            </a:p>
          </p:txBody>
        </p:sp>
        <p:sp>
          <p:nvSpPr>
            <p:cNvPr id="13" name="Text Box 85"/>
            <p:cNvSpPr txBox="1">
              <a:spLocks noChangeArrowheads="1"/>
            </p:cNvSpPr>
            <p:nvPr/>
          </p:nvSpPr>
          <p:spPr bwMode="auto">
            <a:xfrm>
              <a:off x="6894632" y="2323599"/>
              <a:ext cx="1870661" cy="327665"/>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NSRCs 114</a:t>
              </a:r>
              <a:endParaRPr lang="en-US" sz="1500" dirty="0">
                <a:latin typeface="Arial Narrow" pitchFamily="34" charset="0"/>
              </a:endParaRPr>
            </a:p>
          </p:txBody>
        </p:sp>
        <p:sp>
          <p:nvSpPr>
            <p:cNvPr id="14" name="Text Box 44"/>
            <p:cNvSpPr txBox="1">
              <a:spLocks noChangeArrowheads="1"/>
            </p:cNvSpPr>
            <p:nvPr/>
          </p:nvSpPr>
          <p:spPr bwMode="auto">
            <a:xfrm>
              <a:off x="1252555" y="1942073"/>
              <a:ext cx="1091646" cy="327655"/>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Hubs 48</a:t>
              </a:r>
              <a:endParaRPr lang="en-US" sz="1500" dirty="0">
                <a:latin typeface="Arial Narrow" pitchFamily="34" charset="0"/>
              </a:endParaRPr>
            </a:p>
          </p:txBody>
        </p:sp>
        <p:sp>
          <p:nvSpPr>
            <p:cNvPr id="15" name="Text Box 17"/>
            <p:cNvSpPr txBox="1">
              <a:spLocks noChangeArrowheads="1"/>
            </p:cNvSpPr>
            <p:nvPr/>
          </p:nvSpPr>
          <p:spPr bwMode="auto">
            <a:xfrm>
              <a:off x="1668212" y="2759369"/>
              <a:ext cx="854108" cy="57587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a:latin typeface="Arial Narrow" pitchFamily="34" charset="0"/>
                </a:rPr>
                <a:t>EFRC</a:t>
              </a:r>
            </a:p>
            <a:p>
              <a:pPr algn="ctr"/>
              <a:r>
                <a:rPr lang="en-US" sz="1500" dirty="0">
                  <a:latin typeface="Arial Narrow" pitchFamily="34" charset="0"/>
                </a:rPr>
                <a:t>120</a:t>
              </a:r>
            </a:p>
          </p:txBody>
        </p:sp>
        <p:sp>
          <p:nvSpPr>
            <p:cNvPr id="16" name="Text Box 18"/>
            <p:cNvSpPr txBox="1">
              <a:spLocks noChangeArrowheads="1"/>
            </p:cNvSpPr>
            <p:nvPr/>
          </p:nvSpPr>
          <p:spPr bwMode="auto">
            <a:xfrm>
              <a:off x="2572787" y="1363406"/>
              <a:ext cx="2487529" cy="710129"/>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500" dirty="0" smtClean="0">
                  <a:latin typeface="Arial Narrow" pitchFamily="34" charset="0"/>
                </a:rPr>
                <a:t>SBIR/STTR </a:t>
              </a:r>
              <a:r>
                <a:rPr lang="en-US" sz="1500" dirty="0">
                  <a:latin typeface="Arial Narrow" pitchFamily="34" charset="0"/>
                </a:rPr>
                <a:t>&amp; GPP  </a:t>
              </a:r>
              <a:endParaRPr lang="en-US" sz="700" dirty="0">
                <a:solidFill>
                  <a:schemeClr val="bg1"/>
                </a:solidFill>
                <a:latin typeface="Arial Narrow" pitchFamily="34" charset="0"/>
              </a:endParaRPr>
            </a:p>
            <a:p>
              <a:pPr algn="ctr"/>
              <a:r>
                <a:rPr lang="en-US" sz="1500" dirty="0" smtClean="0">
                  <a:solidFill>
                    <a:schemeClr val="bg1"/>
                  </a:solidFill>
                  <a:latin typeface="Arial Narrow" pitchFamily="34" charset="0"/>
                </a:rPr>
                <a:t>51</a:t>
              </a:r>
              <a:endParaRPr lang="en-US" sz="1500" dirty="0">
                <a:solidFill>
                  <a:schemeClr val="bg1"/>
                </a:solidFill>
                <a:latin typeface="Arial Narrow" pitchFamily="34" charset="0"/>
              </a:endParaRPr>
            </a:p>
          </p:txBody>
        </p:sp>
        <p:sp>
          <p:nvSpPr>
            <p:cNvPr id="17" name="Rectangle 16"/>
            <p:cNvSpPr>
              <a:spLocks noChangeArrowheads="1"/>
            </p:cNvSpPr>
            <p:nvPr/>
          </p:nvSpPr>
          <p:spPr bwMode="auto">
            <a:xfrm>
              <a:off x="1573405" y="1281406"/>
              <a:ext cx="1402390" cy="515285"/>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lnSpc>
                  <a:spcPts val="1526"/>
                </a:lnSpc>
              </a:pPr>
              <a:r>
                <a:rPr lang="en-US" sz="1400" dirty="0">
                  <a:latin typeface="Arial Narrow" pitchFamily="34" charset="0"/>
                </a:rPr>
                <a:t>SUF Research</a:t>
              </a:r>
            </a:p>
            <a:p>
              <a:pPr algn="ctr" eaLnBrk="0" hangingPunct="0"/>
              <a:r>
                <a:rPr lang="en-US" sz="1400" dirty="0">
                  <a:latin typeface="Arial Narrow" pitchFamily="34" charset="0"/>
                </a:rPr>
                <a:t>27</a:t>
              </a:r>
            </a:p>
          </p:txBody>
        </p:sp>
        <p:sp>
          <p:nvSpPr>
            <p:cNvPr id="18" name="Text Box 80"/>
            <p:cNvSpPr txBox="1">
              <a:spLocks noChangeArrowheads="1"/>
            </p:cNvSpPr>
            <p:nvPr/>
          </p:nvSpPr>
          <p:spPr bwMode="auto">
            <a:xfrm>
              <a:off x="2653148" y="1877386"/>
              <a:ext cx="974770" cy="869645"/>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614"/>
                </a:lnSpc>
              </a:pPr>
              <a:r>
                <a:rPr lang="en-US" sz="1400" dirty="0" smtClean="0">
                  <a:latin typeface="Arial Narrow" pitchFamily="34" charset="0"/>
                </a:rPr>
                <a:t>Const, </a:t>
              </a:r>
              <a:r>
                <a:rPr lang="en-US" sz="1400" dirty="0">
                  <a:latin typeface="Arial Narrow" pitchFamily="34" charset="0"/>
                </a:rPr>
                <a:t>OPC, </a:t>
              </a:r>
              <a:r>
                <a:rPr lang="en-US" sz="1400" dirty="0" smtClean="0">
                  <a:latin typeface="Arial Narrow" pitchFamily="34" charset="0"/>
                </a:rPr>
                <a:t>MIE</a:t>
              </a:r>
            </a:p>
            <a:p>
              <a:pPr algn="ctr">
                <a:lnSpc>
                  <a:spcPts val="1614"/>
                </a:lnSpc>
              </a:pPr>
              <a:endParaRPr lang="en-US" sz="700" dirty="0" smtClean="0">
                <a:latin typeface="Arial Narrow" pitchFamily="34" charset="0"/>
              </a:endParaRPr>
            </a:p>
          </p:txBody>
        </p:sp>
        <p:sp>
          <p:nvSpPr>
            <p:cNvPr id="19" name="Rectangle 18"/>
            <p:cNvSpPr>
              <a:spLocks noChangeArrowheads="1"/>
            </p:cNvSpPr>
            <p:nvPr/>
          </p:nvSpPr>
          <p:spPr bwMode="auto">
            <a:xfrm>
              <a:off x="6002685" y="862060"/>
              <a:ext cx="2505631" cy="803954"/>
            </a:xfrm>
            <a:prstGeom prst="rect">
              <a:avLst/>
            </a:prstGeom>
            <a:noFill/>
            <a:ln w="25400">
              <a:solidFill>
                <a:schemeClr val="tx1"/>
              </a:solid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600" dirty="0" smtClean="0">
                  <a:latin typeface="Arial Narrow" pitchFamily="34" charset="0"/>
                </a:rPr>
                <a:t>FY 2013 Request: $1,799.6M, +$111M </a:t>
              </a:r>
              <a:endParaRPr lang="en-US" sz="1600" dirty="0">
                <a:latin typeface="Arial Narrow" pitchFamily="34" charset="0"/>
              </a:endParaRPr>
            </a:p>
          </p:txBody>
        </p:sp>
      </p:grpSp>
      <p:sp>
        <p:nvSpPr>
          <p:cNvPr id="20" name="TextBox 19"/>
          <p:cNvSpPr txBox="1"/>
          <p:nvPr/>
        </p:nvSpPr>
        <p:spPr>
          <a:xfrm>
            <a:off x="5010711" y="2354635"/>
            <a:ext cx="500078" cy="312274"/>
          </a:xfrm>
          <a:prstGeom prst="rect">
            <a:avLst/>
          </a:prstGeom>
          <a:noFill/>
        </p:spPr>
        <p:txBody>
          <a:bodyPr wrap="none" lIns="82021" tIns="41010" rIns="82021" bIns="41010" rtlCol="0">
            <a:spAutoFit/>
          </a:bodyPr>
          <a:lstStyle/>
          <a:p>
            <a:r>
              <a:rPr lang="en-US" sz="1500" dirty="0" smtClean="0"/>
              <a:t>167</a:t>
            </a:r>
            <a:endParaRPr lang="en-US" sz="1500" dirty="0"/>
          </a:p>
        </p:txBody>
      </p:sp>
      <p:sp>
        <p:nvSpPr>
          <p:cNvPr id="23" name="Rectangle 5"/>
          <p:cNvSpPr>
            <a:spLocks noGrp="1" noChangeArrowheads="1"/>
          </p:cNvSpPr>
          <p:nvPr>
            <p:ph type="title"/>
          </p:nvPr>
        </p:nvSpPr>
        <p:spPr bwMode="auto">
          <a:xfrm>
            <a:off x="381000" y="0"/>
            <a:ext cx="8305800" cy="743954"/>
          </a:xfrm>
          <a:prstGeom prst="rect">
            <a:avLst/>
          </a:prstGeom>
          <a:noFill/>
          <a:ln w="9525" cap="flat" cmpd="sng">
            <a:noFill/>
            <a:prstDash val="solid"/>
            <a:miter lim="800000"/>
            <a:headEnd/>
            <a:tailEnd/>
          </a:ln>
          <a:effectLst/>
        </p:spPr>
        <p:txBody>
          <a:bodyPr lIns="90705" tIns="45357" rIns="90705" bIns="45357"/>
          <a:lstStyle/>
          <a:p>
            <a:pPr defTabSz="907581">
              <a:defRPr/>
            </a:pPr>
            <a:r>
              <a:rPr lang="en-US" sz="2500" dirty="0" smtClean="0">
                <a:solidFill>
                  <a:srgbClr val="006600"/>
                </a:solidFill>
              </a:rPr>
              <a:t>FY 2013 </a:t>
            </a:r>
            <a:r>
              <a:rPr lang="en-US" sz="2500" dirty="0">
                <a:solidFill>
                  <a:srgbClr val="006600"/>
                </a:solidFill>
              </a:rPr>
              <a:t>BES </a:t>
            </a:r>
            <a:r>
              <a:rPr lang="en-US" sz="2500" dirty="0" smtClean="0">
                <a:solidFill>
                  <a:srgbClr val="006600"/>
                </a:solidFill>
              </a:rPr>
              <a:t>Budget Request</a:t>
            </a:r>
            <a:endParaRPr lang="en-US" sz="2500" dirty="0">
              <a:solidFill>
                <a:srgbClr val="006600"/>
              </a:solidFill>
            </a:endParaRPr>
          </a:p>
        </p:txBody>
      </p:sp>
      <p:sp>
        <p:nvSpPr>
          <p:cNvPr id="25" name="Slide Number Placeholder 2"/>
          <p:cNvSpPr txBox="1">
            <a:spLocks/>
          </p:cNvSpPr>
          <p:nvPr/>
        </p:nvSpPr>
        <p:spPr>
          <a:xfrm>
            <a:off x="8372186" y="6311247"/>
            <a:ext cx="381000" cy="365125"/>
          </a:xfrm>
          <a:prstGeom prst="rect">
            <a:avLst/>
          </a:prstGeom>
        </p:spPr>
        <p:txBody>
          <a:bodyPr vert="horz" lIns="90768" tIns="45389" rIns="90768" bIns="45389" rtlCol="0" anchor="ctr"/>
          <a:lstStyle/>
          <a:p>
            <a:pPr algn="r" defTabSz="820391" fontAlgn="auto">
              <a:spcBef>
                <a:spcPts val="0"/>
              </a:spcBef>
              <a:spcAft>
                <a:spcPts val="0"/>
              </a:spcAft>
              <a:defRPr/>
            </a:pPr>
            <a:fld id="{894C652A-1437-4DEE-BE20-1D8E4CBD3D73}" type="slidenum">
              <a:rPr lang="en-US" sz="1200" smtClean="0">
                <a:solidFill>
                  <a:srgbClr val="106636"/>
                </a:solidFill>
                <a:cs typeface="Arial" pitchFamily="34" charset="0"/>
              </a:rPr>
              <a:pPr algn="r" defTabSz="820391" fontAlgn="auto">
                <a:spcBef>
                  <a:spcPts val="0"/>
                </a:spcBef>
                <a:spcAft>
                  <a:spcPts val="0"/>
                </a:spcAft>
                <a:defRPr/>
              </a:pPr>
              <a:t>17</a:t>
            </a:fld>
            <a:endParaRPr lang="en-US" sz="1200" dirty="0">
              <a:solidFill>
                <a:srgbClr val="106636"/>
              </a:solidFill>
              <a:cs typeface="Arial" pitchFamily="34" charset="0"/>
            </a:endParaRPr>
          </a:p>
        </p:txBody>
      </p:sp>
      <p:sp>
        <p:nvSpPr>
          <p:cNvPr id="26" name="Rectangle 4"/>
          <p:cNvSpPr>
            <a:spLocks noChangeArrowheads="1"/>
          </p:cNvSpPr>
          <p:nvPr/>
        </p:nvSpPr>
        <p:spPr bwMode="auto">
          <a:xfrm>
            <a:off x="1" y="792925"/>
            <a:ext cx="4134773" cy="5018184"/>
          </a:xfrm>
          <a:prstGeom prst="rect">
            <a:avLst/>
          </a:prstGeom>
          <a:noFill/>
          <a:ln w="9525">
            <a:noFill/>
            <a:miter lim="800000"/>
            <a:headEnd/>
            <a:tailEnd/>
          </a:ln>
        </p:spPr>
        <p:txBody>
          <a:bodyPr wrap="square" lIns="81432" tIns="40711" rIns="81432" bIns="40711">
            <a:spAutoFit/>
          </a:bodyPr>
          <a:lstStyle/>
          <a:p>
            <a:pPr marL="120168" indent="-120168" eaLnBrk="0" hangingPunct="0">
              <a:buFont typeface="Wingdings" pitchFamily="2" charset="2"/>
              <a:buChar char="§"/>
            </a:pPr>
            <a:r>
              <a:rPr lang="en-US" sz="2000" dirty="0">
                <a:solidFill>
                  <a:srgbClr val="FF0303"/>
                </a:solidFill>
                <a:latin typeface="Arial Narrow" pitchFamily="34" charset="0"/>
                <a:cs typeface="Times New Roman" pitchFamily="18" charset="0"/>
              </a:rPr>
              <a:t>Research programs</a:t>
            </a:r>
          </a:p>
          <a:p>
            <a:pPr marL="314695" lvl="1" indent="-163755" eaLnBrk="0" hangingPunct="0">
              <a:spcBef>
                <a:spcPct val="20000"/>
              </a:spcBef>
              <a:buFont typeface="Wingdings" pitchFamily="2" charset="2"/>
              <a:buChar char="§"/>
            </a:pPr>
            <a:r>
              <a:rPr lang="en-US" sz="1600" dirty="0">
                <a:solidFill>
                  <a:srgbClr val="0000CC"/>
                </a:solidFill>
                <a:latin typeface="Arial Narrow" pitchFamily="34" charset="0"/>
                <a:cs typeface="Times New Roman" pitchFamily="18" charset="0"/>
              </a:rPr>
              <a:t>Energy Innovation </a:t>
            </a:r>
            <a:r>
              <a:rPr lang="en-US" sz="1600" dirty="0" smtClean="0">
                <a:solidFill>
                  <a:srgbClr val="0000CC"/>
                </a:solidFill>
                <a:latin typeface="Arial Narrow" pitchFamily="34" charset="0"/>
                <a:cs typeface="Times New Roman" pitchFamily="18" charset="0"/>
              </a:rPr>
              <a:t>Hubs (+$5M)</a:t>
            </a:r>
            <a:endParaRPr lang="en-US" sz="1600" dirty="0">
              <a:solidFill>
                <a:srgbClr val="0000CC"/>
              </a:solidFill>
              <a:latin typeface="Arial Narrow" pitchFamily="34" charset="0"/>
              <a:cs typeface="Times New Roman" pitchFamily="18" charset="0"/>
            </a:endParaRPr>
          </a:p>
          <a:p>
            <a:pPr marL="314695" lvl="1" indent="-163755" eaLnBrk="0" hangingPunct="0">
              <a:spcBef>
                <a:spcPct val="20000"/>
              </a:spcBef>
              <a:buFont typeface="Wingdings" pitchFamily="2" charset="2"/>
              <a:buChar char="§"/>
            </a:pPr>
            <a:r>
              <a:rPr lang="en-US" sz="1600" dirty="0" smtClean="0">
                <a:solidFill>
                  <a:srgbClr val="0000CC"/>
                </a:solidFill>
                <a:latin typeface="Arial Narrow" pitchFamily="34" charset="0"/>
                <a:cs typeface="Times New Roman" pitchFamily="18" charset="0"/>
              </a:rPr>
              <a:t>Energy </a:t>
            </a:r>
            <a:r>
              <a:rPr lang="en-US" sz="1600" dirty="0">
                <a:solidFill>
                  <a:srgbClr val="0000CC"/>
                </a:solidFill>
                <a:latin typeface="Arial Narrow" pitchFamily="34" charset="0"/>
                <a:cs typeface="Times New Roman" pitchFamily="18" charset="0"/>
              </a:rPr>
              <a:t>Frontier Research </a:t>
            </a:r>
            <a:r>
              <a:rPr lang="en-US" sz="1600" dirty="0" smtClean="0">
                <a:solidFill>
                  <a:srgbClr val="0000CC"/>
                </a:solidFill>
                <a:latin typeface="Arial Narrow" pitchFamily="34" charset="0"/>
                <a:cs typeface="Times New Roman" pitchFamily="18" charset="0"/>
              </a:rPr>
              <a:t>Centers</a:t>
            </a:r>
          </a:p>
          <a:p>
            <a:pPr marL="669258" lvl="2" indent="-205050" eaLnBrk="0" hangingPunct="0">
              <a:spcBef>
                <a:spcPct val="20000"/>
              </a:spcBef>
              <a:buFont typeface="Wingdings" pitchFamily="2" charset="2"/>
              <a:buChar char="§"/>
            </a:pPr>
            <a:r>
              <a:rPr lang="en-US" sz="1600" dirty="0" smtClean="0">
                <a:solidFill>
                  <a:srgbClr val="0000CC"/>
                </a:solidFill>
                <a:latin typeface="Arial Narrow" pitchFamily="34" charset="0"/>
                <a:cs typeface="Times New Roman" pitchFamily="18" charset="0"/>
              </a:rPr>
              <a:t>Joint EERE R&amp;D (+$20M)</a:t>
            </a:r>
            <a:endParaRPr lang="en-US" sz="1600" dirty="0">
              <a:solidFill>
                <a:srgbClr val="0000CC"/>
              </a:solidFill>
              <a:latin typeface="Arial Narrow" pitchFamily="34" charset="0"/>
              <a:cs typeface="Times New Roman" pitchFamily="18" charset="0"/>
            </a:endParaRPr>
          </a:p>
          <a:p>
            <a:pPr marL="314695" lvl="1" indent="-163755" eaLnBrk="0" hangingPunct="0">
              <a:spcBef>
                <a:spcPts val="0"/>
              </a:spcBef>
              <a:buFont typeface="Wingdings" pitchFamily="2" charset="2"/>
              <a:buChar char="§"/>
            </a:pPr>
            <a:r>
              <a:rPr lang="en-US" sz="1600" dirty="0" smtClean="0">
                <a:solidFill>
                  <a:srgbClr val="0000CC"/>
                </a:solidFill>
                <a:latin typeface="Arial Narrow" pitchFamily="34" charset="0"/>
                <a:cs typeface="Times New Roman" pitchFamily="18" charset="0"/>
              </a:rPr>
              <a:t>Core Research 	</a:t>
            </a:r>
          </a:p>
          <a:p>
            <a:pPr marL="634926" lvl="2" indent="-171430" eaLnBrk="0" hangingPunct="0">
              <a:spcBef>
                <a:spcPts val="0"/>
              </a:spcBef>
              <a:buFont typeface="Wingdings" pitchFamily="2" charset="2"/>
              <a:buChar char="§"/>
            </a:pPr>
            <a:r>
              <a:rPr lang="en-US" sz="1600" dirty="0" smtClean="0">
                <a:solidFill>
                  <a:srgbClr val="0000CC"/>
                </a:solidFill>
                <a:latin typeface="Arial Narrow" pitchFamily="34" charset="0"/>
                <a:cs typeface="Times New Roman" pitchFamily="18" charset="0"/>
              </a:rPr>
              <a:t>Materials and Chemistry by Design (+$20M)</a:t>
            </a:r>
          </a:p>
          <a:p>
            <a:pPr marL="615149" lvl="2" indent="-150938" eaLnBrk="0" hangingPunct="0">
              <a:spcBef>
                <a:spcPts val="0"/>
              </a:spcBef>
              <a:buFont typeface="Wingdings" pitchFamily="2" charset="2"/>
              <a:buChar char="§"/>
            </a:pPr>
            <a:r>
              <a:rPr lang="en-US" sz="1600" dirty="0" smtClean="0">
                <a:solidFill>
                  <a:srgbClr val="0000CC"/>
                </a:solidFill>
                <a:latin typeface="Arial Narrow" pitchFamily="34" charset="0"/>
                <a:cs typeface="Times New Roman" pitchFamily="18" charset="0"/>
              </a:rPr>
              <a:t>Science for Clean Energy (+$42M)</a:t>
            </a:r>
          </a:p>
          <a:p>
            <a:pPr marL="460858" lvl="1" indent="-183771" eaLnBrk="0" hangingPunct="0">
              <a:spcBef>
                <a:spcPct val="20000"/>
              </a:spcBef>
            </a:pPr>
            <a:endParaRPr lang="en-US" sz="400" dirty="0">
              <a:solidFill>
                <a:srgbClr val="0000CC"/>
              </a:solidFill>
              <a:latin typeface="Arial Narrow" pitchFamily="34" charset="0"/>
              <a:cs typeface="Times New Roman" pitchFamily="18" charset="0"/>
            </a:endParaRPr>
          </a:p>
          <a:p>
            <a:pPr marL="120168" indent="-120168" eaLnBrk="0" hangingPunct="0">
              <a:buFont typeface="Wingdings" pitchFamily="2" charset="2"/>
              <a:buChar char="§"/>
            </a:pPr>
            <a:r>
              <a:rPr lang="en-US" sz="2000" dirty="0">
                <a:solidFill>
                  <a:srgbClr val="FF0303"/>
                </a:solidFill>
                <a:latin typeface="Arial Narrow" pitchFamily="34" charset="0"/>
                <a:cs typeface="Times New Roman" pitchFamily="18" charset="0"/>
              </a:rPr>
              <a:t>Scientific user facilities </a:t>
            </a:r>
            <a:r>
              <a:rPr lang="en-US" sz="2000" dirty="0" smtClean="0">
                <a:solidFill>
                  <a:srgbClr val="FF0303"/>
                </a:solidFill>
                <a:latin typeface="Arial Narrow" pitchFamily="34" charset="0"/>
                <a:cs typeface="Times New Roman" pitchFamily="18" charset="0"/>
              </a:rPr>
              <a:t>operations</a:t>
            </a:r>
            <a:endParaRPr lang="en-US" dirty="0" smtClean="0">
              <a:solidFill>
                <a:srgbClr val="0000CC"/>
              </a:solidFill>
              <a:latin typeface="Arial Narrow" pitchFamily="34" charset="0"/>
              <a:cs typeface="Times New Roman" pitchFamily="18" charset="0"/>
            </a:endParaRPr>
          </a:p>
          <a:p>
            <a:pPr marL="311749" indent="-120168"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Near optimum operations of all facilities (+$42M)</a:t>
            </a:r>
          </a:p>
          <a:p>
            <a:pPr marL="718877" lvl="1" indent="-120168"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Synchrotron </a:t>
            </a:r>
            <a:r>
              <a:rPr lang="en-US" sz="1600" dirty="0">
                <a:solidFill>
                  <a:srgbClr val="0000CC"/>
                </a:solidFill>
                <a:latin typeface="Arial Narrow" pitchFamily="34" charset="0"/>
                <a:cs typeface="Times New Roman" pitchFamily="18" charset="0"/>
              </a:rPr>
              <a:t>light </a:t>
            </a:r>
            <a:r>
              <a:rPr lang="en-US" sz="1600" dirty="0" smtClean="0">
                <a:solidFill>
                  <a:srgbClr val="0000CC"/>
                </a:solidFill>
                <a:latin typeface="Arial Narrow" pitchFamily="34" charset="0"/>
                <a:cs typeface="Times New Roman" pitchFamily="18" charset="0"/>
              </a:rPr>
              <a:t>sources</a:t>
            </a:r>
          </a:p>
          <a:p>
            <a:pPr marL="718877" lvl="1" indent="-120168"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Neutron </a:t>
            </a:r>
            <a:r>
              <a:rPr lang="en-US" sz="1600" dirty="0">
                <a:solidFill>
                  <a:srgbClr val="0000CC"/>
                </a:solidFill>
                <a:latin typeface="Arial Narrow" pitchFamily="34" charset="0"/>
                <a:cs typeface="Times New Roman" pitchFamily="18" charset="0"/>
              </a:rPr>
              <a:t>scattering </a:t>
            </a:r>
            <a:r>
              <a:rPr lang="en-US" sz="1600" dirty="0" smtClean="0">
                <a:solidFill>
                  <a:srgbClr val="0000CC"/>
                </a:solidFill>
                <a:latin typeface="Arial Narrow" pitchFamily="34" charset="0"/>
                <a:cs typeface="Times New Roman" pitchFamily="18" charset="0"/>
              </a:rPr>
              <a:t>facilities</a:t>
            </a:r>
          </a:p>
          <a:p>
            <a:pPr marL="718877" lvl="1" indent="-120168" eaLnBrk="0" hangingPunct="0">
              <a:buFont typeface="Wingdings" pitchFamily="2" charset="2"/>
              <a:buChar char="§"/>
            </a:pPr>
            <a:r>
              <a:rPr lang="en-US" sz="1600" dirty="0" err="1" smtClean="0">
                <a:solidFill>
                  <a:srgbClr val="0000CC"/>
                </a:solidFill>
                <a:latin typeface="Arial Narrow" pitchFamily="34" charset="0"/>
                <a:cs typeface="Times New Roman" pitchFamily="18" charset="0"/>
              </a:rPr>
              <a:t>Nanoscale</a:t>
            </a:r>
            <a:r>
              <a:rPr lang="en-US" sz="1600" dirty="0" smtClean="0">
                <a:solidFill>
                  <a:srgbClr val="0000CC"/>
                </a:solidFill>
                <a:latin typeface="Arial Narrow" pitchFamily="34" charset="0"/>
                <a:cs typeface="Times New Roman" pitchFamily="18" charset="0"/>
              </a:rPr>
              <a:t> </a:t>
            </a:r>
            <a:r>
              <a:rPr lang="en-US" sz="1600" dirty="0">
                <a:solidFill>
                  <a:srgbClr val="0000CC"/>
                </a:solidFill>
                <a:latin typeface="Arial Narrow" pitchFamily="34" charset="0"/>
                <a:cs typeface="Times New Roman" pitchFamily="18" charset="0"/>
              </a:rPr>
              <a:t>Science Research </a:t>
            </a:r>
            <a:r>
              <a:rPr lang="en-US" sz="1600" dirty="0" smtClean="0">
                <a:solidFill>
                  <a:srgbClr val="0000CC"/>
                </a:solidFill>
                <a:latin typeface="Arial Narrow" pitchFamily="34" charset="0"/>
                <a:cs typeface="Times New Roman" pitchFamily="18" charset="0"/>
              </a:rPr>
              <a:t>Centers</a:t>
            </a:r>
          </a:p>
          <a:p>
            <a:pPr marL="311749" indent="-120168"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Instrumentation for clean energy, joint  with EERE (+$15M)</a:t>
            </a:r>
          </a:p>
          <a:p>
            <a:pPr marL="311749" indent="-120168"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NSLS-II Early Operations (+$22M)</a:t>
            </a:r>
          </a:p>
          <a:p>
            <a:pPr marL="657356" lvl="2" indent="-38167" eaLnBrk="0" hangingPunct="0">
              <a:spcBef>
                <a:spcPct val="15000"/>
              </a:spcBef>
            </a:pPr>
            <a:endParaRPr lang="en-US" sz="900" dirty="0">
              <a:solidFill>
                <a:srgbClr val="0000CC"/>
              </a:solidFill>
              <a:latin typeface="Arial Narrow" pitchFamily="34" charset="0"/>
              <a:cs typeface="Times New Roman" pitchFamily="18" charset="0"/>
            </a:endParaRPr>
          </a:p>
          <a:p>
            <a:pPr marL="120168" indent="-120168" eaLnBrk="0" hangingPunct="0">
              <a:buFont typeface="Wingdings" pitchFamily="2" charset="2"/>
              <a:buChar char="§"/>
            </a:pPr>
            <a:endParaRPr lang="fr-FR" dirty="0">
              <a:solidFill>
                <a:srgbClr val="0000CC"/>
              </a:solidFill>
              <a:latin typeface="Arial Narrow" pitchFamily="34" charset="0"/>
            </a:endParaRPr>
          </a:p>
          <a:p>
            <a:pPr marL="460858" lvl="1" indent="-183771" eaLnBrk="0" hangingPunct="0">
              <a:buFont typeface="Wingdings" pitchFamily="2" charset="2"/>
              <a:buChar char="§"/>
            </a:pPr>
            <a:endParaRPr lang="en-US" dirty="0">
              <a:solidFill>
                <a:srgbClr val="0000CC"/>
              </a:solidFill>
              <a:latin typeface="Arial Narrow" pitchFamily="34" charset="0"/>
            </a:endParaRPr>
          </a:p>
        </p:txBody>
      </p:sp>
      <p:sp>
        <p:nvSpPr>
          <p:cNvPr id="27" name="Rectangle 26"/>
          <p:cNvSpPr/>
          <p:nvPr/>
        </p:nvSpPr>
        <p:spPr>
          <a:xfrm>
            <a:off x="2" y="5004137"/>
            <a:ext cx="9143999" cy="882618"/>
          </a:xfrm>
          <a:prstGeom prst="rect">
            <a:avLst/>
          </a:prstGeom>
        </p:spPr>
        <p:txBody>
          <a:bodyPr wrap="square" lIns="81607" tIns="40801" rIns="81607" bIns="40801">
            <a:spAutoFit/>
          </a:bodyPr>
          <a:lstStyle/>
          <a:p>
            <a:pPr marL="120168" indent="-120168" eaLnBrk="0" hangingPunct="0">
              <a:buFont typeface="Wingdings" pitchFamily="2" charset="2"/>
              <a:buChar char="§"/>
            </a:pPr>
            <a:r>
              <a:rPr lang="en-US" sz="2000" dirty="0" smtClean="0">
                <a:solidFill>
                  <a:srgbClr val="FF0303"/>
                </a:solidFill>
                <a:latin typeface="Arial Narrow" pitchFamily="34" charset="0"/>
                <a:cs typeface="Times New Roman" pitchFamily="18" charset="0"/>
              </a:rPr>
              <a:t>Construction and instrumentation</a:t>
            </a:r>
          </a:p>
          <a:p>
            <a:pPr marL="460858" lvl="1" indent="-183771"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National Synchrotron Light Source-II</a:t>
            </a:r>
          </a:p>
          <a:p>
            <a:pPr marL="460858" lvl="1" indent="-183771" eaLnBrk="0" hangingPunct="0">
              <a:buFont typeface="Wingdings" pitchFamily="2" charset="2"/>
              <a:buChar char="§"/>
            </a:pPr>
            <a:r>
              <a:rPr lang="en-US" sz="1600" dirty="0" smtClean="0">
                <a:solidFill>
                  <a:srgbClr val="0000CC"/>
                </a:solidFill>
                <a:latin typeface="Arial Narrow" pitchFamily="34" charset="0"/>
                <a:cs typeface="Times New Roman" pitchFamily="18" charset="0"/>
              </a:rPr>
              <a:t>NSLS-II instrumentation (NEXT) ($12M)</a:t>
            </a:r>
          </a:p>
        </p:txBody>
      </p:sp>
      <p:sp>
        <p:nvSpPr>
          <p:cNvPr id="28" name="Rectangle 27"/>
          <p:cNvSpPr/>
          <p:nvPr/>
        </p:nvSpPr>
        <p:spPr>
          <a:xfrm>
            <a:off x="4513942" y="5336995"/>
            <a:ext cx="4630058" cy="575263"/>
          </a:xfrm>
          <a:prstGeom prst="rect">
            <a:avLst/>
          </a:prstGeom>
        </p:spPr>
        <p:txBody>
          <a:bodyPr wrap="square" lIns="82021" tIns="41010" rIns="82021" bIns="41010">
            <a:spAutoFit/>
          </a:bodyPr>
          <a:lstStyle/>
          <a:p>
            <a:pPr marL="460858" lvl="1" indent="-183771" eaLnBrk="0" hangingPunct="0">
              <a:spcBef>
                <a:spcPts val="0"/>
              </a:spcBef>
              <a:buFont typeface="Wingdings" pitchFamily="2" charset="2"/>
              <a:buChar char="§"/>
            </a:pPr>
            <a:r>
              <a:rPr lang="fr-FR" sz="1600" dirty="0" smtClean="0">
                <a:solidFill>
                  <a:srgbClr val="0000CC"/>
                </a:solidFill>
                <a:latin typeface="Arial Narrow" pitchFamily="34" charset="0"/>
              </a:rPr>
              <a:t>Advanced Photon Source upgrade ($20M)</a:t>
            </a:r>
          </a:p>
          <a:p>
            <a:pPr marL="460858" lvl="1" indent="-183771" eaLnBrk="0" hangingPunct="0">
              <a:spcBef>
                <a:spcPts val="0"/>
              </a:spcBef>
              <a:buFont typeface="Wingdings" pitchFamily="2" charset="2"/>
              <a:buChar char="§"/>
            </a:pPr>
            <a:r>
              <a:rPr lang="fr-FR" sz="1600" dirty="0" err="1" smtClean="0">
                <a:solidFill>
                  <a:srgbClr val="0000CC"/>
                </a:solidFill>
                <a:latin typeface="Arial Narrow" pitchFamily="34" charset="0"/>
              </a:rPr>
              <a:t>Linac</a:t>
            </a:r>
            <a:r>
              <a:rPr lang="fr-FR" sz="1600" dirty="0" smtClean="0">
                <a:solidFill>
                  <a:srgbClr val="0000CC"/>
                </a:solidFill>
                <a:latin typeface="Arial Narrow" pitchFamily="34" charset="0"/>
              </a:rPr>
              <a:t> </a:t>
            </a:r>
            <a:r>
              <a:rPr lang="fr-FR" sz="1600" dirty="0" err="1" smtClean="0">
                <a:solidFill>
                  <a:srgbClr val="0000CC"/>
                </a:solidFill>
                <a:latin typeface="Arial Narrow" pitchFamily="34" charset="0"/>
              </a:rPr>
              <a:t>Coherent</a:t>
            </a:r>
            <a:r>
              <a:rPr lang="fr-FR" sz="1600" dirty="0" smtClean="0">
                <a:solidFill>
                  <a:srgbClr val="0000CC"/>
                </a:solidFill>
                <a:latin typeface="Arial Narrow" pitchFamily="34" charset="0"/>
              </a:rPr>
              <a:t> Light Source-II ($64M)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27" name="Text Box 11"/>
          <p:cNvSpPr txBox="1">
            <a:spLocks noChangeArrowheads="1"/>
          </p:cNvSpPr>
          <p:nvPr/>
        </p:nvSpPr>
        <p:spPr bwMode="auto">
          <a:xfrm>
            <a:off x="0" y="165390"/>
            <a:ext cx="9144000" cy="461653"/>
          </a:xfrm>
          <a:prstGeom prst="rect">
            <a:avLst/>
          </a:prstGeom>
          <a:noFill/>
          <a:ln w="9525">
            <a:noFill/>
            <a:miter lim="800000"/>
            <a:headEnd/>
            <a:tailEnd/>
          </a:ln>
          <a:effectLst/>
        </p:spPr>
        <p:txBody>
          <a:bodyPr wrap="square" lIns="91418" tIns="45709" rIns="91418" bIns="45709">
            <a:spAutoFit/>
          </a:bodyPr>
          <a:lstStyle/>
          <a:p>
            <a:pPr algn="ctr" defTabSz="914501" eaLnBrk="0" hangingPunct="0"/>
            <a:r>
              <a:rPr lang="en-US" sz="2400" dirty="0" smtClean="0">
                <a:solidFill>
                  <a:srgbClr val="006600"/>
                </a:solidFill>
              </a:rPr>
              <a:t>FY13 BES HEWD Mark</a:t>
            </a:r>
            <a:endParaRPr lang="en-US" sz="2400" dirty="0">
              <a:solidFill>
                <a:srgbClr val="006600"/>
              </a:solidFill>
            </a:endParaRPr>
          </a:p>
        </p:txBody>
      </p:sp>
      <p:sp>
        <p:nvSpPr>
          <p:cNvPr id="777225" name="Text Box 9"/>
          <p:cNvSpPr txBox="1">
            <a:spLocks noChangeArrowheads="1"/>
          </p:cNvSpPr>
          <p:nvPr/>
        </p:nvSpPr>
        <p:spPr bwMode="auto">
          <a:xfrm>
            <a:off x="0" y="792480"/>
            <a:ext cx="9144000" cy="5401230"/>
          </a:xfrm>
          <a:prstGeom prst="rect">
            <a:avLst/>
          </a:prstGeom>
          <a:noFill/>
          <a:ln w="19050" algn="ctr">
            <a:noFill/>
            <a:miter lim="800000"/>
            <a:headEnd/>
            <a:tailEnd/>
          </a:ln>
          <a:effectLst/>
        </p:spPr>
        <p:txBody>
          <a:bodyPr wrap="square" lIns="164098" tIns="41025" rIns="164098" bIns="41025">
            <a:spAutoFit/>
          </a:bodyPr>
          <a:lstStyle/>
          <a:p>
            <a:pPr marL="205122" indent="-205122" defTabSz="914501">
              <a:lnSpc>
                <a:spcPct val="90000"/>
              </a:lnSpc>
              <a:buFont typeface="Wingdings" pitchFamily="2" charset="2"/>
              <a:buChar char="§"/>
            </a:pPr>
            <a:r>
              <a:rPr lang="en-US" sz="1600" dirty="0" smtClean="0">
                <a:latin typeface="Arial Narrow" pitchFamily="34" charset="0"/>
              </a:rPr>
              <a:t>The Committee recommends </a:t>
            </a:r>
            <a:r>
              <a:rPr lang="en-US" sz="1600" dirty="0" smtClean="0">
                <a:solidFill>
                  <a:srgbClr val="FF0000"/>
                </a:solidFill>
                <a:latin typeface="Arial Narrow" pitchFamily="34" charset="0"/>
              </a:rPr>
              <a:t>$1,657,146,000 </a:t>
            </a:r>
            <a:r>
              <a:rPr lang="en-US" sz="1600" dirty="0" smtClean="0">
                <a:latin typeface="Arial Narrow" pitchFamily="34" charset="0"/>
              </a:rPr>
              <a:t>for Basic Energy Sciences, </a:t>
            </a:r>
            <a:r>
              <a:rPr lang="en-US" sz="1600" dirty="0" smtClean="0">
                <a:solidFill>
                  <a:srgbClr val="FF0000"/>
                </a:solidFill>
                <a:latin typeface="Arial Narrow" pitchFamily="34" charset="0"/>
              </a:rPr>
              <a:t>$36,854,000 </a:t>
            </a:r>
            <a:r>
              <a:rPr lang="en-US" sz="1600" dirty="0" smtClean="0">
                <a:latin typeface="Arial Narrow" pitchFamily="34" charset="0"/>
              </a:rPr>
              <a:t>below fiscal year 2012 and </a:t>
            </a:r>
            <a:r>
              <a:rPr lang="en-US" sz="1600" dirty="0" smtClean="0">
                <a:solidFill>
                  <a:srgbClr val="FF0000"/>
                </a:solidFill>
                <a:latin typeface="Arial Narrow" pitchFamily="34" charset="0"/>
              </a:rPr>
              <a:t>$142,446,000 </a:t>
            </a:r>
            <a:r>
              <a:rPr lang="en-US" sz="1600" dirty="0" smtClean="0">
                <a:latin typeface="Arial Narrow" pitchFamily="34" charset="0"/>
              </a:rPr>
              <a:t>below the request.</a:t>
            </a:r>
            <a:endParaRPr lang="en-US" sz="1600" dirty="0">
              <a:latin typeface="Arial Narrow" pitchFamily="34" charset="0"/>
            </a:endParaRPr>
          </a:p>
          <a:p>
            <a:pPr marL="205122" indent="-205122" defTabSz="914501">
              <a:lnSpc>
                <a:spcPct val="90000"/>
              </a:lnSpc>
              <a:buFont typeface="Wingdings" pitchFamily="2" charset="2"/>
              <a:buChar char="§"/>
            </a:pPr>
            <a:r>
              <a:rPr lang="en-US" sz="1600" dirty="0" smtClean="0">
                <a:latin typeface="Arial Narrow" pitchFamily="34" charset="0"/>
              </a:rPr>
              <a:t>The Committee recognizes the critical contribution that the program’s light sources, neutron sources, and other user facilities make to scientific discovery and American industry. The United States is currently host to the world’s most advanced and productive basic energy science user facilities, and the Department is urged to develop a plan for the next generation of light sources and other user facilities in order to maintain American leadership through the next decade.</a:t>
            </a:r>
          </a:p>
          <a:p>
            <a:pPr marL="231748" indent="-231748">
              <a:lnSpc>
                <a:spcPct val="90000"/>
              </a:lnSpc>
              <a:buFont typeface="Wingdings" pitchFamily="2" charset="2"/>
              <a:buChar char="§"/>
            </a:pPr>
            <a:r>
              <a:rPr lang="en-US" sz="1600" dirty="0" smtClean="0">
                <a:latin typeface="Arial Narrow" pitchFamily="34" charset="0"/>
              </a:rPr>
              <a:t>$1,559,943,000 for Research within Basic Energy Sciences, $17,343,000 above fiscal year 2012 and $128,946,000 below the request.  The recommendation includes $24,237,000 for the fourth year of the Fuels from Sunlight Energy Innovation Hub, the same as the request; $24,237,000 for the second year of the Batteries and Energy Storage Energy Innovation Hub, the same as the request; and $100,000,000 for Energy Frontier Research Centers (EFRC’s), $20,000,000 below the request. The Committee provides </a:t>
            </a:r>
            <a:r>
              <a:rPr lang="en-US" sz="1600" dirty="0" smtClean="0">
                <a:solidFill>
                  <a:srgbClr val="FF0000"/>
                </a:solidFill>
                <a:latin typeface="Arial Narrow" pitchFamily="34" charset="0"/>
              </a:rPr>
              <a:t>no funds</a:t>
            </a:r>
            <a:r>
              <a:rPr lang="en-US" sz="1600" dirty="0" smtClean="0">
                <a:latin typeface="Arial Narrow" pitchFamily="34" charset="0"/>
              </a:rPr>
              <a:t>, $8,520,000 below fiscal year 2012 and the request, for the </a:t>
            </a:r>
            <a:r>
              <a:rPr lang="en-US" sz="1600" dirty="0" smtClean="0">
                <a:solidFill>
                  <a:srgbClr val="FF0000"/>
                </a:solidFill>
                <a:latin typeface="Arial Narrow" pitchFamily="34" charset="0"/>
              </a:rPr>
              <a:t>Experimental Program to Stimulate Competitive Research</a:t>
            </a:r>
            <a:r>
              <a:rPr lang="en-US" sz="1600" dirty="0" smtClean="0">
                <a:latin typeface="Arial Narrow" pitchFamily="34" charset="0"/>
              </a:rPr>
              <a:t>.</a:t>
            </a:r>
          </a:p>
          <a:p>
            <a:pPr marL="231748" indent="-231748">
              <a:lnSpc>
                <a:spcPct val="90000"/>
              </a:lnSpc>
              <a:buFont typeface="Wingdings" pitchFamily="2" charset="2"/>
              <a:buChar char="§"/>
            </a:pPr>
            <a:r>
              <a:rPr lang="en-US" sz="1600" dirty="0" smtClean="0">
                <a:latin typeface="Arial Narrow" pitchFamily="34" charset="0"/>
              </a:rPr>
              <a:t>MIE:  $32,000,000 for major items of equipment, $41,500,000 below fiscal year 2012 and the same as the request, to include $20,000,000 for the Advanced Photon Source Upgrade and $12,000,000 for NSLS-II Experimental Tools, both the same as the request.</a:t>
            </a:r>
          </a:p>
          <a:p>
            <a:pPr marL="231748" indent="-231748">
              <a:lnSpc>
                <a:spcPct val="90000"/>
              </a:lnSpc>
              <a:buFont typeface="Wingdings" pitchFamily="2" charset="2"/>
              <a:buChar char="§"/>
            </a:pPr>
            <a:r>
              <a:rPr lang="en-US" sz="1600" dirty="0" smtClean="0">
                <a:latin typeface="Arial Narrow" pitchFamily="34" charset="0"/>
              </a:rPr>
              <a:t>Facilities:  $776,568,000 for facility operations, $46,000,000 above fiscal year 2012 and $33,426,000 below the request. The increase above fiscal year 2012 is for preliminary operations of the NSLS-II as it completes construction and to increase operating time of other Basic Energy Sciences facilities to near-optimal levels.</a:t>
            </a:r>
          </a:p>
          <a:p>
            <a:pPr marL="231748" indent="-231748">
              <a:lnSpc>
                <a:spcPct val="90000"/>
              </a:lnSpc>
              <a:buFont typeface="Wingdings" pitchFamily="2" charset="2"/>
              <a:buChar char="§"/>
            </a:pPr>
            <a:r>
              <a:rPr lang="en-US" sz="1600" dirty="0" smtClean="0">
                <a:latin typeface="Arial Narrow" pitchFamily="34" charset="0"/>
              </a:rPr>
              <a:t>Construction.—$97,203,000 for Basic Energy Sciences construction projects, $54,197,000 below fiscal year 2012 and $13,500,000 below the request. The recommendation includes the first year of construction funding for the </a:t>
            </a:r>
            <a:r>
              <a:rPr lang="en-US" sz="1600" dirty="0" err="1" smtClean="0">
                <a:latin typeface="Arial Narrow" pitchFamily="34" charset="0"/>
              </a:rPr>
              <a:t>Linac</a:t>
            </a:r>
            <a:r>
              <a:rPr lang="en-US" sz="1600" dirty="0" smtClean="0">
                <a:latin typeface="Arial Narrow" pitchFamily="34" charset="0"/>
              </a:rPr>
              <a:t> Coherent Light Source II two-tunnel upgrade project.</a:t>
            </a:r>
          </a:p>
          <a:p>
            <a:pPr marL="231748" indent="-231748">
              <a:lnSpc>
                <a:spcPct val="90000"/>
              </a:lnSpc>
              <a:buFont typeface="Wingdings" pitchFamily="2" charset="2"/>
              <a:buChar char="§"/>
            </a:pPr>
            <a:r>
              <a:rPr lang="en-US" sz="1600" dirty="0" smtClean="0">
                <a:solidFill>
                  <a:srgbClr val="FF0000"/>
                </a:solidFill>
                <a:latin typeface="Arial Narrow" pitchFamily="34" charset="0"/>
              </a:rPr>
              <a:t>The Committee recommendation includes … a rescission of $23,500,000 due to the Office of Science termination of two major items of equipment in fiscal year 2012.</a:t>
            </a:r>
            <a:r>
              <a:rPr lang="en-US" sz="1600" dirty="0" smtClean="0">
                <a:latin typeface="Arial Narrow" pitchFamily="34" charset="0"/>
              </a:rPr>
              <a:t> </a:t>
            </a:r>
            <a:endParaRPr lang="en-US" sz="1600" dirty="0">
              <a:latin typeface="Arial Narrow" pitchFamily="34" charset="0"/>
            </a:endParaRPr>
          </a:p>
        </p:txBody>
      </p:sp>
      <p:sp>
        <p:nvSpPr>
          <p:cNvPr id="4" name="Slide Number Placeholder 1"/>
          <p:cNvSpPr txBox="1">
            <a:spLocks/>
          </p:cNvSpPr>
          <p:nvPr/>
        </p:nvSpPr>
        <p:spPr>
          <a:xfrm>
            <a:off x="8413750" y="6351588"/>
            <a:ext cx="381000" cy="365125"/>
          </a:xfrm>
          <a:prstGeom prst="rect">
            <a:avLst/>
          </a:prstGeom>
        </p:spPr>
        <p:txBody>
          <a:bodyPr lIns="91429" tIns="45714" rIns="91429" bIns="45714"/>
          <a:lstStyle/>
          <a:p>
            <a:pPr algn="r" defTabSz="907687">
              <a:defRPr/>
            </a:pPr>
            <a:fld id="{82D784F8-2C31-4E5F-BBAB-E95E7532A856}" type="slidenum">
              <a:rPr lang="en-US" sz="1200" smtClean="0">
                <a:solidFill>
                  <a:srgbClr val="006600"/>
                </a:solidFill>
              </a:rPr>
              <a:pPr algn="r" defTabSz="907687">
                <a:defRPr/>
              </a:pPr>
              <a:t>18</a:t>
            </a:fld>
            <a:endParaRPr lang="en-US" sz="1200" dirty="0">
              <a:solidFill>
                <a:srgbClr val="0066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27" name="Text Box 11"/>
          <p:cNvSpPr txBox="1">
            <a:spLocks noChangeArrowheads="1"/>
          </p:cNvSpPr>
          <p:nvPr/>
        </p:nvSpPr>
        <p:spPr bwMode="auto">
          <a:xfrm>
            <a:off x="0" y="165390"/>
            <a:ext cx="9144000" cy="461653"/>
          </a:xfrm>
          <a:prstGeom prst="rect">
            <a:avLst/>
          </a:prstGeom>
          <a:noFill/>
          <a:ln w="9525">
            <a:noFill/>
            <a:miter lim="800000"/>
            <a:headEnd/>
            <a:tailEnd/>
          </a:ln>
          <a:effectLst/>
        </p:spPr>
        <p:txBody>
          <a:bodyPr wrap="square" lIns="91418" tIns="45709" rIns="91418" bIns="45709">
            <a:spAutoFit/>
          </a:bodyPr>
          <a:lstStyle/>
          <a:p>
            <a:pPr algn="ctr" defTabSz="914501" eaLnBrk="0" hangingPunct="0"/>
            <a:r>
              <a:rPr lang="en-US" sz="2400" dirty="0" smtClean="0">
                <a:solidFill>
                  <a:srgbClr val="006600"/>
                </a:solidFill>
              </a:rPr>
              <a:t>FY13 BES SEWD Mark</a:t>
            </a:r>
            <a:endParaRPr lang="en-US" sz="2400" dirty="0">
              <a:solidFill>
                <a:srgbClr val="006600"/>
              </a:solidFill>
            </a:endParaRPr>
          </a:p>
        </p:txBody>
      </p:sp>
      <p:sp>
        <p:nvSpPr>
          <p:cNvPr id="777225" name="Text Box 9"/>
          <p:cNvSpPr txBox="1">
            <a:spLocks noChangeArrowheads="1"/>
          </p:cNvSpPr>
          <p:nvPr/>
        </p:nvSpPr>
        <p:spPr bwMode="auto">
          <a:xfrm>
            <a:off x="0" y="792481"/>
            <a:ext cx="9144000" cy="5179631"/>
          </a:xfrm>
          <a:prstGeom prst="rect">
            <a:avLst/>
          </a:prstGeom>
          <a:noFill/>
          <a:ln w="19050" algn="ctr">
            <a:noFill/>
            <a:miter lim="800000"/>
            <a:headEnd/>
            <a:tailEnd/>
          </a:ln>
          <a:effectLst/>
        </p:spPr>
        <p:txBody>
          <a:bodyPr wrap="square" lIns="164098" tIns="41025" rIns="164098" bIns="41025">
            <a:spAutoFit/>
          </a:bodyPr>
          <a:lstStyle/>
          <a:p>
            <a:pPr marL="205122" indent="-205122" defTabSz="914501">
              <a:lnSpc>
                <a:spcPct val="90000"/>
              </a:lnSpc>
              <a:buFont typeface="Wingdings" pitchFamily="2" charset="2"/>
              <a:buChar char="§"/>
            </a:pPr>
            <a:r>
              <a:rPr lang="en-US" sz="1600" dirty="0" smtClean="0">
                <a:latin typeface="Arial Narrow" pitchFamily="34" charset="0"/>
              </a:rPr>
              <a:t>The Committee recommends </a:t>
            </a:r>
            <a:r>
              <a:rPr lang="en-US" sz="1600" dirty="0" smtClean="0">
                <a:solidFill>
                  <a:srgbClr val="FF0000"/>
                </a:solidFill>
                <a:latin typeface="Arial Narrow" pitchFamily="34" charset="0"/>
              </a:rPr>
              <a:t>$1,712,091,000</a:t>
            </a:r>
            <a:r>
              <a:rPr lang="en-US" sz="1600" dirty="0" smtClean="0">
                <a:latin typeface="Arial Narrow" pitchFamily="34" charset="0"/>
              </a:rPr>
              <a:t>, a decrease of </a:t>
            </a:r>
            <a:r>
              <a:rPr lang="en-US" sz="1600" dirty="0" smtClean="0">
                <a:solidFill>
                  <a:srgbClr val="FF0000"/>
                </a:solidFill>
                <a:latin typeface="Arial Narrow" pitchFamily="34" charset="0"/>
              </a:rPr>
              <a:t>$87,501,000 </a:t>
            </a:r>
            <a:r>
              <a:rPr lang="en-US" sz="1600" dirty="0" smtClean="0">
                <a:latin typeface="Arial Narrow" pitchFamily="34" charset="0"/>
              </a:rPr>
              <a:t>below the budget request, for Basic Energy Sciences. </a:t>
            </a:r>
          </a:p>
          <a:p>
            <a:pPr marL="231748" indent="-231748">
              <a:lnSpc>
                <a:spcPct val="90000"/>
              </a:lnSpc>
              <a:buFont typeface="Wingdings" pitchFamily="2" charset="2"/>
              <a:buChar char="§"/>
            </a:pPr>
            <a:r>
              <a:rPr lang="en-US" sz="1600" dirty="0" smtClean="0">
                <a:latin typeface="Arial Narrow" pitchFamily="34" charset="0"/>
              </a:rPr>
              <a:t>$692,666,000 is for research activities in materials science and engineering and chemical sciences, geosciences, and biosciences, and $908,725,000, which is $49,698,000 above fiscal year 2012 enacted levels, is to increase operating times to near optimum levels of world-class scientific user facilities. The Committee encourages DOE to continue research and development activities that will lead to even more powerful light source facilities, which are a key part of the nation’s innovation ecosystem and critical to America’s international economic competitiveness. </a:t>
            </a:r>
          </a:p>
          <a:p>
            <a:pPr marL="231748" indent="-231748">
              <a:lnSpc>
                <a:spcPct val="90000"/>
              </a:lnSpc>
              <a:buFont typeface="Wingdings" pitchFamily="2" charset="2"/>
              <a:buChar char="§"/>
            </a:pPr>
            <a:r>
              <a:rPr lang="en-US" sz="1600" dirty="0" smtClean="0">
                <a:latin typeface="Arial Narrow" pitchFamily="34" charset="0"/>
              </a:rPr>
              <a:t>… up to $100,000,000 to support the 46 Energy Frontier Research Centers, $24,237,000 for the Fuels from Sunlight Hub, and $24,237,000 for the Batteries and Energy Storage Hub. </a:t>
            </a:r>
            <a:r>
              <a:rPr lang="en-US" sz="1600" dirty="0" smtClean="0">
                <a:solidFill>
                  <a:srgbClr val="FF0000"/>
                </a:solidFill>
                <a:latin typeface="Arial Narrow" pitchFamily="34" charset="0"/>
              </a:rPr>
              <a:t>$20,000,000 </a:t>
            </a:r>
            <a:r>
              <a:rPr lang="en-US" sz="1600" dirty="0" smtClean="0">
                <a:latin typeface="Arial Narrow" pitchFamily="34" charset="0"/>
              </a:rPr>
              <a:t>for </a:t>
            </a:r>
            <a:r>
              <a:rPr lang="en-US" sz="1600" dirty="0" err="1" smtClean="0">
                <a:solidFill>
                  <a:srgbClr val="FF0000"/>
                </a:solidFill>
                <a:latin typeface="Arial Narrow" pitchFamily="34" charset="0"/>
              </a:rPr>
              <a:t>EPSCoR</a:t>
            </a:r>
            <a:r>
              <a:rPr lang="en-US" sz="1600" dirty="0" smtClean="0">
                <a:latin typeface="Arial Narrow" pitchFamily="34" charset="0"/>
              </a:rPr>
              <a:t> ... No funding is provided for new collaborative efforts with the Office of Energy Efficiency and Renewable Energy that would expand the scope of work of Energy Frontier Research Centers and divert funding from operations of facilities. </a:t>
            </a:r>
          </a:p>
          <a:p>
            <a:pPr marL="231748" indent="-231748">
              <a:lnSpc>
                <a:spcPct val="90000"/>
              </a:lnSpc>
              <a:buFont typeface="Wingdings" pitchFamily="2" charset="2"/>
              <a:buChar char="§"/>
            </a:pPr>
            <a:r>
              <a:rPr lang="en-US" sz="1600" dirty="0" smtClean="0">
                <a:latin typeface="Arial Narrow" pitchFamily="34" charset="0"/>
              </a:rPr>
              <a:t>MIE:  $25,000,000 to support early operations of the National Synchrotron Light Source-II at Brookhaven National Laboratory and $32,000,000 for Major Items of Equipment, which includes $20,000,000 to continue the upgrade to the Advanced Photon Source at Argonne National Laboratory and $12,000,000 for activities that add </a:t>
            </a:r>
            <a:r>
              <a:rPr lang="en-US" sz="1600" dirty="0" err="1" smtClean="0">
                <a:latin typeface="Arial Narrow" pitchFamily="34" charset="0"/>
              </a:rPr>
              <a:t>beamlines</a:t>
            </a:r>
            <a:r>
              <a:rPr lang="en-US" sz="1600" dirty="0" smtClean="0">
                <a:latin typeface="Arial Narrow" pitchFamily="34" charset="0"/>
              </a:rPr>
              <a:t> to the National Synchrotron Light Source-II at Brookhaven National Laboratory. </a:t>
            </a:r>
          </a:p>
          <a:p>
            <a:pPr marL="231748" indent="-231748">
              <a:lnSpc>
                <a:spcPct val="90000"/>
              </a:lnSpc>
              <a:buFont typeface="Wingdings" pitchFamily="2" charset="2"/>
              <a:buChar char="§"/>
            </a:pPr>
            <a:r>
              <a:rPr lang="en-US" sz="1600" dirty="0" smtClean="0">
                <a:latin typeface="Arial Narrow" pitchFamily="34" charset="0"/>
              </a:rPr>
              <a:t>Construction—$110,703,000 is provided for construction activities as requested, which includes $47,203,000 for the National Synchrotron Light Source-II at Brookhaven National Laboratory and $63,500,000 for the </a:t>
            </a:r>
            <a:r>
              <a:rPr lang="en-US" sz="1600" dirty="0" err="1" smtClean="0">
                <a:latin typeface="Arial Narrow" pitchFamily="34" charset="0"/>
              </a:rPr>
              <a:t>Linac</a:t>
            </a:r>
            <a:r>
              <a:rPr lang="en-US" sz="1600" dirty="0" smtClean="0">
                <a:latin typeface="Arial Narrow" pitchFamily="34" charset="0"/>
              </a:rPr>
              <a:t> Coherent Light Source-II at SLAC. </a:t>
            </a:r>
          </a:p>
          <a:p>
            <a:pPr marL="231748" indent="-231748">
              <a:lnSpc>
                <a:spcPct val="90000"/>
              </a:lnSpc>
              <a:buFont typeface="Wingdings" pitchFamily="2" charset="2"/>
              <a:buChar char="§"/>
            </a:pPr>
            <a:r>
              <a:rPr lang="en-US" sz="1600" dirty="0" smtClean="0">
                <a:solidFill>
                  <a:srgbClr val="FF0000"/>
                </a:solidFill>
                <a:latin typeface="Arial Narrow" pitchFamily="34" charset="0"/>
              </a:rPr>
              <a:t>No funding is provided to expand mesoscale research efforts. …DOE has not provided sufficient justification for a significant new investment. The Committee directs the Office of Science to work with the Basic Energy Sciences Advisory Committee to develop a plan that can be presented to Congress for mesoscale science that identifies the scientific needs for pursuing this research, what facilities are available to effectively pursue this research, and possible measureable outcomes.</a:t>
            </a:r>
          </a:p>
        </p:txBody>
      </p:sp>
      <p:sp>
        <p:nvSpPr>
          <p:cNvPr id="4" name="Slide Number Placeholder 1"/>
          <p:cNvSpPr txBox="1">
            <a:spLocks/>
          </p:cNvSpPr>
          <p:nvPr/>
        </p:nvSpPr>
        <p:spPr>
          <a:xfrm>
            <a:off x="8413750" y="6351588"/>
            <a:ext cx="381000" cy="365125"/>
          </a:xfrm>
          <a:prstGeom prst="rect">
            <a:avLst/>
          </a:prstGeom>
        </p:spPr>
        <p:txBody>
          <a:bodyPr lIns="91429" tIns="45714" rIns="91429" bIns="45714"/>
          <a:lstStyle/>
          <a:p>
            <a:pPr algn="r" defTabSz="907687">
              <a:defRPr/>
            </a:pPr>
            <a:fld id="{82D784F8-2C31-4E5F-BBAB-E95E7532A856}" type="slidenum">
              <a:rPr lang="en-US" sz="1200" smtClean="0">
                <a:solidFill>
                  <a:srgbClr val="006600"/>
                </a:solidFill>
              </a:rPr>
              <a:pPr algn="r" defTabSz="907687">
                <a:defRPr/>
              </a:pPr>
              <a:t>19</a:t>
            </a:fld>
            <a:endParaRPr lang="en-US" sz="1200" dirty="0">
              <a:solidFill>
                <a:srgbClr val="006600"/>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221" y="1519815"/>
            <a:ext cx="7419976" cy="3182890"/>
          </a:xfrm>
          <a:prstGeom prst="rect">
            <a:avLst/>
          </a:prstGeom>
        </p:spPr>
        <p:txBody>
          <a:bodyPr wrap="square" lIns="91407" tIns="45704" rIns="91407" bIns="45704">
            <a:spAutoFit/>
          </a:bodyPr>
          <a:lstStyle/>
          <a:p>
            <a:pPr marL="628146" indent="-626383" defTabSz="912221">
              <a:spcBef>
                <a:spcPts val="1200"/>
              </a:spcBef>
              <a:spcAft>
                <a:spcPts val="1200"/>
              </a:spcAft>
              <a:buFont typeface="Wingdings" pitchFamily="2" charset="2"/>
              <a:buChar char="§"/>
            </a:pPr>
            <a:r>
              <a:rPr lang="en-US" sz="2400" b="1" dirty="0" smtClean="0">
                <a:solidFill>
                  <a:srgbClr val="006600"/>
                </a:solidFill>
                <a:latin typeface="Arial Narrow" pitchFamily="34" charset="0"/>
                <a:cs typeface="Arial" pitchFamily="34" charset="0"/>
              </a:rPr>
              <a:t>FY 2012 Budget  &amp; Program Highlights</a:t>
            </a:r>
          </a:p>
          <a:p>
            <a:pPr marL="628146" indent="-626383" defTabSz="912221">
              <a:spcBef>
                <a:spcPts val="1200"/>
              </a:spcBef>
              <a:spcAft>
                <a:spcPts val="1200"/>
              </a:spcAft>
              <a:buFont typeface="Wingdings" pitchFamily="2" charset="2"/>
              <a:buChar char="§"/>
            </a:pPr>
            <a:r>
              <a:rPr lang="en-US" sz="2400" b="1" dirty="0" smtClean="0">
                <a:solidFill>
                  <a:srgbClr val="006600"/>
                </a:solidFill>
                <a:latin typeface="Arial Narrow" pitchFamily="34" charset="0"/>
                <a:cs typeface="Arial" pitchFamily="34" charset="0"/>
              </a:rPr>
              <a:t>FY 2013 Appropriation Status</a:t>
            </a:r>
          </a:p>
          <a:p>
            <a:pPr marL="628146" indent="-626383" defTabSz="912221">
              <a:spcBef>
                <a:spcPts val="1200"/>
              </a:spcBef>
              <a:spcAft>
                <a:spcPts val="1200"/>
              </a:spcAft>
              <a:buFont typeface="Wingdings" pitchFamily="2" charset="2"/>
              <a:buChar char="§"/>
            </a:pPr>
            <a:r>
              <a:rPr lang="en-US" sz="2400" b="1" dirty="0" smtClean="0">
                <a:solidFill>
                  <a:srgbClr val="006600"/>
                </a:solidFill>
                <a:latin typeface="Arial Narrow" pitchFamily="34" charset="0"/>
                <a:cs typeface="Arial" pitchFamily="34" charset="0"/>
              </a:rPr>
              <a:t>Upcoming Activities</a:t>
            </a:r>
          </a:p>
          <a:p>
            <a:pPr marL="628146" indent="-626383" defTabSz="912221">
              <a:spcBef>
                <a:spcPts val="1200"/>
              </a:spcBef>
              <a:spcAft>
                <a:spcPts val="1200"/>
              </a:spcAft>
              <a:buFont typeface="Wingdings" pitchFamily="2" charset="2"/>
              <a:buChar char="§"/>
            </a:pPr>
            <a:r>
              <a:rPr lang="en-US" sz="2400" b="1" dirty="0" smtClean="0">
                <a:solidFill>
                  <a:srgbClr val="006600"/>
                </a:solidFill>
                <a:latin typeface="Arial Narrow" pitchFamily="34" charset="0"/>
                <a:cs typeface="Arial" pitchFamily="34" charset="0"/>
              </a:rPr>
              <a:t>BES Staffing</a:t>
            </a:r>
          </a:p>
          <a:p>
            <a:pPr marL="628146" indent="-626383" defTabSz="912221">
              <a:spcBef>
                <a:spcPts val="1200"/>
              </a:spcBef>
              <a:spcAft>
                <a:spcPts val="1200"/>
              </a:spcAft>
              <a:buFont typeface="Wingdings" pitchFamily="2" charset="2"/>
              <a:buChar char="§"/>
            </a:pPr>
            <a:endParaRPr lang="en-US" sz="2400" b="1" dirty="0" smtClean="0">
              <a:solidFill>
                <a:srgbClr val="006600"/>
              </a:solidFill>
              <a:latin typeface="Arial Narrow" pitchFamily="34" charset="0"/>
              <a:cs typeface="Arial" pitchFamily="34" charset="0"/>
            </a:endParaRPr>
          </a:p>
        </p:txBody>
      </p:sp>
      <p:sp>
        <p:nvSpPr>
          <p:cNvPr id="4" name="Rectangle 3"/>
          <p:cNvSpPr>
            <a:spLocks noChangeArrowheads="1"/>
          </p:cNvSpPr>
          <p:nvPr/>
        </p:nvSpPr>
        <p:spPr bwMode="auto">
          <a:xfrm>
            <a:off x="0" y="115168"/>
            <a:ext cx="9144000" cy="723265"/>
          </a:xfrm>
          <a:prstGeom prst="rect">
            <a:avLst/>
          </a:prstGeom>
          <a:noFill/>
          <a:ln w="9525">
            <a:noFill/>
            <a:miter lim="800000"/>
            <a:headEnd/>
            <a:tailEnd/>
          </a:ln>
        </p:spPr>
        <p:txBody>
          <a:bodyPr lIns="101621" tIns="50811" rIns="101621" bIns="50811"/>
          <a:lstStyle/>
          <a:p>
            <a:pPr algn="ctr" defTabSz="914079" fontAlgn="auto">
              <a:spcBef>
                <a:spcPts val="0"/>
              </a:spcBef>
              <a:spcAft>
                <a:spcPts val="0"/>
              </a:spcAft>
              <a:tabLst>
                <a:tab pos="1886204" algn="l"/>
              </a:tabLst>
              <a:defRPr/>
            </a:pPr>
            <a:r>
              <a:rPr lang="en-US" sz="3000" kern="0" dirty="0">
                <a:solidFill>
                  <a:srgbClr val="006600"/>
                </a:solidFill>
                <a:latin typeface="Arial" pitchFamily="34" charset="0"/>
                <a:cs typeface="Arial" pitchFamily="34" charset="0"/>
              </a:rPr>
              <a:t>Outline</a:t>
            </a:r>
          </a:p>
        </p:txBody>
      </p:sp>
      <p:sp>
        <p:nvSpPr>
          <p:cNvPr id="5" name="Slide Number Placeholder 1"/>
          <p:cNvSpPr>
            <a:spLocks noGrp="1"/>
          </p:cNvSpPr>
          <p:nvPr>
            <p:ph type="sldNum" sz="quarter" idx="11"/>
          </p:nvPr>
        </p:nvSpPr>
        <p:spPr>
          <a:xfrm>
            <a:off x="8413750" y="6351588"/>
            <a:ext cx="381000" cy="365125"/>
          </a:xfrm>
        </p:spPr>
        <p:txBody>
          <a:bodyPr/>
          <a:lstStyle/>
          <a:p>
            <a:pPr defTabSz="907687">
              <a:defRPr/>
            </a:pPr>
            <a:fld id="{82D784F8-2C31-4E5F-BBAB-E95E7532A856}" type="slidenum">
              <a:rPr lang="en-US" b="0" u="none"/>
              <a:pPr defTabSz="907687">
                <a:defRPr/>
              </a:pPr>
              <a:t>2</a:t>
            </a:fld>
            <a:endParaRPr lang="en-US" b="0" u="non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400" y="784458"/>
            <a:ext cx="9093200" cy="5413143"/>
            <a:chOff x="-6" y="708"/>
            <a:chExt cx="6336" cy="3948"/>
          </a:xfrm>
        </p:grpSpPr>
        <p:sp>
          <p:nvSpPr>
            <p:cNvPr id="842755" name="Rectangle 3"/>
            <p:cNvSpPr>
              <a:spLocks noChangeArrowheads="1"/>
            </p:cNvSpPr>
            <p:nvPr/>
          </p:nvSpPr>
          <p:spPr bwMode="auto">
            <a:xfrm>
              <a:off x="-6" y="712"/>
              <a:ext cx="6336" cy="3944"/>
            </a:xfrm>
            <a:prstGeom prst="rect">
              <a:avLst/>
            </a:prstGeom>
            <a:noFill/>
            <a:ln w="19050" algn="ctr">
              <a:solidFill>
                <a:srgbClr val="000099"/>
              </a:solidFill>
              <a:miter lim="800000"/>
              <a:headEnd/>
              <a:tailEnd/>
            </a:ln>
            <a:effectLst/>
          </p:spPr>
          <p:txBody>
            <a:bodyPr wrap="none" anchor="ctr"/>
            <a:lstStyle/>
            <a:p>
              <a:endParaRPr lang="en-US"/>
            </a:p>
          </p:txBody>
        </p:sp>
        <p:sp>
          <p:nvSpPr>
            <p:cNvPr id="842756" name="Line 4"/>
            <p:cNvSpPr>
              <a:spLocks noChangeShapeType="1"/>
            </p:cNvSpPr>
            <p:nvPr/>
          </p:nvSpPr>
          <p:spPr bwMode="auto">
            <a:xfrm>
              <a:off x="3170" y="708"/>
              <a:ext cx="0" cy="3942"/>
            </a:xfrm>
            <a:prstGeom prst="line">
              <a:avLst/>
            </a:prstGeom>
            <a:noFill/>
            <a:ln w="19050">
              <a:solidFill>
                <a:srgbClr val="000099"/>
              </a:solidFill>
              <a:round/>
              <a:headEnd/>
              <a:tailEnd/>
            </a:ln>
            <a:effectLst/>
          </p:spPr>
          <p:txBody>
            <a:bodyPr wrap="none" anchor="ctr"/>
            <a:lstStyle/>
            <a:p>
              <a:endParaRPr lang="en-US"/>
            </a:p>
          </p:txBody>
        </p:sp>
      </p:grpSp>
      <p:sp>
        <p:nvSpPr>
          <p:cNvPr id="842757" name="Text Box 5"/>
          <p:cNvSpPr txBox="1">
            <a:spLocks noChangeArrowheads="1"/>
          </p:cNvSpPr>
          <p:nvPr/>
        </p:nvSpPr>
        <p:spPr bwMode="auto">
          <a:xfrm>
            <a:off x="241810" y="832013"/>
            <a:ext cx="4320886" cy="274544"/>
          </a:xfrm>
          <a:prstGeom prst="rect">
            <a:avLst/>
          </a:prstGeom>
          <a:noFill/>
          <a:ln w="19050" algn="ctr">
            <a:noFill/>
            <a:miter lim="800000"/>
            <a:headEnd/>
            <a:tailEnd/>
          </a:ln>
          <a:effectLst/>
        </p:spPr>
        <p:txBody>
          <a:bodyPr lIns="82048" tIns="41025" rIns="82048" bIns="41025"/>
          <a:lstStyle/>
          <a:p>
            <a:pPr algn="ctr" defTabSz="914501">
              <a:lnSpc>
                <a:spcPct val="80000"/>
              </a:lnSpc>
              <a:spcBef>
                <a:spcPct val="20000"/>
              </a:spcBef>
            </a:pPr>
            <a:r>
              <a:rPr lang="en-US" dirty="0">
                <a:solidFill>
                  <a:srgbClr val="000099"/>
                </a:solidFill>
              </a:rPr>
              <a:t>HEWD Mark</a:t>
            </a:r>
          </a:p>
        </p:txBody>
      </p:sp>
      <p:sp>
        <p:nvSpPr>
          <p:cNvPr id="842758" name="Text Box 6"/>
          <p:cNvSpPr txBox="1">
            <a:spLocks noChangeArrowheads="1"/>
          </p:cNvSpPr>
          <p:nvPr/>
        </p:nvSpPr>
        <p:spPr bwMode="auto">
          <a:xfrm>
            <a:off x="4574888" y="821291"/>
            <a:ext cx="4320886" cy="274544"/>
          </a:xfrm>
          <a:prstGeom prst="rect">
            <a:avLst/>
          </a:prstGeom>
          <a:noFill/>
          <a:ln w="19050" algn="ctr">
            <a:noFill/>
            <a:miter lim="800000"/>
            <a:headEnd/>
            <a:tailEnd/>
          </a:ln>
          <a:effectLst/>
        </p:spPr>
        <p:txBody>
          <a:bodyPr lIns="82048" tIns="41025" rIns="82048" bIns="41025"/>
          <a:lstStyle/>
          <a:p>
            <a:pPr algn="ctr" defTabSz="914501">
              <a:lnSpc>
                <a:spcPct val="80000"/>
              </a:lnSpc>
              <a:spcBef>
                <a:spcPct val="20000"/>
              </a:spcBef>
            </a:pPr>
            <a:r>
              <a:rPr lang="en-US" dirty="0">
                <a:solidFill>
                  <a:srgbClr val="000099"/>
                </a:solidFill>
              </a:rPr>
              <a:t>SEWD Mark</a:t>
            </a:r>
          </a:p>
        </p:txBody>
      </p:sp>
      <p:sp>
        <p:nvSpPr>
          <p:cNvPr id="842759" name="Text Box 7"/>
          <p:cNvSpPr txBox="1">
            <a:spLocks noChangeArrowheads="1"/>
          </p:cNvSpPr>
          <p:nvPr/>
        </p:nvSpPr>
        <p:spPr bwMode="auto">
          <a:xfrm>
            <a:off x="4623656" y="2751246"/>
            <a:ext cx="4329545" cy="3309889"/>
          </a:xfrm>
          <a:prstGeom prst="rect">
            <a:avLst/>
          </a:prstGeom>
          <a:noFill/>
          <a:ln w="19050" algn="ctr">
            <a:noFill/>
            <a:miter lim="800000"/>
            <a:headEnd/>
            <a:tailEnd/>
          </a:ln>
          <a:effectLst/>
        </p:spPr>
        <p:txBody>
          <a:bodyPr lIns="164098" tIns="41025" rIns="164098" bIns="41025">
            <a:spAutoFit/>
          </a:bodyPr>
          <a:lstStyle/>
          <a:p>
            <a:pPr marL="109525" lvl="1" indent="-109525" defTabSz="914501">
              <a:lnSpc>
                <a:spcPct val="90000"/>
              </a:lnSpc>
              <a:spcAft>
                <a:spcPts val="600"/>
              </a:spcAft>
              <a:buFont typeface="Wingdings" pitchFamily="2" charset="2"/>
              <a:buChar char="§"/>
              <a:tabLst>
                <a:tab pos="3692190" algn="r"/>
              </a:tabLst>
            </a:pPr>
            <a:r>
              <a:rPr lang="en-US" sz="1300" dirty="0" smtClean="0">
                <a:latin typeface="Arial Narrow" pitchFamily="34" charset="0"/>
              </a:rPr>
              <a:t>The Senate mark will permit the facilities to perform needed maintenance and upgrades—much of which has been deferred— and will improve support to users in order to return facilities operations to near optimum levels in FY 2013. </a:t>
            </a:r>
          </a:p>
          <a:p>
            <a:pPr marL="109525" lvl="1" indent="-109525" defTabSz="914501">
              <a:lnSpc>
                <a:spcPct val="90000"/>
              </a:lnSpc>
              <a:spcAft>
                <a:spcPts val="600"/>
              </a:spcAft>
              <a:buFont typeface="Wingdings" pitchFamily="2" charset="2"/>
              <a:buChar char="§"/>
              <a:tabLst>
                <a:tab pos="3692190" algn="r"/>
              </a:tabLst>
            </a:pPr>
            <a:r>
              <a:rPr lang="en-US" sz="1300" dirty="0" smtClean="0">
                <a:latin typeface="Arial Narrow" pitchFamily="34" charset="0"/>
              </a:rPr>
              <a:t>BES research in FY 2013 will be approximately flat with 2012.  No funding is provided for:  (1) new research to enhance the role of science in supporting a clean energy agenda, (2) research to develop a science-based computational tool set to rationally predict and design materials and chemical processes to gain a global competitive edge in scientific discovery and innovation, and (3) jointly funded R&amp;D efforts with EERE at EFRCs and BES user facilities.</a:t>
            </a:r>
          </a:p>
          <a:p>
            <a:pPr marL="109525" lvl="1" indent="-109525" defTabSz="914501">
              <a:lnSpc>
                <a:spcPct val="90000"/>
              </a:lnSpc>
              <a:spcAft>
                <a:spcPts val="600"/>
              </a:spcAft>
              <a:buFont typeface="Wingdings" pitchFamily="2" charset="2"/>
              <a:buChar char="§"/>
              <a:tabLst>
                <a:tab pos="3692190" algn="r"/>
              </a:tabLst>
            </a:pPr>
            <a:r>
              <a:rPr lang="en-US" sz="1300" dirty="0" smtClean="0">
                <a:latin typeface="Arial Narrow" pitchFamily="34" charset="0"/>
              </a:rPr>
              <a:t>All construction and MIE projects are funded at the request levels.</a:t>
            </a:r>
          </a:p>
          <a:p>
            <a:pPr marL="109525" lvl="1" indent="-109525" defTabSz="914501">
              <a:lnSpc>
                <a:spcPct val="90000"/>
              </a:lnSpc>
              <a:buFont typeface="Wingdings" pitchFamily="2" charset="2"/>
              <a:buChar char="§"/>
              <a:tabLst>
                <a:tab pos="3692190" algn="r"/>
              </a:tabLst>
            </a:pPr>
            <a:endParaRPr lang="en-US" sz="1300" dirty="0">
              <a:latin typeface="Arial Narrow" pitchFamily="34" charset="0"/>
            </a:endParaRPr>
          </a:p>
          <a:p>
            <a:pPr lvl="1" indent="-148144" defTabSz="914501">
              <a:tabLst>
                <a:tab pos="3692190" algn="r"/>
              </a:tabLst>
            </a:pPr>
            <a:endParaRPr lang="en-US" sz="1300" dirty="0"/>
          </a:p>
        </p:txBody>
      </p:sp>
      <p:sp>
        <p:nvSpPr>
          <p:cNvPr id="842761" name="Text Box 9"/>
          <p:cNvSpPr txBox="1">
            <a:spLocks noChangeArrowheads="1"/>
          </p:cNvSpPr>
          <p:nvPr/>
        </p:nvSpPr>
        <p:spPr bwMode="auto">
          <a:xfrm>
            <a:off x="245341" y="1524000"/>
            <a:ext cx="4329545" cy="581449"/>
          </a:xfrm>
          <a:prstGeom prst="rect">
            <a:avLst/>
          </a:prstGeom>
          <a:noFill/>
          <a:ln w="19050" algn="ctr">
            <a:noFill/>
            <a:miter lim="800000"/>
            <a:headEnd/>
            <a:tailEnd/>
          </a:ln>
          <a:effectLst/>
        </p:spPr>
        <p:txBody>
          <a:bodyPr lIns="164098" tIns="41025" rIns="164098" bIns="41025">
            <a:spAutoFit/>
          </a:bodyPr>
          <a:lstStyle/>
          <a:p>
            <a:pPr marL="205122" indent="-205122" defTabSz="914501">
              <a:lnSpc>
                <a:spcPct val="90000"/>
              </a:lnSpc>
            </a:pPr>
            <a:endParaRPr lang="en-US" dirty="0"/>
          </a:p>
          <a:p>
            <a:pPr marL="205122" indent="-205122" defTabSz="914501">
              <a:lnSpc>
                <a:spcPct val="90000"/>
              </a:lnSpc>
            </a:pPr>
            <a:endParaRPr lang="en-US" dirty="0"/>
          </a:p>
        </p:txBody>
      </p:sp>
      <p:graphicFrame>
        <p:nvGraphicFramePr>
          <p:cNvPr id="12" name="Table 11"/>
          <p:cNvGraphicFramePr>
            <a:graphicFrameLocks noGrp="1"/>
          </p:cNvGraphicFramePr>
          <p:nvPr/>
        </p:nvGraphicFramePr>
        <p:xfrm>
          <a:off x="97537" y="1142959"/>
          <a:ext cx="4389119" cy="1339768"/>
        </p:xfrm>
        <a:graphic>
          <a:graphicData uri="http://schemas.openxmlformats.org/drawingml/2006/table">
            <a:tbl>
              <a:tblPr/>
              <a:tblGrid>
                <a:gridCol w="816864"/>
                <a:gridCol w="543306"/>
                <a:gridCol w="605790"/>
                <a:gridCol w="560070"/>
                <a:gridCol w="502920"/>
                <a:gridCol w="422910"/>
                <a:gridCol w="560070"/>
                <a:gridCol w="377189"/>
              </a:tblGrid>
              <a:tr h="342197">
                <a:tc>
                  <a:txBody>
                    <a:bodyPr/>
                    <a:lstStyle/>
                    <a:p>
                      <a:pPr algn="l" fontAlgn="t"/>
                      <a:r>
                        <a:rPr lang="en-US" sz="900" b="0" i="0" u="none" strike="noStrike" dirty="0">
                          <a:solidFill>
                            <a:srgbClr val="000000"/>
                          </a:solidFill>
                          <a:latin typeface="Arial Narrow"/>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smtClean="0">
                          <a:solidFill>
                            <a:srgbClr val="000000"/>
                          </a:solidFill>
                          <a:latin typeface="Arial Narrow"/>
                        </a:rPr>
                        <a:t>FY 12 Enacted</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13 </a:t>
                      </a:r>
                      <a:r>
                        <a:rPr lang="en-US" sz="1100" b="1" i="0" u="none" strike="noStrike" dirty="0">
                          <a:solidFill>
                            <a:srgbClr val="000000"/>
                          </a:solidFill>
                          <a:latin typeface="Arial Narrow"/>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13 House*</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13 </a:t>
                      </a:r>
                      <a:r>
                        <a:rPr lang="en-US" sz="1100" b="1" i="0" u="none" strike="noStrike" dirty="0">
                          <a:solidFill>
                            <a:srgbClr val="000000"/>
                          </a:solidFill>
                          <a:latin typeface="Arial Narrow"/>
                        </a:rPr>
                        <a:t>House vs. FY </a:t>
                      </a:r>
                      <a:r>
                        <a:rPr lang="en-US" sz="1100" b="1" i="0" u="none" strike="noStrike" dirty="0" smtClean="0">
                          <a:solidFill>
                            <a:srgbClr val="000000"/>
                          </a:solidFill>
                          <a:latin typeface="Arial Narrow"/>
                        </a:rPr>
                        <a:t>12 </a:t>
                      </a:r>
                      <a:r>
                        <a:rPr lang="en-US" sz="1100" b="1" i="0" u="none" strike="noStrike" dirty="0" err="1">
                          <a:solidFill>
                            <a:srgbClr val="000000"/>
                          </a:solidFill>
                          <a:latin typeface="Arial Narrow"/>
                        </a:rPr>
                        <a:t>Approp</a:t>
                      </a:r>
                      <a:r>
                        <a:rPr lang="en-US" sz="1100" b="1" i="0" u="none" strike="noStrike" dirty="0">
                          <a:solidFill>
                            <a:srgbClr val="000000"/>
                          </a:solidFill>
                          <a:latin typeface="Arial Narrow"/>
                        </a:rPr>
                        <a: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smtClean="0">
                          <a:solidFill>
                            <a:srgbClr val="000000"/>
                          </a:solidFill>
                          <a:latin typeface="Arial Narrow"/>
                        </a:rPr>
                        <a:t>FY 13 House vs. FY 13 Request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95176">
                <a:tc>
                  <a:txBody>
                    <a:bodyPr/>
                    <a:lstStyle/>
                    <a:p>
                      <a:pPr algn="l" fontAlgn="t"/>
                      <a:r>
                        <a:rPr lang="en-US" sz="1200" b="1" i="0" u="none" strike="noStrike" dirty="0">
                          <a:solidFill>
                            <a:srgbClr val="000000"/>
                          </a:solidFill>
                          <a:latin typeface="Arial Narrow"/>
                        </a:rPr>
                        <a:t>BES 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1,688,093</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1,799,592</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1,633,646</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-54,447</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3.2%</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-165,946</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-9.20%</a:t>
                      </a: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197">
                <a:tc>
                  <a:txBody>
                    <a:bodyPr/>
                    <a:lstStyle/>
                    <a:p>
                      <a:pPr algn="l" fontAlgn="t"/>
                      <a:r>
                        <a:rPr lang="en-US" sz="1100" b="1" i="0" u="none" strike="noStrike" dirty="0" smtClean="0">
                          <a:solidFill>
                            <a:srgbClr val="000000"/>
                          </a:solidFill>
                          <a:latin typeface="Arial Narrow"/>
                        </a:rPr>
                        <a:t>MSE &amp; CSGB</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677,666</a:t>
                      </a: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770,012</a:t>
                      </a: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677,492</a:t>
                      </a: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-174</a:t>
                      </a: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-0.03%</a:t>
                      </a: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-92,520</a:t>
                      </a:r>
                    </a:p>
                  </a:txBody>
                  <a:tcPr marL="6917" marR="6917" marT="691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12 %</a:t>
                      </a:r>
                      <a:endParaRPr lang="en-US" sz="1100" b="1" i="0" u="none" strike="noStrike" dirty="0">
                        <a:solidFill>
                          <a:srgbClr val="000000"/>
                        </a:solidFill>
                        <a:latin typeface="Arial Narrow"/>
                      </a:endParaRPr>
                    </a:p>
                  </a:txBody>
                  <a:tcPr marL="6917" marR="6917" marT="6917"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smtClean="0">
                          <a:solidFill>
                            <a:srgbClr val="000000"/>
                          </a:solidFill>
                          <a:latin typeface="Arial Narrow"/>
                        </a:rPr>
                        <a:t>SUFD</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859,027</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918,877</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858,951</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-76</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   ——</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-59,926</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6.5%</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a:solidFill>
                            <a:srgbClr val="000000"/>
                          </a:solidFill>
                          <a:latin typeface="Arial Narrow"/>
                        </a:rPr>
                        <a:t>Construction</a:t>
                      </a:r>
                    </a:p>
                  </a:txBody>
                  <a:tcPr marL="62251"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151,400</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110,703</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97,203</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-54,197</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35.6%</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-13,500</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12 %</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nvGraphicFramePr>
        <p:xfrm>
          <a:off x="4632960" y="1133857"/>
          <a:ext cx="4450080" cy="1339768"/>
        </p:xfrm>
        <a:graphic>
          <a:graphicData uri="http://schemas.openxmlformats.org/drawingml/2006/table">
            <a:tbl>
              <a:tblPr/>
              <a:tblGrid>
                <a:gridCol w="828209"/>
                <a:gridCol w="550852"/>
                <a:gridCol w="614204"/>
                <a:gridCol w="567849"/>
                <a:gridCol w="509905"/>
                <a:gridCol w="428784"/>
                <a:gridCol w="567849"/>
                <a:gridCol w="382428"/>
              </a:tblGrid>
              <a:tr h="342197">
                <a:tc>
                  <a:txBody>
                    <a:bodyPr/>
                    <a:lstStyle/>
                    <a:p>
                      <a:pPr algn="l" fontAlgn="t"/>
                      <a:r>
                        <a:rPr lang="en-US" sz="900" b="0" i="0" u="none" strike="noStrike" dirty="0">
                          <a:solidFill>
                            <a:srgbClr val="000000"/>
                          </a:solidFill>
                          <a:latin typeface="Arial Narrow"/>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smtClean="0">
                          <a:solidFill>
                            <a:srgbClr val="000000"/>
                          </a:solidFill>
                          <a:latin typeface="Arial Narrow"/>
                        </a:rPr>
                        <a:t>FY 12 Enacted</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13 </a:t>
                      </a:r>
                      <a:r>
                        <a:rPr lang="en-US" sz="1100" b="1" i="0" u="none" strike="noStrike" dirty="0">
                          <a:solidFill>
                            <a:srgbClr val="000000"/>
                          </a:solidFill>
                          <a:latin typeface="Arial Narrow"/>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13 Senate</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100" b="1" i="0" u="none" strike="noStrike" dirty="0">
                          <a:solidFill>
                            <a:srgbClr val="000000"/>
                          </a:solidFill>
                          <a:latin typeface="Arial Narrow"/>
                        </a:rPr>
                        <a:t>FY </a:t>
                      </a:r>
                      <a:r>
                        <a:rPr lang="en-US" sz="1100" b="1" i="0" u="none" strike="noStrike" dirty="0" smtClean="0">
                          <a:solidFill>
                            <a:srgbClr val="000000"/>
                          </a:solidFill>
                          <a:latin typeface="Arial Narrow"/>
                        </a:rPr>
                        <a:t>13 Senate </a:t>
                      </a:r>
                      <a:r>
                        <a:rPr lang="en-US" sz="1100" b="1" i="0" u="none" strike="noStrike" dirty="0">
                          <a:solidFill>
                            <a:srgbClr val="000000"/>
                          </a:solidFill>
                          <a:latin typeface="Arial Narrow"/>
                        </a:rPr>
                        <a:t>vs. FY </a:t>
                      </a:r>
                      <a:r>
                        <a:rPr lang="en-US" sz="1100" b="1" i="0" u="none" strike="noStrike" dirty="0" smtClean="0">
                          <a:solidFill>
                            <a:srgbClr val="000000"/>
                          </a:solidFill>
                          <a:latin typeface="Arial Narrow"/>
                        </a:rPr>
                        <a:t>12 </a:t>
                      </a:r>
                      <a:r>
                        <a:rPr lang="en-US" sz="1100" b="1" i="0" u="none" strike="noStrike" dirty="0" err="1">
                          <a:solidFill>
                            <a:srgbClr val="000000"/>
                          </a:solidFill>
                          <a:latin typeface="Arial Narrow"/>
                        </a:rPr>
                        <a:t>Approp</a:t>
                      </a:r>
                      <a:r>
                        <a:rPr lang="en-US" sz="1100" b="1" i="0" u="none" strike="noStrike" dirty="0">
                          <a:solidFill>
                            <a:srgbClr val="000000"/>
                          </a:solidFill>
                          <a:latin typeface="Arial Narrow"/>
                        </a:rPr>
                        <a: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smtClean="0">
                          <a:solidFill>
                            <a:srgbClr val="000000"/>
                          </a:solidFill>
                          <a:latin typeface="Arial Narrow"/>
                        </a:rPr>
                        <a:t>FY 13 Senate vs. FY 13 Request</a:t>
                      </a:r>
                      <a:endParaRPr lang="en-US" sz="1100" b="1" i="0" u="none" strike="noStrike" dirty="0">
                        <a:solidFill>
                          <a:srgbClr val="000000"/>
                        </a:solidFill>
                        <a:latin typeface="Arial Narrow"/>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95176">
                <a:tc>
                  <a:txBody>
                    <a:bodyPr/>
                    <a:lstStyle/>
                    <a:p>
                      <a:pPr algn="l" fontAlgn="t"/>
                      <a:r>
                        <a:rPr lang="en-US" sz="1200" b="1" i="0" u="none" strike="noStrike" dirty="0">
                          <a:solidFill>
                            <a:srgbClr val="000000"/>
                          </a:solidFill>
                          <a:latin typeface="Arial Narrow"/>
                        </a:rPr>
                        <a:t>BES 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1,688,093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1,799,592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1,712,091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23,998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1.4%</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a:solidFill>
                            <a:srgbClr val="000000"/>
                          </a:solidFill>
                          <a:latin typeface="Arial Narrow"/>
                        </a:rPr>
                        <a:t>-87,501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-4.90%</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197">
                <a:tc>
                  <a:txBody>
                    <a:bodyPr/>
                    <a:lstStyle/>
                    <a:p>
                      <a:pPr algn="l" fontAlgn="t"/>
                      <a:r>
                        <a:rPr lang="en-US" sz="1100" b="1" i="0" u="none" strike="noStrike" dirty="0" smtClean="0">
                          <a:solidFill>
                            <a:srgbClr val="000000"/>
                          </a:solidFill>
                          <a:latin typeface="Arial Narrow"/>
                        </a:rPr>
                        <a:t>MSE &amp; CSGB</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677,666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770,012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692,663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14,997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2.2%</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-77,349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10 %</a:t>
                      </a:r>
                      <a:endParaRPr lang="en-US" sz="1100" b="1" i="0" u="none" strike="noStrike" dirty="0">
                        <a:solidFill>
                          <a:srgbClr val="000000"/>
                        </a:solidFill>
                        <a:latin typeface="Arial Narrow"/>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smtClean="0">
                          <a:solidFill>
                            <a:srgbClr val="000000"/>
                          </a:solidFill>
                          <a:latin typeface="Arial Narrow"/>
                        </a:rPr>
                        <a:t>SUFD</a:t>
                      </a:r>
                      <a:endParaRPr lang="en-US" sz="1100" b="1" i="0" u="none" strike="noStrike" dirty="0">
                        <a:solidFill>
                          <a:srgbClr val="000000"/>
                        </a:solidFill>
                        <a:latin typeface="Arial Narrow"/>
                      </a:endParaRPr>
                    </a:p>
                  </a:txBody>
                  <a:tcPr marL="124502"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859,027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918,877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908,725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49,698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smtClean="0">
                          <a:solidFill>
                            <a:srgbClr val="000000"/>
                          </a:solidFill>
                          <a:latin typeface="Arial Narrow"/>
                        </a:rPr>
                        <a:t>5.8%</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-10,152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1%</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0099">
                <a:tc>
                  <a:txBody>
                    <a:bodyPr/>
                    <a:lstStyle/>
                    <a:p>
                      <a:pPr algn="l" fontAlgn="t"/>
                      <a:r>
                        <a:rPr lang="en-US" sz="1100" b="1" i="0" u="none" strike="noStrike" dirty="0">
                          <a:solidFill>
                            <a:srgbClr val="000000"/>
                          </a:solidFill>
                          <a:latin typeface="Arial Narrow"/>
                        </a:rPr>
                        <a:t>Construction</a:t>
                      </a:r>
                    </a:p>
                  </a:txBody>
                  <a:tcPr marL="62251" marR="6917" marT="6917"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151,400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110,703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110,703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-40,697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r>
                        <a:rPr lang="en-US" sz="1100" b="1" i="0" u="none" strike="noStrike" dirty="0" smtClean="0">
                          <a:solidFill>
                            <a:srgbClr val="000000"/>
                          </a:solidFill>
                          <a:latin typeface="Arial Narrow"/>
                        </a:rPr>
                        <a:t>2.7%</a:t>
                      </a:r>
                      <a:endParaRPr lang="en-US" sz="1100" b="1" i="0" u="none" strike="noStrike" dirty="0">
                        <a:solidFill>
                          <a:srgbClr val="000000"/>
                        </a:solidFill>
                        <a:latin typeface="Arial Narrow"/>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100" b="1" i="0" u="none" strike="noStrike" dirty="0">
                          <a:solidFill>
                            <a:srgbClr val="000000"/>
                          </a:solidFill>
                          <a:latin typeface="Arial Narrow"/>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Narrow"/>
                        </a:rPr>
                        <a:t>——</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14" name="Text Box 11"/>
          <p:cNvSpPr txBox="1">
            <a:spLocks noChangeArrowheads="1"/>
          </p:cNvSpPr>
          <p:nvPr/>
        </p:nvSpPr>
        <p:spPr bwMode="auto">
          <a:xfrm>
            <a:off x="0" y="165390"/>
            <a:ext cx="9144000" cy="461653"/>
          </a:xfrm>
          <a:prstGeom prst="rect">
            <a:avLst/>
          </a:prstGeom>
          <a:noFill/>
          <a:ln w="9525">
            <a:noFill/>
            <a:miter lim="800000"/>
            <a:headEnd/>
            <a:tailEnd/>
          </a:ln>
          <a:effectLst/>
        </p:spPr>
        <p:txBody>
          <a:bodyPr wrap="square" lIns="91418" tIns="45709" rIns="91418" bIns="45709">
            <a:spAutoFit/>
          </a:bodyPr>
          <a:lstStyle/>
          <a:p>
            <a:pPr algn="ctr" defTabSz="914501" eaLnBrk="0" hangingPunct="0"/>
            <a:r>
              <a:rPr lang="en-US" sz="2400" dirty="0" smtClean="0">
                <a:solidFill>
                  <a:srgbClr val="006600"/>
                </a:solidFill>
              </a:rPr>
              <a:t>FY13 BES Appropriations:  HEWD vs. SEWD</a:t>
            </a:r>
            <a:endParaRPr lang="en-US" sz="2400" dirty="0">
              <a:solidFill>
                <a:srgbClr val="006600"/>
              </a:solidFill>
            </a:endParaRPr>
          </a:p>
        </p:txBody>
      </p:sp>
      <p:sp>
        <p:nvSpPr>
          <p:cNvPr id="15" name="Text Box 7"/>
          <p:cNvSpPr txBox="1">
            <a:spLocks noChangeArrowheads="1"/>
          </p:cNvSpPr>
          <p:nvPr/>
        </p:nvSpPr>
        <p:spPr bwMode="auto">
          <a:xfrm>
            <a:off x="1" y="2708574"/>
            <a:ext cx="4594560" cy="3774118"/>
          </a:xfrm>
          <a:prstGeom prst="rect">
            <a:avLst/>
          </a:prstGeom>
          <a:noFill/>
          <a:ln w="19050" algn="ctr">
            <a:noFill/>
            <a:miter lim="800000"/>
            <a:headEnd/>
            <a:tailEnd/>
          </a:ln>
          <a:effectLst/>
        </p:spPr>
        <p:txBody>
          <a:bodyPr wrap="square" lIns="164098" tIns="41025" rIns="164098" bIns="41025">
            <a:spAutoFit/>
          </a:bodyPr>
          <a:lstStyle/>
          <a:p>
            <a:pPr marL="109525" lvl="1" indent="-109525" defTabSz="914501">
              <a:lnSpc>
                <a:spcPct val="90000"/>
              </a:lnSpc>
              <a:spcAft>
                <a:spcPts val="600"/>
              </a:spcAft>
              <a:buFont typeface="Wingdings" pitchFamily="2" charset="2"/>
              <a:buChar char="§"/>
              <a:tabLst>
                <a:tab pos="3692190" algn="r"/>
              </a:tabLst>
            </a:pPr>
            <a:r>
              <a:rPr lang="en-US" sz="1300" dirty="0" smtClean="0">
                <a:latin typeface="Arial Narrow" pitchFamily="34" charset="0"/>
              </a:rPr>
              <a:t>The House continues most of the activities that are funded in FY 2012, including support of the EFRCs, two Energy Innovation Hubs, NSLS-II construction, and the operations of all BES user facilities at FY 2012 funding levels.  The House mark keeps the core research approximately flat with FY 2012 and allows for the continuation of the APS upgrade and NSLS-II instruments MIEs.</a:t>
            </a:r>
          </a:p>
          <a:p>
            <a:pPr marL="109525" lvl="1" indent="-109525" defTabSz="914501">
              <a:lnSpc>
                <a:spcPct val="90000"/>
              </a:lnSpc>
              <a:spcAft>
                <a:spcPts val="600"/>
              </a:spcAft>
              <a:buFont typeface="Wingdings" pitchFamily="2" charset="2"/>
              <a:buChar char="§"/>
              <a:tabLst>
                <a:tab pos="3692190" algn="r"/>
              </a:tabLst>
            </a:pPr>
            <a:r>
              <a:rPr lang="en-US" sz="1300" dirty="0" smtClean="0">
                <a:latin typeface="Arial Narrow" pitchFamily="34" charset="0"/>
              </a:rPr>
              <a:t>No funding is provided for:  (1) new research to enhance the role of science in supporting a clean energy agenda, (2) research to develop a science-based computational tool set to rationally predict and design materials and chemical processes to gain a global competitive edge in scientific discovery and innovation, and (3) jointly funded R&amp;D efforts with EERE at EFRCs and BES user facilities.</a:t>
            </a:r>
          </a:p>
          <a:p>
            <a:pPr marL="109525" lvl="1" indent="-109525" defTabSz="914501">
              <a:lnSpc>
                <a:spcPct val="90000"/>
              </a:lnSpc>
              <a:buFont typeface="Wingdings" pitchFamily="2" charset="2"/>
              <a:buChar char="§"/>
              <a:tabLst>
                <a:tab pos="3692190" algn="r"/>
              </a:tabLst>
            </a:pPr>
            <a:r>
              <a:rPr lang="en-US" sz="1300" dirty="0" smtClean="0">
                <a:latin typeface="Arial Narrow" pitchFamily="34" charset="0"/>
              </a:rPr>
              <a:t>The HEWD mark also eliminates funding for the DOE </a:t>
            </a:r>
            <a:r>
              <a:rPr lang="en-US" sz="1300" dirty="0" err="1" smtClean="0">
                <a:latin typeface="Arial Narrow" pitchFamily="34" charset="0"/>
              </a:rPr>
              <a:t>EPSCoR</a:t>
            </a:r>
            <a:r>
              <a:rPr lang="en-US" sz="1300" dirty="0" smtClean="0">
                <a:latin typeface="Arial Narrow" pitchFamily="34" charset="0"/>
              </a:rPr>
              <a:t> program and reduces the requested funding for the </a:t>
            </a:r>
            <a:r>
              <a:rPr lang="en-US" sz="1300" dirty="0" err="1" smtClean="0">
                <a:latin typeface="Arial Narrow" pitchFamily="34" charset="0"/>
              </a:rPr>
              <a:t>Linac</a:t>
            </a:r>
            <a:r>
              <a:rPr lang="en-US" sz="1300" dirty="0" smtClean="0">
                <a:latin typeface="Arial Narrow" pitchFamily="34" charset="0"/>
              </a:rPr>
              <a:t> Coherent Light Source-II project.</a:t>
            </a:r>
          </a:p>
          <a:p>
            <a:pPr marL="109525" lvl="1" indent="-109525" defTabSz="914501">
              <a:lnSpc>
                <a:spcPct val="90000"/>
              </a:lnSpc>
              <a:buFont typeface="Wingdings" pitchFamily="2" charset="2"/>
              <a:buChar char="§"/>
              <a:tabLst>
                <a:tab pos="3692190" algn="r"/>
              </a:tabLst>
            </a:pPr>
            <a:endParaRPr lang="en-US" sz="1300" dirty="0" smtClean="0">
              <a:latin typeface="Arial Narrow" pitchFamily="34" charset="0"/>
            </a:endParaRPr>
          </a:p>
          <a:p>
            <a:pPr marL="109525" lvl="1" indent="-109525" defTabSz="914501">
              <a:lnSpc>
                <a:spcPct val="90000"/>
              </a:lnSpc>
              <a:tabLst>
                <a:tab pos="3692190" algn="r"/>
              </a:tabLst>
            </a:pPr>
            <a:r>
              <a:rPr lang="en-US" sz="1100" dirty="0" smtClean="0">
                <a:latin typeface="Arial Narrow" pitchFamily="34" charset="0"/>
              </a:rPr>
              <a:t>*  Rescission of $23.5M.</a:t>
            </a:r>
          </a:p>
          <a:p>
            <a:pPr marL="109525" lvl="1" indent="-109525" defTabSz="914501">
              <a:lnSpc>
                <a:spcPct val="90000"/>
              </a:lnSpc>
              <a:buFont typeface="Wingdings" pitchFamily="2" charset="2"/>
              <a:buChar char="§"/>
              <a:tabLst>
                <a:tab pos="3692190" algn="r"/>
              </a:tabLst>
            </a:pPr>
            <a:endParaRPr lang="en-US" sz="1300" dirty="0">
              <a:latin typeface="Arial Narrow" pitchFamily="34" charset="0"/>
            </a:endParaRPr>
          </a:p>
          <a:p>
            <a:pPr lvl="1" indent="-148144" defTabSz="914501">
              <a:tabLst>
                <a:tab pos="3692190" algn="r"/>
              </a:tabLst>
            </a:pPr>
            <a:endParaRPr lang="en-US" sz="1300" dirty="0"/>
          </a:p>
        </p:txBody>
      </p:sp>
      <p:sp>
        <p:nvSpPr>
          <p:cNvPr id="16" name="Slide Number Placeholder 1"/>
          <p:cNvSpPr txBox="1">
            <a:spLocks/>
          </p:cNvSpPr>
          <p:nvPr/>
        </p:nvSpPr>
        <p:spPr>
          <a:xfrm>
            <a:off x="8413750" y="6351588"/>
            <a:ext cx="381000" cy="365125"/>
          </a:xfrm>
          <a:prstGeom prst="rect">
            <a:avLst/>
          </a:prstGeom>
        </p:spPr>
        <p:txBody>
          <a:bodyPr lIns="91429" tIns="45714" rIns="91429" bIns="45714"/>
          <a:lstStyle/>
          <a:p>
            <a:pPr algn="r" defTabSz="907687">
              <a:defRPr/>
            </a:pPr>
            <a:fld id="{82D784F8-2C31-4E5F-BBAB-E95E7532A856}" type="slidenum">
              <a:rPr lang="en-US" sz="1200" smtClean="0">
                <a:solidFill>
                  <a:srgbClr val="006600"/>
                </a:solidFill>
              </a:rPr>
              <a:pPr algn="r" defTabSz="907687">
                <a:defRPr/>
              </a:pPr>
              <a:t>20</a:t>
            </a:fld>
            <a:endParaRPr lang="en-US" sz="1200" dirty="0">
              <a:solidFill>
                <a:srgbClr val="00660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nvGraphicFramePr>
        <p:xfrm>
          <a:off x="413512" y="3917189"/>
          <a:ext cx="8052817" cy="2146358"/>
        </p:xfrm>
        <a:graphic>
          <a:graphicData uri="http://schemas.openxmlformats.org/drawingml/2006/table">
            <a:tbl>
              <a:tblPr/>
              <a:tblGrid>
                <a:gridCol w="1048513"/>
                <a:gridCol w="1078992"/>
                <a:gridCol w="1078992"/>
                <a:gridCol w="1097280"/>
                <a:gridCol w="1005840"/>
                <a:gridCol w="822960"/>
                <a:gridCol w="1005840"/>
                <a:gridCol w="914400"/>
              </a:tblGrid>
              <a:tr h="375411">
                <a:tc>
                  <a:txBody>
                    <a:bodyPr/>
                    <a:lstStyle/>
                    <a:p>
                      <a:pPr algn="l" fontAlgn="t"/>
                      <a:r>
                        <a:rPr lang="en-US" sz="1100" b="0" i="0" u="none" strike="noStrike" dirty="0">
                          <a:solidFill>
                            <a:srgbClr val="000000"/>
                          </a:solidFill>
                          <a:latin typeface="Arial Narrow" pitchFamily="34" charset="0"/>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pitchFamily="34" charset="0"/>
                        </a:rPr>
                        <a:t>FY 12 Enacted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13 </a:t>
                      </a:r>
                      <a:r>
                        <a:rPr lang="en-US" sz="1400" b="1" i="0" u="none" strike="noStrike" dirty="0">
                          <a:solidFill>
                            <a:srgbClr val="000000"/>
                          </a:solidFill>
                          <a:latin typeface="Arial Narrow" pitchFamily="34" charset="0"/>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13 SEWD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13 SEWD vs</a:t>
                      </a:r>
                      <a:r>
                        <a:rPr lang="en-US" sz="1400" b="1" i="0" u="none" strike="noStrike" dirty="0">
                          <a:solidFill>
                            <a:srgbClr val="000000"/>
                          </a:solidFill>
                          <a:latin typeface="Arial Narrow" pitchFamily="34" charset="0"/>
                        </a:rPr>
                        <a:t>. FY </a:t>
                      </a:r>
                      <a:r>
                        <a:rPr lang="en-US" sz="1400" b="1" i="0" u="none" strike="noStrike" dirty="0" smtClean="0">
                          <a:solidFill>
                            <a:srgbClr val="000000"/>
                          </a:solidFill>
                          <a:latin typeface="Arial Narrow" pitchFamily="34" charset="0"/>
                        </a:rPr>
                        <a:t>12</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smtClean="0">
                          <a:solidFill>
                            <a:srgbClr val="000000"/>
                          </a:solidFill>
                          <a:latin typeface="Arial Narrow" pitchFamily="34" charset="0"/>
                        </a:rPr>
                        <a:t>FY 13</a:t>
                      </a:r>
                      <a:r>
                        <a:rPr lang="en-US" sz="1400" b="1" i="0" u="none" strike="noStrike" baseline="0" dirty="0" smtClean="0">
                          <a:solidFill>
                            <a:srgbClr val="000000"/>
                          </a:solidFill>
                          <a:latin typeface="Arial Narrow" pitchFamily="34" charset="0"/>
                        </a:rPr>
                        <a:t> SEWD </a:t>
                      </a:r>
                      <a:r>
                        <a:rPr lang="en-US" sz="1400" b="1" i="0" u="none" strike="noStrike" dirty="0" smtClean="0">
                          <a:solidFill>
                            <a:srgbClr val="000000"/>
                          </a:solidFill>
                          <a:latin typeface="Arial Narrow" pitchFamily="34" charset="0"/>
                        </a:rPr>
                        <a:t>vs. FY 13 Req.</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250757">
                <a:tc>
                  <a:txBody>
                    <a:bodyPr/>
                    <a:lstStyle/>
                    <a:p>
                      <a:pPr algn="ctr" fontAlgn="t"/>
                      <a:r>
                        <a:rPr lang="en-US" sz="1600" b="1" i="0" u="none" strike="noStrike" dirty="0" smtClean="0">
                          <a:solidFill>
                            <a:srgbClr val="000000"/>
                          </a:solidFill>
                          <a:latin typeface="Arial Narrow" pitchFamily="34" charset="0"/>
                        </a:rPr>
                        <a:t>SC </a:t>
                      </a:r>
                      <a:r>
                        <a:rPr lang="en-US" sz="1600" b="1" i="0" u="none" strike="noStrike" dirty="0">
                          <a:solidFill>
                            <a:srgbClr val="000000"/>
                          </a:solidFill>
                          <a:latin typeface="Arial Narrow" pitchFamily="34" charset="0"/>
                        </a:rPr>
                        <a:t>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600"/>
                        </a:spcBef>
                        <a:spcAft>
                          <a:spcPts val="600"/>
                        </a:spcAft>
                      </a:pPr>
                      <a:r>
                        <a:rPr lang="en-US" sz="1600" b="1" kern="1000" dirty="0">
                          <a:latin typeface="Arial Narrow" pitchFamily="34" charset="0"/>
                          <a:ea typeface="Times New Roman"/>
                          <a:cs typeface="Times New Roman"/>
                        </a:rPr>
                        <a:t>4,873,634</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a:latin typeface="Arial Narrow" pitchFamily="34" charset="0"/>
                          <a:ea typeface="Times New Roman"/>
                          <a:cs typeface="Times New Roman"/>
                        </a:rPr>
                        <a:t>4,992,052</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a:latin typeface="Arial Narrow" pitchFamily="34" charset="0"/>
                          <a:ea typeface="Times New Roman"/>
                          <a:cs typeface="Times New Roman"/>
                        </a:rPr>
                        <a:t>4,909,000</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a:latin typeface="Arial Narrow" pitchFamily="34" charset="0"/>
                          <a:ea typeface="Times New Roman"/>
                          <a:cs typeface="Times New Roman"/>
                        </a:rPr>
                        <a:t>+35,366</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a:latin typeface="Arial Narrow" pitchFamily="34" charset="0"/>
                          <a:ea typeface="Times New Roman"/>
                          <a:cs typeface="Times New Roman"/>
                        </a:rPr>
                        <a:t>+0.7%</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a:latin typeface="Arial Narrow" pitchFamily="34" charset="0"/>
                          <a:ea typeface="Times New Roman"/>
                          <a:cs typeface="Times New Roman"/>
                        </a:rPr>
                        <a:t>-83,052</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b="1" kern="0" dirty="0">
                          <a:latin typeface="Arial Narrow" pitchFamily="34" charset="0"/>
                          <a:ea typeface="Times New Roman"/>
                          <a:cs typeface="Times New Roman"/>
                        </a:rPr>
                        <a:t>-1.7%</a:t>
                      </a:r>
                      <a:endParaRPr lang="en-US" sz="2400" kern="1000" dirty="0">
                        <a:latin typeface="Arial Narrow" pitchFamily="34" charset="0"/>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ASCR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440,868</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455,593</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455,593</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+14,725</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+3.3%</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BES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1,688,093</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1,799,592</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1,712,091</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+23,998</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+1.4%</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-87,501</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-4.9%</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BER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609,557</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625,347</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625,347</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15,790</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+2.6%</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FES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400,996</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398,324</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398,324</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-2,672</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-0.7%</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HEP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790,860</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776,521</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781,521</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-9,339</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-1.2%</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+5,000</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+0.6%</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NP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547,387</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300"/>
                        </a:spcBef>
                        <a:spcAft>
                          <a:spcPts val="300"/>
                        </a:spcAft>
                      </a:pPr>
                      <a:r>
                        <a:rPr lang="en-US" sz="1600" kern="1000" dirty="0">
                          <a:latin typeface="Arial Narrow" pitchFamily="34" charset="0"/>
                          <a:ea typeface="Times New Roman"/>
                          <a:cs typeface="Times New Roman"/>
                        </a:rPr>
                        <a:t>526,938</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539,938</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-7,449</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-1.4%</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+13,000</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77470" algn="r">
                        <a:spcBef>
                          <a:spcPts val="0"/>
                        </a:spcBef>
                        <a:spcAft>
                          <a:spcPts val="0"/>
                        </a:spcAft>
                      </a:pPr>
                      <a:r>
                        <a:rPr lang="en-US" sz="1600" kern="0" dirty="0">
                          <a:latin typeface="Arial Narrow" pitchFamily="34" charset="0"/>
                          <a:ea typeface="Times New Roman"/>
                          <a:cs typeface="Times New Roman"/>
                        </a:rPr>
                        <a:t>+2.5%</a:t>
                      </a:r>
                      <a:endParaRPr lang="en-US" sz="2400" kern="1000" dirty="0">
                        <a:latin typeface="Arial Narrow" pitchFamily="34" charset="0"/>
                        <a:ea typeface="Times New Roman"/>
                        <a:cs typeface="Times New Roman"/>
                      </a:endParaRPr>
                    </a:p>
                  </a:txBody>
                  <a:tcPr marL="68580" marR="68580"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42757" name="Text Box 5"/>
          <p:cNvSpPr txBox="1">
            <a:spLocks noChangeArrowheads="1"/>
          </p:cNvSpPr>
          <p:nvPr/>
        </p:nvSpPr>
        <p:spPr bwMode="auto">
          <a:xfrm>
            <a:off x="2216913" y="809099"/>
            <a:ext cx="4320886" cy="274544"/>
          </a:xfrm>
          <a:prstGeom prst="rect">
            <a:avLst/>
          </a:prstGeom>
          <a:noFill/>
          <a:ln w="19050" algn="ctr">
            <a:noFill/>
            <a:miter lim="800000"/>
            <a:headEnd/>
            <a:tailEnd/>
          </a:ln>
          <a:effectLst/>
        </p:spPr>
        <p:txBody>
          <a:bodyPr lIns="82048" tIns="41025" rIns="82048" bIns="41025"/>
          <a:lstStyle/>
          <a:p>
            <a:pPr algn="ctr" defTabSz="914501">
              <a:lnSpc>
                <a:spcPct val="80000"/>
              </a:lnSpc>
              <a:spcBef>
                <a:spcPct val="20000"/>
              </a:spcBef>
            </a:pPr>
            <a:r>
              <a:rPr lang="en-US" dirty="0">
                <a:solidFill>
                  <a:srgbClr val="000099"/>
                </a:solidFill>
              </a:rPr>
              <a:t>HEWD Mark</a:t>
            </a:r>
          </a:p>
        </p:txBody>
      </p:sp>
      <p:sp>
        <p:nvSpPr>
          <p:cNvPr id="842758" name="Text Box 6"/>
          <p:cNvSpPr txBox="1">
            <a:spLocks noChangeArrowheads="1"/>
          </p:cNvSpPr>
          <p:nvPr/>
        </p:nvSpPr>
        <p:spPr bwMode="auto">
          <a:xfrm>
            <a:off x="2258408" y="3647803"/>
            <a:ext cx="4320886" cy="274544"/>
          </a:xfrm>
          <a:prstGeom prst="rect">
            <a:avLst/>
          </a:prstGeom>
          <a:noFill/>
          <a:ln w="19050" algn="ctr">
            <a:noFill/>
            <a:miter lim="800000"/>
            <a:headEnd/>
            <a:tailEnd/>
          </a:ln>
          <a:effectLst/>
        </p:spPr>
        <p:txBody>
          <a:bodyPr lIns="82048" tIns="41025" rIns="82048" bIns="41025"/>
          <a:lstStyle/>
          <a:p>
            <a:pPr algn="ctr" defTabSz="914501">
              <a:lnSpc>
                <a:spcPct val="80000"/>
              </a:lnSpc>
              <a:spcBef>
                <a:spcPct val="20000"/>
              </a:spcBef>
            </a:pPr>
            <a:r>
              <a:rPr lang="en-US" dirty="0">
                <a:solidFill>
                  <a:srgbClr val="000099"/>
                </a:solidFill>
              </a:rPr>
              <a:t>SEWD Mark</a:t>
            </a:r>
          </a:p>
        </p:txBody>
      </p:sp>
      <p:sp>
        <p:nvSpPr>
          <p:cNvPr id="842761" name="Text Box 9"/>
          <p:cNvSpPr txBox="1">
            <a:spLocks noChangeArrowheads="1"/>
          </p:cNvSpPr>
          <p:nvPr/>
        </p:nvSpPr>
        <p:spPr bwMode="auto">
          <a:xfrm>
            <a:off x="245341" y="1524000"/>
            <a:ext cx="4329545" cy="581449"/>
          </a:xfrm>
          <a:prstGeom prst="rect">
            <a:avLst/>
          </a:prstGeom>
          <a:noFill/>
          <a:ln w="19050" algn="ctr">
            <a:noFill/>
            <a:miter lim="800000"/>
            <a:headEnd/>
            <a:tailEnd/>
          </a:ln>
          <a:effectLst/>
        </p:spPr>
        <p:txBody>
          <a:bodyPr lIns="164098" tIns="41025" rIns="164098" bIns="41025">
            <a:spAutoFit/>
          </a:bodyPr>
          <a:lstStyle/>
          <a:p>
            <a:pPr marL="205122" indent="-205122" defTabSz="914501">
              <a:lnSpc>
                <a:spcPct val="90000"/>
              </a:lnSpc>
            </a:pPr>
            <a:endParaRPr lang="en-US" dirty="0"/>
          </a:p>
          <a:p>
            <a:pPr marL="205122" indent="-205122" defTabSz="914501">
              <a:lnSpc>
                <a:spcPct val="90000"/>
              </a:lnSpc>
            </a:pPr>
            <a:endParaRPr lang="en-US" dirty="0"/>
          </a:p>
        </p:txBody>
      </p:sp>
      <p:graphicFrame>
        <p:nvGraphicFramePr>
          <p:cNvPr id="12" name="Table 11"/>
          <p:cNvGraphicFramePr>
            <a:graphicFrameLocks noGrp="1"/>
          </p:cNvGraphicFramePr>
          <p:nvPr/>
        </p:nvGraphicFramePr>
        <p:xfrm>
          <a:off x="426721" y="1122173"/>
          <a:ext cx="8047498" cy="2205899"/>
        </p:xfrm>
        <a:graphic>
          <a:graphicData uri="http://schemas.openxmlformats.org/drawingml/2006/table">
            <a:tbl>
              <a:tblPr/>
              <a:tblGrid>
                <a:gridCol w="1134366"/>
                <a:gridCol w="1079315"/>
                <a:gridCol w="1078992"/>
                <a:gridCol w="1097280"/>
                <a:gridCol w="914400"/>
                <a:gridCol w="822960"/>
                <a:gridCol w="1005840"/>
                <a:gridCol w="914345"/>
              </a:tblGrid>
              <a:tr h="376427">
                <a:tc>
                  <a:txBody>
                    <a:bodyPr/>
                    <a:lstStyle/>
                    <a:p>
                      <a:pPr algn="l" fontAlgn="t"/>
                      <a:r>
                        <a:rPr lang="en-US" sz="1100" b="0" i="0" u="none" strike="noStrike" dirty="0">
                          <a:solidFill>
                            <a:srgbClr val="000000"/>
                          </a:solidFill>
                          <a:latin typeface="Arial Narrow" pitchFamily="34" charset="0"/>
                        </a:rPr>
                        <a:t> </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pitchFamily="34" charset="0"/>
                        </a:rPr>
                        <a:t>FY 12 Enacted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13 </a:t>
                      </a:r>
                      <a:r>
                        <a:rPr lang="en-US" sz="1400" b="1" i="0" u="none" strike="noStrike" dirty="0">
                          <a:solidFill>
                            <a:srgbClr val="000000"/>
                          </a:solidFill>
                          <a:latin typeface="Arial Narrow" pitchFamily="34" charset="0"/>
                        </a:rPr>
                        <a:t>Request</a:t>
                      </a: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13 HEWD</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a:solidFill>
                            <a:srgbClr val="000000"/>
                          </a:solidFill>
                          <a:latin typeface="Arial Narrow" pitchFamily="34" charset="0"/>
                        </a:rPr>
                        <a:t>FY </a:t>
                      </a:r>
                      <a:r>
                        <a:rPr lang="en-US" sz="1400" b="1" i="0" u="none" strike="noStrike" dirty="0" smtClean="0">
                          <a:solidFill>
                            <a:srgbClr val="000000"/>
                          </a:solidFill>
                          <a:latin typeface="Arial Narrow" pitchFamily="34" charset="0"/>
                        </a:rPr>
                        <a:t>13 HEWD vs</a:t>
                      </a:r>
                      <a:r>
                        <a:rPr lang="en-US" sz="1400" b="1" i="0" u="none" strike="noStrike" dirty="0">
                          <a:solidFill>
                            <a:srgbClr val="000000"/>
                          </a:solidFill>
                          <a:latin typeface="Arial Narrow" pitchFamily="34" charset="0"/>
                        </a:rPr>
                        <a:t>. FY </a:t>
                      </a:r>
                      <a:r>
                        <a:rPr lang="en-US" sz="1400" b="1" i="0" u="none" strike="noStrike" dirty="0" smtClean="0">
                          <a:solidFill>
                            <a:srgbClr val="000000"/>
                          </a:solidFill>
                          <a:latin typeface="Arial Narrow" pitchFamily="34" charset="0"/>
                        </a:rPr>
                        <a:t>12</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smtClean="0">
                          <a:solidFill>
                            <a:srgbClr val="000000"/>
                          </a:solidFill>
                          <a:latin typeface="Arial Narrow" pitchFamily="34" charset="0"/>
                        </a:rPr>
                        <a:t>FY 13</a:t>
                      </a:r>
                      <a:r>
                        <a:rPr lang="en-US" sz="1400" b="1" i="0" u="none" strike="noStrike" baseline="0" dirty="0" smtClean="0">
                          <a:solidFill>
                            <a:srgbClr val="000000"/>
                          </a:solidFill>
                          <a:latin typeface="Arial Narrow" pitchFamily="34" charset="0"/>
                        </a:rPr>
                        <a:t> HEWD </a:t>
                      </a:r>
                      <a:r>
                        <a:rPr lang="en-US" sz="1400" b="1" i="0" u="none" strike="noStrike" dirty="0" smtClean="0">
                          <a:solidFill>
                            <a:srgbClr val="000000"/>
                          </a:solidFill>
                          <a:latin typeface="Arial Narrow" pitchFamily="34" charset="0"/>
                        </a:rPr>
                        <a:t>vs. FY 13 Req.</a:t>
                      </a:r>
                      <a:endParaRPr lang="en-US" sz="1400" b="1" i="0" u="none" strike="noStrike" dirty="0">
                        <a:solidFill>
                          <a:srgbClr val="000000"/>
                        </a:solidFill>
                        <a:latin typeface="Arial Narrow" pitchFamily="34" charset="0"/>
                      </a:endParaRPr>
                    </a:p>
                  </a:txBody>
                  <a:tcPr marL="6917" marR="6917" marT="6917"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309282">
                <a:tc>
                  <a:txBody>
                    <a:bodyPr/>
                    <a:lstStyle/>
                    <a:p>
                      <a:pPr algn="ctr" fontAlgn="t"/>
                      <a:r>
                        <a:rPr lang="en-US" sz="1600" b="1" i="0" u="none" strike="noStrike" dirty="0" smtClean="0">
                          <a:solidFill>
                            <a:srgbClr val="000000"/>
                          </a:solidFill>
                          <a:latin typeface="Arial Narrow" pitchFamily="34" charset="0"/>
                        </a:rPr>
                        <a:t>SC </a:t>
                      </a:r>
                      <a:r>
                        <a:rPr lang="en-US" sz="1600" b="1" i="0" u="none" strike="noStrike" dirty="0">
                          <a:solidFill>
                            <a:srgbClr val="000000"/>
                          </a:solidFill>
                          <a:latin typeface="Arial Narrow" pitchFamily="34" charset="0"/>
                        </a:rPr>
                        <a:t>Total</a:t>
                      </a:r>
                    </a:p>
                  </a:txBody>
                  <a:tcPr marL="6917" marR="6917" marT="6917"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a:latin typeface="Arial Narrow" pitchFamily="34" charset="0"/>
                          <a:ea typeface="Times New Roman"/>
                          <a:cs typeface="Times New Roman"/>
                        </a:rPr>
                        <a:t>4,873,634</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a:latin typeface="Arial Narrow" pitchFamily="34" charset="0"/>
                          <a:ea typeface="Times New Roman"/>
                          <a:cs typeface="Times New Roman"/>
                        </a:rPr>
                        <a:t>4,992,052</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a:latin typeface="Arial Narrow" pitchFamily="34" charset="0"/>
                          <a:ea typeface="Times New Roman"/>
                          <a:cs typeface="Times New Roman"/>
                        </a:rPr>
                        <a:t>4,801,431</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a:latin typeface="Arial Narrow" pitchFamily="34" charset="0"/>
                          <a:ea typeface="Times New Roman"/>
                          <a:cs typeface="Times New Roman"/>
                        </a:rPr>
                        <a:t>-72,203</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a:latin typeface="Arial Narrow" pitchFamily="34" charset="0"/>
                          <a:ea typeface="Times New Roman"/>
                          <a:cs typeface="Times New Roman"/>
                        </a:rPr>
                        <a:t>-1.5%</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2000" b="1" kern="1000" dirty="0" smtClean="0">
                          <a:latin typeface="Arial Narrow" pitchFamily="34" charset="0"/>
                          <a:ea typeface="Times New Roman"/>
                          <a:cs typeface="Times New Roman"/>
                        </a:rPr>
                        <a:t>-</a:t>
                      </a:r>
                      <a:r>
                        <a:rPr lang="en-US" sz="1600" b="1" kern="1000" dirty="0" smtClean="0">
                          <a:latin typeface="Arial Narrow" pitchFamily="34" charset="0"/>
                          <a:ea typeface="Times New Roman"/>
                          <a:cs typeface="Times New Roman"/>
                        </a:rPr>
                        <a:t>190,621</a:t>
                      </a:r>
                      <a:endParaRPr lang="en-US" sz="16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600" b="1" kern="1000" dirty="0">
                          <a:latin typeface="Arial Narrow" pitchFamily="34" charset="0"/>
                          <a:ea typeface="Times New Roman"/>
                          <a:cs typeface="Times New Roman"/>
                        </a:rPr>
                        <a:t>-3.8%</a:t>
                      </a:r>
                      <a:endParaRPr lang="en-US" sz="2400" b="1" kern="1000" dirty="0">
                        <a:latin typeface="Arial Narrow" pitchFamily="34" charset="0"/>
                        <a:ea typeface="Times New Roman"/>
                        <a:cs typeface="Times New Roman"/>
                      </a:endParaRPr>
                    </a:p>
                  </a:txBody>
                  <a:tcPr marL="73025" marR="73025" marT="0"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ASCR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440,868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455,593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442,000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1,132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0.3%</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-13,593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r>
                        <a:rPr lang="en-US" sz="1600" b="0" i="0" u="none" strike="noStrike" dirty="0" smtClean="0">
                          <a:solidFill>
                            <a:srgbClr val="000000"/>
                          </a:solidFill>
                          <a:latin typeface="Arial Narrow" pitchFamily="34" charset="0"/>
                        </a:rPr>
                        <a:t>3%</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BES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1,688,093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1,799,592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1,657,146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-30,947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r>
                        <a:rPr lang="en-US" sz="1600" b="0" i="0" u="none" strike="noStrike" dirty="0" smtClean="0">
                          <a:solidFill>
                            <a:srgbClr val="000000"/>
                          </a:solidFill>
                          <a:latin typeface="Arial Narrow" pitchFamily="34" charset="0"/>
                        </a:rPr>
                        <a:t>1.8%</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-142,446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r>
                        <a:rPr lang="en-US" sz="1600" b="0" i="0" u="none" strike="noStrike" dirty="0" smtClean="0">
                          <a:solidFill>
                            <a:srgbClr val="000000"/>
                          </a:solidFill>
                          <a:latin typeface="Arial Narrow" pitchFamily="34" charset="0"/>
                        </a:rPr>
                        <a:t>7.9%</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BER</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609,557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625,347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542,000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-67,557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r>
                        <a:rPr lang="en-US" sz="1600" b="0" i="0" u="none" strike="noStrike" dirty="0" smtClean="0">
                          <a:solidFill>
                            <a:srgbClr val="000000"/>
                          </a:solidFill>
                          <a:latin typeface="Arial Narrow" pitchFamily="34" charset="0"/>
                        </a:rPr>
                        <a:t>11 %</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-83,347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r>
                        <a:rPr lang="en-US" sz="1600" b="0" i="0" u="none" strike="noStrike" dirty="0" smtClean="0">
                          <a:solidFill>
                            <a:srgbClr val="000000"/>
                          </a:solidFill>
                          <a:latin typeface="Arial Narrow" pitchFamily="34" charset="0"/>
                        </a:rPr>
                        <a:t>13.%</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a:solidFill>
                            <a:srgbClr val="000000"/>
                          </a:solidFill>
                          <a:latin typeface="Arial Narrow" pitchFamily="34" charset="0"/>
                        </a:rPr>
                        <a:t>FES</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400,996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398,324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474,617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73,621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18%</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+76,293</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19 %</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a:solidFill>
                            <a:srgbClr val="000000"/>
                          </a:solidFill>
                          <a:latin typeface="Arial Narrow" pitchFamily="34" charset="0"/>
                        </a:rPr>
                        <a:t>HEP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790,860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776,521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776,521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-14,339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r>
                        <a:rPr lang="en-US" sz="1600" b="0" i="0" u="none" strike="noStrike" dirty="0" smtClean="0">
                          <a:solidFill>
                            <a:srgbClr val="000000"/>
                          </a:solidFill>
                          <a:latin typeface="Arial Narrow" pitchFamily="34" charset="0"/>
                        </a:rPr>
                        <a:t>1.8%</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65">
                <a:tc>
                  <a:txBody>
                    <a:bodyPr/>
                    <a:lstStyle/>
                    <a:p>
                      <a:pPr algn="ctr" fontAlgn="b"/>
                      <a:r>
                        <a:rPr lang="en-US" sz="1600" b="1" i="0" u="none" strike="noStrike" dirty="0">
                          <a:solidFill>
                            <a:srgbClr val="000000"/>
                          </a:solidFill>
                          <a:latin typeface="Arial Narrow" pitchFamily="34" charset="0"/>
                        </a:rPr>
                        <a:t>NP</a:t>
                      </a: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547,387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526,938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547,938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latin typeface="Arial Narrow" pitchFamily="34" charset="0"/>
                        </a:rPr>
                        <a:t>551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0.1%</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+21,000</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smtClean="0">
                          <a:solidFill>
                            <a:srgbClr val="000000"/>
                          </a:solidFill>
                          <a:latin typeface="Arial Narrow" pitchFamily="34" charset="0"/>
                        </a:rPr>
                        <a:t>4%</a:t>
                      </a:r>
                      <a:endParaRPr lang="en-US" sz="1600" b="0" i="0" u="none" strike="noStrike" dirty="0">
                        <a:solidFill>
                          <a:srgbClr val="000000"/>
                        </a:solidFill>
                        <a:latin typeface="Arial Narrow" pitchFamily="34" charset="0"/>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Text Box 11"/>
          <p:cNvSpPr txBox="1">
            <a:spLocks noChangeArrowheads="1"/>
          </p:cNvSpPr>
          <p:nvPr/>
        </p:nvSpPr>
        <p:spPr bwMode="auto">
          <a:xfrm>
            <a:off x="0" y="165390"/>
            <a:ext cx="9144000" cy="461653"/>
          </a:xfrm>
          <a:prstGeom prst="rect">
            <a:avLst/>
          </a:prstGeom>
          <a:noFill/>
          <a:ln w="9525">
            <a:noFill/>
            <a:miter lim="800000"/>
            <a:headEnd/>
            <a:tailEnd/>
          </a:ln>
          <a:effectLst/>
        </p:spPr>
        <p:txBody>
          <a:bodyPr wrap="square" lIns="91418" tIns="45709" rIns="91418" bIns="45709">
            <a:spAutoFit/>
          </a:bodyPr>
          <a:lstStyle/>
          <a:p>
            <a:pPr algn="ctr" defTabSz="914501" eaLnBrk="0" hangingPunct="0"/>
            <a:r>
              <a:rPr lang="en-US" sz="2400" dirty="0" smtClean="0">
                <a:solidFill>
                  <a:srgbClr val="006600"/>
                </a:solidFill>
              </a:rPr>
              <a:t>FY13 SC Appropriations:  HEWD vs. SEWD</a:t>
            </a:r>
            <a:endParaRPr lang="en-US" sz="2400" dirty="0">
              <a:solidFill>
                <a:srgbClr val="006600"/>
              </a:solidFill>
            </a:endParaRPr>
          </a:p>
        </p:txBody>
      </p:sp>
      <p:sp>
        <p:nvSpPr>
          <p:cNvPr id="15" name="Rectangle 14"/>
          <p:cNvSpPr/>
          <p:nvPr/>
        </p:nvSpPr>
        <p:spPr>
          <a:xfrm>
            <a:off x="207264" y="792480"/>
            <a:ext cx="8668512" cy="5364480"/>
          </a:xfrm>
          <a:prstGeom prst="rect">
            <a:avLst/>
          </a:prstGeom>
          <a:noFill/>
          <a:ln w="3810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cxnSp>
        <p:nvCxnSpPr>
          <p:cNvPr id="18" name="Straight Connector 17"/>
          <p:cNvCxnSpPr>
            <a:stCxn id="15" idx="1"/>
            <a:endCxn id="15" idx="3"/>
          </p:cNvCxnSpPr>
          <p:nvPr/>
        </p:nvCxnSpPr>
        <p:spPr>
          <a:xfrm>
            <a:off x="207264" y="3474720"/>
            <a:ext cx="8668512" cy="0"/>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sp>
        <p:nvSpPr>
          <p:cNvPr id="10" name="Slide Number Placeholder 1"/>
          <p:cNvSpPr txBox="1">
            <a:spLocks/>
          </p:cNvSpPr>
          <p:nvPr/>
        </p:nvSpPr>
        <p:spPr>
          <a:xfrm>
            <a:off x="8413750" y="6351588"/>
            <a:ext cx="381000" cy="365125"/>
          </a:xfrm>
          <a:prstGeom prst="rect">
            <a:avLst/>
          </a:prstGeom>
        </p:spPr>
        <p:txBody>
          <a:bodyPr lIns="91429" tIns="45714" rIns="91429" bIns="45714"/>
          <a:lstStyle/>
          <a:p>
            <a:pPr algn="r" defTabSz="907687">
              <a:defRPr/>
            </a:pPr>
            <a:fld id="{82D784F8-2C31-4E5F-BBAB-E95E7532A856}" type="slidenum">
              <a:rPr lang="en-US" sz="1200" smtClean="0">
                <a:solidFill>
                  <a:srgbClr val="006600"/>
                </a:solidFill>
              </a:rPr>
              <a:pPr algn="r" defTabSz="907687">
                <a:defRPr/>
              </a:pPr>
              <a:t>21</a:t>
            </a:fld>
            <a:endParaRPr lang="en-US" sz="1200" dirty="0">
              <a:solidFill>
                <a:srgbClr val="006600"/>
              </a:solidFill>
            </a:endParaRPr>
          </a:p>
        </p:txBody>
      </p:sp>
      <p:sp>
        <p:nvSpPr>
          <p:cNvPr id="11" name="Rectangle 10"/>
          <p:cNvSpPr/>
          <p:nvPr/>
        </p:nvSpPr>
        <p:spPr>
          <a:xfrm>
            <a:off x="6578600" y="825500"/>
            <a:ext cx="2260600" cy="529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Line 15"/>
          <p:cNvSpPr>
            <a:spLocks noChangeShapeType="1"/>
          </p:cNvSpPr>
          <p:nvPr/>
        </p:nvSpPr>
        <p:spPr bwMode="auto">
          <a:xfrm flipH="1">
            <a:off x="7140684" y="1143634"/>
            <a:ext cx="4302" cy="412981"/>
          </a:xfrm>
          <a:prstGeom prst="line">
            <a:avLst/>
          </a:prstGeom>
          <a:noFill/>
          <a:ln w="28575">
            <a:solidFill>
              <a:schemeClr val="tx1"/>
            </a:solidFill>
            <a:round/>
            <a:headEnd/>
            <a:tailEnd/>
          </a:ln>
          <a:effectLst/>
        </p:spPr>
        <p:txBody>
          <a:bodyPr lIns="91418" tIns="45709" rIns="91418" bIns="45709"/>
          <a:lstStyle/>
          <a:p>
            <a:endParaRPr lang="en-US"/>
          </a:p>
        </p:txBody>
      </p:sp>
      <p:sp>
        <p:nvSpPr>
          <p:cNvPr id="58" name="Line 15"/>
          <p:cNvSpPr>
            <a:spLocks noChangeShapeType="1"/>
          </p:cNvSpPr>
          <p:nvPr/>
        </p:nvSpPr>
        <p:spPr bwMode="auto">
          <a:xfrm flipH="1">
            <a:off x="8263101" y="1143634"/>
            <a:ext cx="4302" cy="412981"/>
          </a:xfrm>
          <a:prstGeom prst="line">
            <a:avLst/>
          </a:prstGeom>
          <a:noFill/>
          <a:ln w="28575">
            <a:solidFill>
              <a:schemeClr val="tx1"/>
            </a:solidFill>
            <a:round/>
            <a:headEnd/>
            <a:tailEnd/>
          </a:ln>
          <a:effectLst/>
        </p:spPr>
        <p:txBody>
          <a:bodyPr lIns="91418" tIns="45709" rIns="91418" bIns="45709"/>
          <a:lstStyle/>
          <a:p>
            <a:endParaRPr lang="en-US"/>
          </a:p>
        </p:txBody>
      </p:sp>
      <p:cxnSp>
        <p:nvCxnSpPr>
          <p:cNvPr id="39" name="Straight Connector 38"/>
          <p:cNvCxnSpPr/>
          <p:nvPr/>
        </p:nvCxnSpPr>
        <p:spPr>
          <a:xfrm>
            <a:off x="1045535" y="1143634"/>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122498" y="1143634"/>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08448" y="1143634"/>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1613" y="1143634"/>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5822" y="1143634"/>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9987" name="Rectangle 3"/>
          <p:cNvSpPr>
            <a:spLocks noGrp="1" noChangeArrowheads="1"/>
          </p:cNvSpPr>
          <p:nvPr>
            <p:ph type="title"/>
          </p:nvPr>
        </p:nvSpPr>
        <p:spPr>
          <a:xfrm>
            <a:off x="0" y="1"/>
            <a:ext cx="8960630" cy="401637"/>
          </a:xfrm>
          <a:noFill/>
          <a:ln/>
        </p:spPr>
        <p:txBody>
          <a:bodyPr lIns="91407" tIns="45704" rIns="91407" bIns="45704" anchor="t"/>
          <a:lstStyle/>
          <a:p>
            <a:pPr>
              <a:lnSpc>
                <a:spcPct val="95000"/>
              </a:lnSpc>
              <a:tabLst>
                <a:tab pos="1890271" algn="l"/>
              </a:tabLst>
            </a:pPr>
            <a:r>
              <a:rPr lang="en-US" sz="2300" dirty="0"/>
              <a:t>Timeline of </a:t>
            </a:r>
            <a:r>
              <a:rPr lang="en-US" sz="2300" dirty="0" smtClean="0"/>
              <a:t>BES Strategic Planning and Program Development:</a:t>
            </a:r>
            <a:br>
              <a:rPr lang="en-US" sz="2300" dirty="0" smtClean="0"/>
            </a:br>
            <a:r>
              <a:rPr lang="en-US" sz="2000" dirty="0" err="1" smtClean="0"/>
              <a:t>Nanoscience</a:t>
            </a:r>
            <a:r>
              <a:rPr lang="en-US" sz="2000" dirty="0" smtClean="0"/>
              <a:t> and beyond</a:t>
            </a:r>
            <a:endParaRPr lang="en-US" sz="2300" dirty="0"/>
          </a:p>
        </p:txBody>
      </p:sp>
      <p:sp>
        <p:nvSpPr>
          <p:cNvPr id="169997" name="Line 13"/>
          <p:cNvSpPr>
            <a:spLocks noChangeShapeType="1"/>
          </p:cNvSpPr>
          <p:nvPr/>
        </p:nvSpPr>
        <p:spPr bwMode="auto">
          <a:xfrm flipH="1">
            <a:off x="5842032" y="1143633"/>
            <a:ext cx="5857" cy="490440"/>
          </a:xfrm>
          <a:prstGeom prst="line">
            <a:avLst/>
          </a:prstGeom>
          <a:noFill/>
          <a:ln w="28575">
            <a:solidFill>
              <a:schemeClr val="tx1"/>
            </a:solidFill>
            <a:round/>
            <a:headEnd/>
            <a:tailEnd/>
          </a:ln>
          <a:effectLst/>
        </p:spPr>
        <p:txBody>
          <a:bodyPr lIns="91418" tIns="45709" rIns="91418" bIns="45709"/>
          <a:lstStyle/>
          <a:p>
            <a:endParaRPr lang="en-US"/>
          </a:p>
        </p:txBody>
      </p:sp>
      <p:sp>
        <p:nvSpPr>
          <p:cNvPr id="170000" name="Text Box 16"/>
          <p:cNvSpPr txBox="1">
            <a:spLocks noChangeArrowheads="1"/>
          </p:cNvSpPr>
          <p:nvPr/>
        </p:nvSpPr>
        <p:spPr bwMode="auto">
          <a:xfrm>
            <a:off x="201386"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1999</a:t>
            </a:r>
            <a:endParaRPr lang="en-US" sz="1400" dirty="0"/>
          </a:p>
        </p:txBody>
      </p:sp>
      <p:sp>
        <p:nvSpPr>
          <p:cNvPr id="170002" name="Text Box 18"/>
          <p:cNvSpPr txBox="1">
            <a:spLocks noChangeArrowheads="1"/>
          </p:cNvSpPr>
          <p:nvPr/>
        </p:nvSpPr>
        <p:spPr bwMode="auto">
          <a:xfrm>
            <a:off x="4324528"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2006</a:t>
            </a:r>
            <a:endParaRPr lang="en-US" sz="1400" dirty="0"/>
          </a:p>
        </p:txBody>
      </p:sp>
      <p:sp>
        <p:nvSpPr>
          <p:cNvPr id="170004" name="Text Box 20"/>
          <p:cNvSpPr txBox="1">
            <a:spLocks noChangeArrowheads="1"/>
          </p:cNvSpPr>
          <p:nvPr/>
        </p:nvSpPr>
        <p:spPr bwMode="auto">
          <a:xfrm>
            <a:off x="7995261" y="879823"/>
            <a:ext cx="581685" cy="298696"/>
          </a:xfrm>
          <a:prstGeom prst="rect">
            <a:avLst/>
          </a:prstGeom>
          <a:solidFill>
            <a:schemeClr val="bg1"/>
          </a:solidFill>
          <a:ln w="9525">
            <a:noFill/>
            <a:miter lim="800000"/>
            <a:headEnd/>
            <a:tailEnd/>
          </a:ln>
          <a:effectLst/>
        </p:spPr>
        <p:txBody>
          <a:bodyPr wrap="none" lIns="82030" tIns="41015" rIns="82030" bIns="41015">
            <a:spAutoFit/>
          </a:bodyPr>
          <a:lstStyle/>
          <a:p>
            <a:pPr eaLnBrk="1" hangingPunct="1"/>
            <a:r>
              <a:rPr lang="en-US" sz="1400" dirty="0" smtClean="0"/>
              <a:t>2012</a:t>
            </a:r>
            <a:endParaRPr lang="en-US" sz="1400" dirty="0"/>
          </a:p>
        </p:txBody>
      </p:sp>
      <p:sp>
        <p:nvSpPr>
          <p:cNvPr id="170006" name="AutoShape 22"/>
          <p:cNvSpPr>
            <a:spLocks noChangeArrowheads="1"/>
          </p:cNvSpPr>
          <p:nvPr/>
        </p:nvSpPr>
        <p:spPr bwMode="auto">
          <a:xfrm>
            <a:off x="357189" y="1147878"/>
            <a:ext cx="8509410" cy="649392"/>
          </a:xfrm>
          <a:prstGeom prst="rightArrow">
            <a:avLst>
              <a:gd name="adj1" fmla="val 49880"/>
              <a:gd name="adj2" fmla="val 3799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4800000" scaled="0"/>
          </a:gradFill>
          <a:ln w="95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miter lim="800000"/>
            <a:headEnd/>
            <a:tailEnd/>
          </a:ln>
          <a:effectLst/>
        </p:spPr>
        <p:txBody>
          <a:bodyPr wrap="none" lIns="91418" tIns="45709" rIns="91418" bIns="45709" anchor="ctr"/>
          <a:lstStyle/>
          <a:p>
            <a:endParaRPr lang="en-US"/>
          </a:p>
        </p:txBody>
      </p:sp>
      <p:sp>
        <p:nvSpPr>
          <p:cNvPr id="34" name="Slide Number Placeholder 2"/>
          <p:cNvSpPr txBox="1">
            <a:spLocks/>
          </p:cNvSpPr>
          <p:nvPr/>
        </p:nvSpPr>
        <p:spPr>
          <a:xfrm>
            <a:off x="8372186" y="6311247"/>
            <a:ext cx="381000" cy="365125"/>
          </a:xfrm>
          <a:prstGeom prst="rect">
            <a:avLst/>
          </a:prstGeom>
        </p:spPr>
        <p:txBody>
          <a:bodyPr vert="horz" lIns="90748" tIns="45378" rIns="90748" bIns="45378" rtlCol="0" anchor="ctr"/>
          <a:lstStyle/>
          <a:p>
            <a:pPr algn="r" defTabSz="820199" fontAlgn="auto">
              <a:spcBef>
                <a:spcPts val="0"/>
              </a:spcBef>
              <a:spcAft>
                <a:spcPts val="0"/>
              </a:spcAft>
              <a:defRPr/>
            </a:pPr>
            <a:fld id="{894C652A-1437-4DEE-BE20-1D8E4CBD3D73}" type="slidenum">
              <a:rPr lang="en-US" sz="1200" smtClean="0">
                <a:solidFill>
                  <a:srgbClr val="106636"/>
                </a:solidFill>
                <a:cs typeface="Arial" pitchFamily="34" charset="0"/>
              </a:rPr>
              <a:pPr algn="r" defTabSz="820199" fontAlgn="auto">
                <a:spcBef>
                  <a:spcPts val="0"/>
                </a:spcBef>
                <a:spcAft>
                  <a:spcPts val="0"/>
                </a:spcAft>
                <a:defRPr/>
              </a:pPr>
              <a:t>22</a:t>
            </a:fld>
            <a:endParaRPr lang="en-US" sz="1200" dirty="0">
              <a:solidFill>
                <a:srgbClr val="106636"/>
              </a:solidFill>
              <a:cs typeface="Arial" pitchFamily="34" charset="0"/>
            </a:endParaRPr>
          </a:p>
        </p:txBody>
      </p:sp>
      <p:sp>
        <p:nvSpPr>
          <p:cNvPr id="44" name="Text Box 21"/>
          <p:cNvSpPr txBox="1">
            <a:spLocks noChangeArrowheads="1"/>
          </p:cNvSpPr>
          <p:nvPr/>
        </p:nvSpPr>
        <p:spPr bwMode="auto">
          <a:xfrm>
            <a:off x="1900388"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2002</a:t>
            </a:r>
            <a:endParaRPr lang="en-US" sz="1400" dirty="0"/>
          </a:p>
        </p:txBody>
      </p:sp>
      <p:sp>
        <p:nvSpPr>
          <p:cNvPr id="46" name="Text Box 21"/>
          <p:cNvSpPr txBox="1">
            <a:spLocks noChangeArrowheads="1"/>
          </p:cNvSpPr>
          <p:nvPr/>
        </p:nvSpPr>
        <p:spPr bwMode="auto">
          <a:xfrm>
            <a:off x="3071467"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2004</a:t>
            </a:r>
            <a:endParaRPr lang="en-US" sz="1400" dirty="0"/>
          </a:p>
        </p:txBody>
      </p:sp>
      <p:grpSp>
        <p:nvGrpSpPr>
          <p:cNvPr id="2" name="Group 92"/>
          <p:cNvGrpSpPr/>
          <p:nvPr/>
        </p:nvGrpSpPr>
        <p:grpSpPr>
          <a:xfrm>
            <a:off x="5241203" y="1626500"/>
            <a:ext cx="1046584" cy="779601"/>
            <a:chOff x="5241203" y="1626499"/>
            <a:chExt cx="1046584" cy="779601"/>
          </a:xfrm>
        </p:grpSpPr>
        <p:sp>
          <p:nvSpPr>
            <p:cNvPr id="48" name="Line 26"/>
            <p:cNvSpPr>
              <a:spLocks noChangeShapeType="1"/>
            </p:cNvSpPr>
            <p:nvPr/>
          </p:nvSpPr>
          <p:spPr bwMode="auto">
            <a:xfrm>
              <a:off x="5864883" y="1626499"/>
              <a:ext cx="1113" cy="529465"/>
            </a:xfrm>
            <a:prstGeom prst="line">
              <a:avLst/>
            </a:prstGeom>
            <a:noFill/>
            <a:ln w="38100">
              <a:solidFill>
                <a:schemeClr val="tx1"/>
              </a:solidFill>
              <a:round/>
              <a:headEnd type="stealth" w="med" len="lg"/>
              <a:tailEnd/>
            </a:ln>
            <a:effectLst/>
          </p:spPr>
          <p:txBody>
            <a:bodyPr lIns="91429" tIns="45714" rIns="91429" bIns="45714"/>
            <a:lstStyle/>
            <a:p>
              <a:endParaRPr lang="en-US"/>
            </a:p>
          </p:txBody>
        </p:sp>
        <p:sp>
          <p:nvSpPr>
            <p:cNvPr id="47" name="Text Box 8"/>
            <p:cNvSpPr txBox="1">
              <a:spLocks noChangeArrowheads="1"/>
            </p:cNvSpPr>
            <p:nvPr/>
          </p:nvSpPr>
          <p:spPr bwMode="auto">
            <a:xfrm>
              <a:off x="5241203" y="1895921"/>
              <a:ext cx="1046584" cy="510179"/>
            </a:xfrm>
            <a:prstGeom prst="rect">
              <a:avLst/>
            </a:prstGeom>
            <a:solidFill>
              <a:schemeClr val="bg1"/>
            </a:solidFill>
            <a:ln w="19050">
              <a:solidFill>
                <a:schemeClr val="tx1"/>
              </a:solidFill>
              <a:miter lim="800000"/>
              <a:headEnd/>
              <a:tailEnd/>
            </a:ln>
            <a:effectLst/>
          </p:spPr>
          <p:txBody>
            <a:bodyPr lIns="82039" tIns="41020" rIns="82039" bIns="41020"/>
            <a:lstStyle/>
            <a:p>
              <a:pPr algn="ctr" eaLnBrk="1" hangingPunct="1"/>
              <a:r>
                <a:rPr lang="en-US" sz="1400" dirty="0" smtClean="0"/>
                <a:t>All NSRCs operational</a:t>
              </a:r>
            </a:p>
          </p:txBody>
        </p:sp>
      </p:grpSp>
      <p:sp>
        <p:nvSpPr>
          <p:cNvPr id="54" name="Text Box 18"/>
          <p:cNvSpPr txBox="1">
            <a:spLocks noChangeArrowheads="1"/>
          </p:cNvSpPr>
          <p:nvPr/>
        </p:nvSpPr>
        <p:spPr bwMode="auto">
          <a:xfrm>
            <a:off x="6842818"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2010</a:t>
            </a:r>
            <a:endParaRPr lang="en-US" sz="1400" dirty="0"/>
          </a:p>
        </p:txBody>
      </p:sp>
      <p:sp>
        <p:nvSpPr>
          <p:cNvPr id="52" name="Text Box 21"/>
          <p:cNvSpPr txBox="1">
            <a:spLocks noChangeArrowheads="1"/>
          </p:cNvSpPr>
          <p:nvPr/>
        </p:nvSpPr>
        <p:spPr bwMode="auto">
          <a:xfrm>
            <a:off x="813566"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2000</a:t>
            </a:r>
            <a:endParaRPr lang="en-US" sz="1400" dirty="0"/>
          </a:p>
        </p:txBody>
      </p:sp>
      <p:grpSp>
        <p:nvGrpSpPr>
          <p:cNvPr id="3" name="Group 70"/>
          <p:cNvGrpSpPr/>
          <p:nvPr/>
        </p:nvGrpSpPr>
        <p:grpSpPr>
          <a:xfrm>
            <a:off x="1438386" y="1626499"/>
            <a:ext cx="616449" cy="615302"/>
            <a:chOff x="1438386" y="1626499"/>
            <a:chExt cx="616449" cy="615302"/>
          </a:xfrm>
        </p:grpSpPr>
        <p:sp>
          <p:nvSpPr>
            <p:cNvPr id="63" name="Line 26"/>
            <p:cNvSpPr>
              <a:spLocks noChangeShapeType="1"/>
            </p:cNvSpPr>
            <p:nvPr/>
          </p:nvSpPr>
          <p:spPr bwMode="auto">
            <a:xfrm>
              <a:off x="1917148" y="1626499"/>
              <a:ext cx="1113" cy="529465"/>
            </a:xfrm>
            <a:prstGeom prst="line">
              <a:avLst/>
            </a:prstGeom>
            <a:noFill/>
            <a:ln w="38100">
              <a:solidFill>
                <a:schemeClr val="tx1"/>
              </a:solidFill>
              <a:round/>
              <a:headEnd type="stealth" w="med" len="lg"/>
              <a:tailEnd/>
            </a:ln>
            <a:effectLst/>
          </p:spPr>
          <p:txBody>
            <a:bodyPr lIns="91429" tIns="45714" rIns="91429" bIns="45714"/>
            <a:lstStyle/>
            <a:p>
              <a:endParaRPr lang="en-US"/>
            </a:p>
          </p:txBody>
        </p:sp>
        <p:sp>
          <p:nvSpPr>
            <p:cNvPr id="62" name="Text Box 8"/>
            <p:cNvSpPr txBox="1">
              <a:spLocks noChangeArrowheads="1"/>
            </p:cNvSpPr>
            <p:nvPr/>
          </p:nvSpPr>
          <p:spPr bwMode="auto">
            <a:xfrm>
              <a:off x="1438386" y="1895921"/>
              <a:ext cx="616449" cy="345880"/>
            </a:xfrm>
            <a:prstGeom prst="rect">
              <a:avLst/>
            </a:prstGeom>
            <a:solidFill>
              <a:schemeClr val="bg1"/>
            </a:solidFill>
            <a:ln w="19050">
              <a:solidFill>
                <a:schemeClr val="tx1"/>
              </a:solidFill>
              <a:miter lim="800000"/>
              <a:headEnd/>
              <a:tailEnd/>
            </a:ln>
            <a:effectLst/>
          </p:spPr>
          <p:txBody>
            <a:bodyPr lIns="82039" tIns="41020" rIns="82039" bIns="41020"/>
            <a:lstStyle/>
            <a:p>
              <a:pPr algn="ctr" eaLnBrk="1" hangingPunct="1"/>
              <a:endParaRPr lang="en-US" sz="400" dirty="0">
                <a:solidFill>
                  <a:srgbClr val="FF0000"/>
                </a:solidFill>
              </a:endParaRPr>
            </a:p>
            <a:p>
              <a:pPr algn="ctr">
                <a:lnSpc>
                  <a:spcPts val="1436"/>
                </a:lnSpc>
              </a:pPr>
              <a:r>
                <a:rPr lang="en-US" sz="1400" dirty="0" smtClean="0"/>
                <a:t>NNI</a:t>
              </a:r>
            </a:p>
          </p:txBody>
        </p:sp>
      </p:grpSp>
      <p:grpSp>
        <p:nvGrpSpPr>
          <p:cNvPr id="4" name="Group 99"/>
          <p:cNvGrpSpPr/>
          <p:nvPr/>
        </p:nvGrpSpPr>
        <p:grpSpPr>
          <a:xfrm>
            <a:off x="6369984" y="1626500"/>
            <a:ext cx="902981" cy="1529615"/>
            <a:chOff x="6369983" y="1626499"/>
            <a:chExt cx="902981" cy="1529615"/>
          </a:xfrm>
        </p:grpSpPr>
        <p:sp>
          <p:nvSpPr>
            <p:cNvPr id="89" name="Line 26"/>
            <p:cNvSpPr>
              <a:spLocks noChangeShapeType="1"/>
            </p:cNvSpPr>
            <p:nvPr/>
          </p:nvSpPr>
          <p:spPr bwMode="auto">
            <a:xfrm flipH="1">
              <a:off x="7181635" y="1626499"/>
              <a:ext cx="18123" cy="1416598"/>
            </a:xfrm>
            <a:prstGeom prst="line">
              <a:avLst/>
            </a:prstGeom>
            <a:noFill/>
            <a:ln w="38100">
              <a:solidFill>
                <a:schemeClr val="tx1"/>
              </a:solidFill>
              <a:round/>
              <a:headEnd type="stealth" w="med" len="lg"/>
              <a:tailEnd/>
            </a:ln>
            <a:effectLst/>
          </p:spPr>
          <p:txBody>
            <a:bodyPr lIns="91429" tIns="45714" rIns="91429" bIns="45714"/>
            <a:lstStyle/>
            <a:p>
              <a:endParaRPr lang="en-US"/>
            </a:p>
          </p:txBody>
        </p:sp>
        <p:sp>
          <p:nvSpPr>
            <p:cNvPr id="56" name="Line 26"/>
            <p:cNvSpPr>
              <a:spLocks noChangeShapeType="1"/>
            </p:cNvSpPr>
            <p:nvPr/>
          </p:nvSpPr>
          <p:spPr bwMode="auto">
            <a:xfrm>
              <a:off x="6475827" y="1626499"/>
              <a:ext cx="1113" cy="529465"/>
            </a:xfrm>
            <a:prstGeom prst="line">
              <a:avLst/>
            </a:prstGeom>
            <a:noFill/>
            <a:ln w="38100">
              <a:solidFill>
                <a:schemeClr val="tx1"/>
              </a:solidFill>
              <a:round/>
              <a:headEnd type="stealth" w="med" len="lg"/>
              <a:tailEnd/>
            </a:ln>
            <a:effectLst/>
          </p:spPr>
          <p:txBody>
            <a:bodyPr lIns="91429" tIns="45714" rIns="91429" bIns="45714"/>
            <a:lstStyle/>
            <a:p>
              <a:endParaRPr lang="en-US"/>
            </a:p>
          </p:txBody>
        </p:sp>
        <p:sp>
          <p:nvSpPr>
            <p:cNvPr id="55" name="Text Box 8"/>
            <p:cNvSpPr txBox="1">
              <a:spLocks noChangeArrowheads="1"/>
            </p:cNvSpPr>
            <p:nvPr/>
          </p:nvSpPr>
          <p:spPr bwMode="auto">
            <a:xfrm>
              <a:off x="6369983" y="1895921"/>
              <a:ext cx="770563" cy="334764"/>
            </a:xfrm>
            <a:prstGeom prst="rect">
              <a:avLst/>
            </a:prstGeom>
            <a:solidFill>
              <a:schemeClr val="bg1"/>
            </a:solidFill>
            <a:ln w="19050">
              <a:solidFill>
                <a:schemeClr val="tx1"/>
              </a:solidFill>
              <a:miter lim="800000"/>
              <a:headEnd/>
              <a:tailEnd/>
            </a:ln>
            <a:effectLst/>
          </p:spPr>
          <p:txBody>
            <a:bodyPr lIns="82039" tIns="41020" rIns="82039" bIns="41020"/>
            <a:lstStyle/>
            <a:p>
              <a:pPr algn="ctr" eaLnBrk="1" hangingPunct="1"/>
              <a:r>
                <a:rPr lang="en-US" sz="1400" dirty="0" smtClean="0"/>
                <a:t>EFRCs</a:t>
              </a:r>
            </a:p>
          </p:txBody>
        </p:sp>
        <p:sp>
          <p:nvSpPr>
            <p:cNvPr id="50" name="Text Box 8"/>
            <p:cNvSpPr txBox="1">
              <a:spLocks noChangeArrowheads="1"/>
            </p:cNvSpPr>
            <p:nvPr/>
          </p:nvSpPr>
          <p:spPr bwMode="auto">
            <a:xfrm>
              <a:off x="6452176" y="2379504"/>
              <a:ext cx="820788" cy="776610"/>
            </a:xfrm>
            <a:prstGeom prst="rect">
              <a:avLst/>
            </a:prstGeom>
            <a:solidFill>
              <a:schemeClr val="bg1"/>
            </a:solidFill>
            <a:ln w="19050">
              <a:solidFill>
                <a:schemeClr val="tx1"/>
              </a:solidFill>
              <a:miter lim="800000"/>
              <a:headEnd/>
              <a:tailEnd/>
            </a:ln>
            <a:effectLst/>
          </p:spPr>
          <p:txBody>
            <a:bodyPr lIns="82039" tIns="41020" rIns="82039" bIns="41020"/>
            <a:lstStyle/>
            <a:p>
              <a:pPr algn="ctr">
                <a:lnSpc>
                  <a:spcPts val="1436"/>
                </a:lnSpc>
              </a:pPr>
              <a:r>
                <a:rPr lang="en-US" sz="1400" dirty="0" smtClean="0"/>
                <a:t>Fuels from Sunlight Hub</a:t>
              </a:r>
            </a:p>
          </p:txBody>
        </p:sp>
      </p:grpSp>
      <p:sp>
        <p:nvSpPr>
          <p:cNvPr id="64" name="Text Box 18"/>
          <p:cNvSpPr txBox="1">
            <a:spLocks noChangeArrowheads="1"/>
          </p:cNvSpPr>
          <p:nvPr/>
        </p:nvSpPr>
        <p:spPr bwMode="auto">
          <a:xfrm>
            <a:off x="5596808" y="879823"/>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2008</a:t>
            </a:r>
            <a:endParaRPr lang="en-US" sz="1400" dirty="0"/>
          </a:p>
        </p:txBody>
      </p:sp>
      <p:grpSp>
        <p:nvGrpSpPr>
          <p:cNvPr id="5" name="Group 91"/>
          <p:cNvGrpSpPr/>
          <p:nvPr/>
        </p:nvGrpSpPr>
        <p:grpSpPr>
          <a:xfrm>
            <a:off x="135421" y="1626500"/>
            <a:ext cx="2087825" cy="3048645"/>
            <a:chOff x="135421" y="1626499"/>
            <a:chExt cx="2087825" cy="3048645"/>
          </a:xfrm>
        </p:grpSpPr>
        <p:sp>
          <p:nvSpPr>
            <p:cNvPr id="169988" name="Line 4"/>
            <p:cNvSpPr>
              <a:spLocks noChangeShapeType="1"/>
            </p:cNvSpPr>
            <p:nvPr/>
          </p:nvSpPr>
          <p:spPr bwMode="auto">
            <a:xfrm flipH="1">
              <a:off x="439360" y="1626499"/>
              <a:ext cx="0" cy="2141537"/>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sp>
          <p:nvSpPr>
            <p:cNvPr id="170009" name="Line 25"/>
            <p:cNvSpPr>
              <a:spLocks noChangeShapeType="1"/>
            </p:cNvSpPr>
            <p:nvPr/>
          </p:nvSpPr>
          <p:spPr bwMode="auto">
            <a:xfrm>
              <a:off x="2141185" y="1626499"/>
              <a:ext cx="17753" cy="1952329"/>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pic>
          <p:nvPicPr>
            <p:cNvPr id="66" name="Picture 6" descr="nes_fc"/>
            <p:cNvPicPr>
              <a:picLocks noChangeAspect="1" noChangeArrowheads="1"/>
            </p:cNvPicPr>
            <p:nvPr/>
          </p:nvPicPr>
          <p:blipFill>
            <a:blip r:embed="rId3" cstate="print"/>
            <a:srcRect/>
            <a:stretch>
              <a:fillRect/>
            </a:stretch>
          </p:blipFill>
          <p:spPr bwMode="auto">
            <a:xfrm>
              <a:off x="136215" y="2816718"/>
              <a:ext cx="726814" cy="887320"/>
            </a:xfrm>
            <a:prstGeom prst="rect">
              <a:avLst/>
            </a:prstGeom>
            <a:noFill/>
            <a:ln w="28575">
              <a:solidFill>
                <a:schemeClr val="tx1"/>
              </a:solidFill>
              <a:miter lim="800000"/>
              <a:headEnd/>
              <a:tailEnd/>
            </a:ln>
          </p:spPr>
        </p:pic>
        <p:pic>
          <p:nvPicPr>
            <p:cNvPr id="11268" name="Picture 4" descr="http://science.energy.gov/~/media/bes/images/reports/cs-xlg.jpg"/>
            <p:cNvPicPr>
              <a:picLocks noChangeAspect="1" noChangeArrowheads="1"/>
            </p:cNvPicPr>
            <p:nvPr/>
          </p:nvPicPr>
          <p:blipFill>
            <a:blip r:embed="rId4" cstate="print"/>
            <a:srcRect/>
            <a:stretch>
              <a:fillRect/>
            </a:stretch>
          </p:blipFill>
          <p:spPr bwMode="auto">
            <a:xfrm>
              <a:off x="135421" y="3746891"/>
              <a:ext cx="724539" cy="928253"/>
            </a:xfrm>
            <a:prstGeom prst="rect">
              <a:avLst/>
            </a:prstGeom>
            <a:noFill/>
            <a:ln w="28575">
              <a:solidFill>
                <a:schemeClr val="tx1"/>
              </a:solidFill>
            </a:ln>
          </p:spPr>
        </p:pic>
        <p:pic>
          <p:nvPicPr>
            <p:cNvPr id="69" name="Picture 3"/>
            <p:cNvPicPr preferRelativeResize="0">
              <a:picLocks noChangeArrowheads="1"/>
            </p:cNvPicPr>
            <p:nvPr/>
          </p:nvPicPr>
          <p:blipFill>
            <a:blip r:embed="rId5" cstate="print"/>
            <a:srcRect/>
            <a:stretch>
              <a:fillRect/>
            </a:stretch>
          </p:blipFill>
          <p:spPr bwMode="auto">
            <a:xfrm>
              <a:off x="1485395" y="2816718"/>
              <a:ext cx="736518" cy="901699"/>
            </a:xfrm>
            <a:prstGeom prst="rect">
              <a:avLst/>
            </a:prstGeom>
            <a:noFill/>
            <a:ln w="28575">
              <a:solidFill>
                <a:schemeClr val="tx1"/>
              </a:solidFill>
              <a:miter lim="800000"/>
              <a:headEnd/>
              <a:tailEnd/>
            </a:ln>
          </p:spPr>
        </p:pic>
        <p:pic>
          <p:nvPicPr>
            <p:cNvPr id="70" name="Picture 4"/>
            <p:cNvPicPr preferRelativeResize="0">
              <a:picLocks noChangeArrowheads="1"/>
            </p:cNvPicPr>
            <p:nvPr/>
          </p:nvPicPr>
          <p:blipFill>
            <a:blip r:embed="rId6" cstate="print"/>
            <a:srcRect/>
            <a:stretch>
              <a:fillRect/>
            </a:stretch>
          </p:blipFill>
          <p:spPr bwMode="auto">
            <a:xfrm>
              <a:off x="1494240" y="3746891"/>
              <a:ext cx="729006" cy="911122"/>
            </a:xfrm>
            <a:prstGeom prst="rect">
              <a:avLst/>
            </a:prstGeom>
            <a:noFill/>
            <a:ln w="28575">
              <a:solidFill>
                <a:schemeClr val="tx1"/>
              </a:solidFill>
              <a:miter lim="800000"/>
              <a:headEnd/>
              <a:tailEnd/>
            </a:ln>
          </p:spPr>
        </p:pic>
      </p:grpSp>
      <p:pic>
        <p:nvPicPr>
          <p:cNvPr id="73" name="Picture 14"/>
          <p:cNvPicPr preferRelativeResize="0">
            <a:picLocks noGrp="1" noChangeAspect="1" noChangeArrowheads="1"/>
          </p:cNvPicPr>
          <p:nvPr>
            <p:ph sz="half" idx="1"/>
          </p:nvPr>
        </p:nvPicPr>
        <p:blipFill>
          <a:blip r:embed="rId7" cstate="print"/>
          <a:srcRect/>
          <a:stretch>
            <a:fillRect/>
          </a:stretch>
        </p:blipFill>
        <p:spPr bwMode="auto">
          <a:xfrm>
            <a:off x="1487754" y="4707510"/>
            <a:ext cx="741738" cy="937261"/>
          </a:xfrm>
          <a:noFill/>
          <a:ln w="28575">
            <a:solidFill>
              <a:srgbClr val="FF0000"/>
            </a:solidFill>
            <a:miter lim="800000"/>
            <a:headEnd/>
            <a:tailEnd/>
          </a:ln>
        </p:spPr>
      </p:pic>
      <p:grpSp>
        <p:nvGrpSpPr>
          <p:cNvPr id="6" name="Group 102"/>
          <p:cNvGrpSpPr/>
          <p:nvPr/>
        </p:nvGrpSpPr>
        <p:grpSpPr>
          <a:xfrm>
            <a:off x="2356050" y="1626500"/>
            <a:ext cx="4229686" cy="4986867"/>
            <a:chOff x="2356049" y="1626499"/>
            <a:chExt cx="4229686" cy="4986867"/>
          </a:xfrm>
        </p:grpSpPr>
        <p:sp>
          <p:nvSpPr>
            <p:cNvPr id="85" name="Line 2"/>
            <p:cNvSpPr>
              <a:spLocks noChangeShapeType="1"/>
            </p:cNvSpPr>
            <p:nvPr/>
          </p:nvSpPr>
          <p:spPr bwMode="auto">
            <a:xfrm>
              <a:off x="5192048" y="1626499"/>
              <a:ext cx="15237" cy="2228258"/>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sp>
          <p:nvSpPr>
            <p:cNvPr id="80" name="Line 2"/>
            <p:cNvSpPr>
              <a:spLocks noChangeShapeType="1"/>
            </p:cNvSpPr>
            <p:nvPr/>
          </p:nvSpPr>
          <p:spPr bwMode="auto">
            <a:xfrm>
              <a:off x="4587585" y="1626499"/>
              <a:ext cx="15237" cy="2228258"/>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sp>
          <p:nvSpPr>
            <p:cNvPr id="49" name="Line 26"/>
            <p:cNvSpPr>
              <a:spLocks noChangeShapeType="1"/>
            </p:cNvSpPr>
            <p:nvPr/>
          </p:nvSpPr>
          <p:spPr bwMode="auto">
            <a:xfrm>
              <a:off x="3853448" y="1626499"/>
              <a:ext cx="9635" cy="2349831"/>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sp>
          <p:nvSpPr>
            <p:cNvPr id="170010" name="Line 26"/>
            <p:cNvSpPr>
              <a:spLocks noChangeShapeType="1"/>
            </p:cNvSpPr>
            <p:nvPr/>
          </p:nvSpPr>
          <p:spPr bwMode="auto">
            <a:xfrm flipH="1">
              <a:off x="2702102" y="1626499"/>
              <a:ext cx="24953" cy="2411476"/>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sp>
          <p:nvSpPr>
            <p:cNvPr id="53" name="Line 2"/>
            <p:cNvSpPr>
              <a:spLocks noChangeShapeType="1"/>
            </p:cNvSpPr>
            <p:nvPr/>
          </p:nvSpPr>
          <p:spPr bwMode="auto">
            <a:xfrm>
              <a:off x="3335853" y="1626499"/>
              <a:ext cx="13524" cy="1845309"/>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sp>
          <p:nvSpPr>
            <p:cNvPr id="170016" name="Line 32"/>
            <p:cNvSpPr>
              <a:spLocks noChangeShapeType="1"/>
            </p:cNvSpPr>
            <p:nvPr/>
          </p:nvSpPr>
          <p:spPr bwMode="auto">
            <a:xfrm>
              <a:off x="5984391" y="1626499"/>
              <a:ext cx="2" cy="1933815"/>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pic>
          <p:nvPicPr>
            <p:cNvPr id="72" name="Picture 42" descr="OD_xlg"/>
            <p:cNvPicPr>
              <a:picLocks noChangeArrowheads="1"/>
            </p:cNvPicPr>
            <p:nvPr/>
          </p:nvPicPr>
          <p:blipFill>
            <a:blip r:embed="rId8" cstate="print"/>
            <a:srcRect/>
            <a:stretch>
              <a:fillRect/>
            </a:stretch>
          </p:blipFill>
          <p:spPr bwMode="auto">
            <a:xfrm>
              <a:off x="2895690" y="2816718"/>
              <a:ext cx="751637" cy="911122"/>
            </a:xfrm>
            <a:prstGeom prst="rect">
              <a:avLst/>
            </a:prstGeom>
            <a:noFill/>
            <a:ln w="28575">
              <a:solidFill>
                <a:schemeClr val="tx1"/>
              </a:solidFill>
              <a:miter lim="800000"/>
              <a:headEnd/>
              <a:tailEnd/>
            </a:ln>
          </p:spPr>
        </p:pic>
        <p:pic>
          <p:nvPicPr>
            <p:cNvPr id="74" name="Picture 3" descr="BES_H_Cover8-03"/>
            <p:cNvPicPr preferRelativeResize="0">
              <a:picLocks noChangeAspect="1" noChangeArrowheads="1"/>
            </p:cNvPicPr>
            <p:nvPr/>
          </p:nvPicPr>
          <p:blipFill>
            <a:blip r:embed="rId9" cstate="print"/>
            <a:srcRect/>
            <a:stretch>
              <a:fillRect/>
            </a:stretch>
          </p:blipFill>
          <p:spPr bwMode="auto">
            <a:xfrm>
              <a:off x="2356049" y="3947234"/>
              <a:ext cx="736475" cy="951923"/>
            </a:xfrm>
            <a:prstGeom prst="rect">
              <a:avLst/>
            </a:prstGeom>
            <a:noFill/>
            <a:ln w="28575">
              <a:solidFill>
                <a:srgbClr val="FF0000"/>
              </a:solidFill>
              <a:miter lim="800000"/>
              <a:headEnd/>
              <a:tailEnd/>
            </a:ln>
          </p:spPr>
        </p:pic>
        <p:pic>
          <p:nvPicPr>
            <p:cNvPr id="75" name="Picture 4"/>
            <p:cNvPicPr preferRelativeResize="0">
              <a:picLocks noChangeAspect="1" noChangeArrowheads="1"/>
            </p:cNvPicPr>
            <p:nvPr/>
          </p:nvPicPr>
          <p:blipFill>
            <a:blip r:embed="rId10" cstate="print"/>
            <a:srcRect/>
            <a:stretch>
              <a:fillRect/>
            </a:stretch>
          </p:blipFill>
          <p:spPr bwMode="auto">
            <a:xfrm>
              <a:off x="3270886" y="3958360"/>
              <a:ext cx="736042" cy="951364"/>
            </a:xfrm>
            <a:prstGeom prst="rect">
              <a:avLst/>
            </a:prstGeom>
            <a:noFill/>
            <a:ln w="28575">
              <a:solidFill>
                <a:srgbClr val="FF0000"/>
              </a:solidFill>
              <a:miter lim="800000"/>
              <a:headEnd/>
              <a:tailEnd/>
            </a:ln>
          </p:spPr>
        </p:pic>
        <p:pic>
          <p:nvPicPr>
            <p:cNvPr id="76" name="Picture 5"/>
            <p:cNvPicPr preferRelativeResize="0">
              <a:picLocks noChangeAspect="1" noChangeArrowheads="1"/>
            </p:cNvPicPr>
            <p:nvPr/>
          </p:nvPicPr>
          <p:blipFill>
            <a:blip r:embed="rId11" cstate="print">
              <a:lum bright="-10000" contrast="20000"/>
            </a:blip>
            <a:srcRect/>
            <a:stretch>
              <a:fillRect/>
            </a:stretch>
          </p:blipFill>
          <p:spPr bwMode="auto">
            <a:xfrm>
              <a:off x="4154939" y="5673280"/>
              <a:ext cx="727318" cy="940086"/>
            </a:xfrm>
            <a:prstGeom prst="rect">
              <a:avLst/>
            </a:prstGeom>
            <a:noFill/>
            <a:ln w="28575">
              <a:solidFill>
                <a:srgbClr val="FF0000"/>
              </a:solidFill>
              <a:miter lim="800000"/>
              <a:headEnd/>
              <a:tailEnd/>
            </a:ln>
          </p:spPr>
        </p:pic>
        <p:pic>
          <p:nvPicPr>
            <p:cNvPr id="77" name="Picture 6"/>
            <p:cNvPicPr preferRelativeResize="0">
              <a:picLocks noChangeAspect="1" noChangeArrowheads="1"/>
            </p:cNvPicPr>
            <p:nvPr/>
          </p:nvPicPr>
          <p:blipFill>
            <a:blip r:embed="rId12" cstate="print"/>
            <a:srcRect/>
            <a:stretch>
              <a:fillRect/>
            </a:stretch>
          </p:blipFill>
          <p:spPr bwMode="auto">
            <a:xfrm>
              <a:off x="4154971" y="4707509"/>
              <a:ext cx="728138" cy="941150"/>
            </a:xfrm>
            <a:prstGeom prst="rect">
              <a:avLst/>
            </a:prstGeom>
            <a:noFill/>
            <a:ln w="28575">
              <a:solidFill>
                <a:srgbClr val="FF0000"/>
              </a:solidFill>
              <a:miter lim="800000"/>
              <a:headEnd/>
              <a:tailEnd/>
            </a:ln>
          </p:spPr>
        </p:pic>
        <p:pic>
          <p:nvPicPr>
            <p:cNvPr id="78" name="Picture 7"/>
            <p:cNvPicPr preferRelativeResize="0">
              <a:picLocks noChangeAspect="1" noChangeArrowheads="1"/>
            </p:cNvPicPr>
            <p:nvPr/>
          </p:nvPicPr>
          <p:blipFill>
            <a:blip r:embed="rId13" cstate="print"/>
            <a:srcRect/>
            <a:stretch>
              <a:fillRect/>
            </a:stretch>
          </p:blipFill>
          <p:spPr bwMode="auto">
            <a:xfrm>
              <a:off x="4153235" y="2816718"/>
              <a:ext cx="729048" cy="942323"/>
            </a:xfrm>
            <a:prstGeom prst="rect">
              <a:avLst/>
            </a:prstGeom>
            <a:noFill/>
            <a:ln w="28575">
              <a:solidFill>
                <a:srgbClr val="FF0000"/>
              </a:solidFill>
              <a:miter lim="800000"/>
              <a:headEnd/>
              <a:tailEnd/>
            </a:ln>
          </p:spPr>
        </p:pic>
        <p:pic>
          <p:nvPicPr>
            <p:cNvPr id="79" name="Picture 12" descr="Cover_921"/>
            <p:cNvPicPr preferRelativeResize="0">
              <a:picLocks noChangeAspect="1" noChangeArrowheads="1"/>
            </p:cNvPicPr>
            <p:nvPr/>
          </p:nvPicPr>
          <p:blipFill>
            <a:blip r:embed="rId14" cstate="print"/>
            <a:srcRect/>
            <a:stretch>
              <a:fillRect/>
            </a:stretch>
          </p:blipFill>
          <p:spPr bwMode="auto">
            <a:xfrm>
              <a:off x="4154101" y="3746891"/>
              <a:ext cx="729048" cy="942323"/>
            </a:xfrm>
            <a:prstGeom prst="rect">
              <a:avLst/>
            </a:prstGeom>
            <a:noFill/>
            <a:ln w="28575">
              <a:solidFill>
                <a:srgbClr val="FF0000"/>
              </a:solidFill>
              <a:miter lim="800000"/>
              <a:headEnd/>
              <a:tailEnd/>
            </a:ln>
          </p:spPr>
        </p:pic>
        <p:pic>
          <p:nvPicPr>
            <p:cNvPr id="81" name="Picture 8" descr="EES_xlg"/>
            <p:cNvPicPr preferRelativeResize="0">
              <a:picLocks noChangeAspect="1" noChangeArrowheads="1"/>
            </p:cNvPicPr>
            <p:nvPr/>
          </p:nvPicPr>
          <p:blipFill>
            <a:blip r:embed="rId15" cstate="print"/>
            <a:srcRect/>
            <a:stretch>
              <a:fillRect/>
            </a:stretch>
          </p:blipFill>
          <p:spPr bwMode="auto">
            <a:xfrm>
              <a:off x="5009301" y="3746891"/>
              <a:ext cx="723679" cy="935385"/>
            </a:xfrm>
            <a:prstGeom prst="rect">
              <a:avLst/>
            </a:prstGeom>
            <a:noFill/>
            <a:ln w="28575">
              <a:solidFill>
                <a:srgbClr val="FF0000"/>
              </a:solidFill>
              <a:miter lim="800000"/>
              <a:headEnd/>
              <a:tailEnd/>
            </a:ln>
          </p:spPr>
        </p:pic>
        <p:pic>
          <p:nvPicPr>
            <p:cNvPr id="82" name="Picture 9" descr="CAT_lg"/>
            <p:cNvPicPr preferRelativeResize="0">
              <a:picLocks noChangeAspect="1" noChangeArrowheads="1"/>
            </p:cNvPicPr>
            <p:nvPr/>
          </p:nvPicPr>
          <p:blipFill>
            <a:blip r:embed="rId16" cstate="print"/>
            <a:srcRect/>
            <a:stretch>
              <a:fillRect/>
            </a:stretch>
          </p:blipFill>
          <p:spPr bwMode="auto">
            <a:xfrm>
              <a:off x="5015872" y="4707509"/>
              <a:ext cx="714496" cy="925019"/>
            </a:xfrm>
            <a:prstGeom prst="rect">
              <a:avLst/>
            </a:prstGeom>
            <a:noFill/>
            <a:ln w="28575">
              <a:solidFill>
                <a:srgbClr val="FF0000"/>
              </a:solidFill>
              <a:miter lim="800000"/>
              <a:headEnd/>
              <a:tailEnd/>
            </a:ln>
          </p:spPr>
        </p:pic>
        <p:pic>
          <p:nvPicPr>
            <p:cNvPr id="83" name="Picture 10" descr="GEO_lg"/>
            <p:cNvPicPr preferRelativeResize="0">
              <a:picLocks noChangeAspect="1" noChangeArrowheads="1"/>
            </p:cNvPicPr>
            <p:nvPr/>
          </p:nvPicPr>
          <p:blipFill>
            <a:blip r:embed="rId17" cstate="print"/>
            <a:srcRect/>
            <a:stretch>
              <a:fillRect/>
            </a:stretch>
          </p:blipFill>
          <p:spPr bwMode="auto">
            <a:xfrm>
              <a:off x="5013001" y="2816718"/>
              <a:ext cx="715661" cy="925020"/>
            </a:xfrm>
            <a:prstGeom prst="rect">
              <a:avLst/>
            </a:prstGeom>
            <a:noFill/>
            <a:ln w="28575">
              <a:solidFill>
                <a:srgbClr val="FF0000"/>
              </a:solidFill>
              <a:miter lim="800000"/>
              <a:headEnd/>
              <a:tailEnd/>
            </a:ln>
          </p:spPr>
        </p:pic>
        <p:pic>
          <p:nvPicPr>
            <p:cNvPr id="84" name="Picture 11" descr="MuEE"/>
            <p:cNvPicPr preferRelativeResize="0">
              <a:picLocks noChangeAspect="1" noChangeArrowheads="1"/>
            </p:cNvPicPr>
            <p:nvPr/>
          </p:nvPicPr>
          <p:blipFill>
            <a:blip r:embed="rId18" cstate="print"/>
            <a:srcRect/>
            <a:stretch>
              <a:fillRect/>
            </a:stretch>
          </p:blipFill>
          <p:spPr bwMode="auto">
            <a:xfrm>
              <a:off x="5011938" y="5673280"/>
              <a:ext cx="721042" cy="931975"/>
            </a:xfrm>
            <a:prstGeom prst="rect">
              <a:avLst/>
            </a:prstGeom>
            <a:noFill/>
            <a:ln w="28575">
              <a:solidFill>
                <a:srgbClr val="FF0000"/>
              </a:solidFill>
              <a:miter lim="800000"/>
              <a:headEnd/>
              <a:tailEnd/>
            </a:ln>
          </p:spPr>
        </p:pic>
        <p:pic>
          <p:nvPicPr>
            <p:cNvPr id="86" name="Picture 4" descr="GC_xlg"/>
            <p:cNvPicPr>
              <a:picLocks noChangeAspect="1" noChangeArrowheads="1"/>
            </p:cNvPicPr>
            <p:nvPr/>
          </p:nvPicPr>
          <p:blipFill>
            <a:blip r:embed="rId19" cstate="print"/>
            <a:srcRect/>
            <a:stretch>
              <a:fillRect/>
            </a:stretch>
          </p:blipFill>
          <p:spPr bwMode="auto">
            <a:xfrm>
              <a:off x="5833822" y="3423238"/>
              <a:ext cx="751913" cy="972836"/>
            </a:xfrm>
            <a:prstGeom prst="rect">
              <a:avLst/>
            </a:prstGeom>
            <a:noFill/>
          </p:spPr>
        </p:pic>
        <p:pic>
          <p:nvPicPr>
            <p:cNvPr id="87" name="Picture 41"/>
            <p:cNvPicPr preferRelativeResize="0">
              <a:picLocks noChangeAspect="1" noChangeArrowheads="1"/>
            </p:cNvPicPr>
            <p:nvPr/>
          </p:nvPicPr>
          <p:blipFill>
            <a:blip r:embed="rId20" cstate="print"/>
            <a:srcRect/>
            <a:stretch>
              <a:fillRect/>
            </a:stretch>
          </p:blipFill>
          <p:spPr bwMode="auto">
            <a:xfrm>
              <a:off x="5859534" y="4421245"/>
              <a:ext cx="698745" cy="902711"/>
            </a:xfrm>
            <a:prstGeom prst="rect">
              <a:avLst/>
            </a:prstGeom>
            <a:noFill/>
            <a:ln w="28575">
              <a:solidFill>
                <a:srgbClr val="0033CC"/>
              </a:solidFill>
              <a:miter lim="800000"/>
              <a:headEnd/>
              <a:tailEnd/>
            </a:ln>
          </p:spPr>
        </p:pic>
      </p:grpSp>
      <p:grpSp>
        <p:nvGrpSpPr>
          <p:cNvPr id="7" name="Group 100"/>
          <p:cNvGrpSpPr/>
          <p:nvPr/>
        </p:nvGrpSpPr>
        <p:grpSpPr>
          <a:xfrm>
            <a:off x="6849565" y="1626499"/>
            <a:ext cx="754354" cy="4765970"/>
            <a:chOff x="6849564" y="1626499"/>
            <a:chExt cx="754354" cy="4765970"/>
          </a:xfrm>
        </p:grpSpPr>
        <p:sp>
          <p:nvSpPr>
            <p:cNvPr id="95" name="Line 32"/>
            <p:cNvSpPr>
              <a:spLocks noChangeShapeType="1"/>
            </p:cNvSpPr>
            <p:nvPr/>
          </p:nvSpPr>
          <p:spPr bwMode="auto">
            <a:xfrm>
              <a:off x="7338867" y="1626499"/>
              <a:ext cx="2" cy="1933815"/>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pic>
          <p:nvPicPr>
            <p:cNvPr id="88" name="Picture 87" descr="SETF_xlg.jpg"/>
            <p:cNvPicPr>
              <a:picLocks noChangeAspect="1"/>
            </p:cNvPicPr>
            <p:nvPr/>
          </p:nvPicPr>
          <p:blipFill>
            <a:blip r:embed="rId21" cstate="print"/>
            <a:stretch>
              <a:fillRect/>
            </a:stretch>
          </p:blipFill>
          <p:spPr>
            <a:xfrm>
              <a:off x="6853158" y="3423238"/>
              <a:ext cx="739444" cy="957052"/>
            </a:xfrm>
            <a:prstGeom prst="rect">
              <a:avLst/>
            </a:prstGeom>
            <a:ln w="28575">
              <a:solidFill>
                <a:srgbClr val="0033CC"/>
              </a:solidFill>
            </a:ln>
          </p:spPr>
        </p:pic>
        <p:pic>
          <p:nvPicPr>
            <p:cNvPr id="90" name="Picture 89" descr="CCB2020_xlg.jpg"/>
            <p:cNvPicPr>
              <a:picLocks noChangeAspect="1"/>
            </p:cNvPicPr>
            <p:nvPr/>
          </p:nvPicPr>
          <p:blipFill>
            <a:blip r:embed="rId22" cstate="print"/>
            <a:stretch>
              <a:fillRect/>
            </a:stretch>
          </p:blipFill>
          <p:spPr>
            <a:xfrm>
              <a:off x="6849564" y="5417838"/>
              <a:ext cx="753027" cy="974631"/>
            </a:xfrm>
            <a:prstGeom prst="rect">
              <a:avLst/>
            </a:prstGeom>
            <a:ln w="28575">
              <a:solidFill>
                <a:srgbClr val="0033CC"/>
              </a:solidFill>
            </a:ln>
          </p:spPr>
        </p:pic>
        <p:pic>
          <p:nvPicPr>
            <p:cNvPr id="91" name="Picture 90" descr="CMSC_xlg.jpg"/>
            <p:cNvPicPr>
              <a:picLocks noChangeAspect="1"/>
            </p:cNvPicPr>
            <p:nvPr/>
          </p:nvPicPr>
          <p:blipFill>
            <a:blip r:embed="rId23" cstate="print"/>
            <a:stretch>
              <a:fillRect/>
            </a:stretch>
          </p:blipFill>
          <p:spPr>
            <a:xfrm>
              <a:off x="6850893" y="4421245"/>
              <a:ext cx="753025" cy="974631"/>
            </a:xfrm>
            <a:prstGeom prst="rect">
              <a:avLst/>
            </a:prstGeom>
            <a:ln w="28575">
              <a:solidFill>
                <a:srgbClr val="0033CC"/>
              </a:solidFill>
            </a:ln>
          </p:spPr>
        </p:pic>
      </p:grpSp>
      <p:grpSp>
        <p:nvGrpSpPr>
          <p:cNvPr id="8" name="Group 101"/>
          <p:cNvGrpSpPr/>
          <p:nvPr/>
        </p:nvGrpSpPr>
        <p:grpSpPr>
          <a:xfrm>
            <a:off x="7397394" y="1626500"/>
            <a:ext cx="955501" cy="1521753"/>
            <a:chOff x="7397393" y="1626499"/>
            <a:chExt cx="955501" cy="1521753"/>
          </a:xfrm>
        </p:grpSpPr>
        <p:sp>
          <p:nvSpPr>
            <p:cNvPr id="67" name="Line 26"/>
            <p:cNvSpPr>
              <a:spLocks noChangeShapeType="1"/>
            </p:cNvSpPr>
            <p:nvPr/>
          </p:nvSpPr>
          <p:spPr bwMode="auto">
            <a:xfrm>
              <a:off x="8279258" y="1626499"/>
              <a:ext cx="16486" cy="877866"/>
            </a:xfrm>
            <a:prstGeom prst="line">
              <a:avLst/>
            </a:prstGeom>
            <a:noFill/>
            <a:ln w="38100">
              <a:solidFill>
                <a:schemeClr val="tx1"/>
              </a:solidFill>
              <a:round/>
              <a:headEnd type="stealth" w="med" len="lg"/>
              <a:tailEnd/>
            </a:ln>
            <a:effectLst/>
          </p:spPr>
          <p:txBody>
            <a:bodyPr lIns="91429" tIns="45714" rIns="91429" bIns="45714"/>
            <a:lstStyle/>
            <a:p>
              <a:endParaRPr lang="en-US"/>
            </a:p>
          </p:txBody>
        </p:sp>
        <p:sp>
          <p:nvSpPr>
            <p:cNvPr id="68" name="Text Box 8"/>
            <p:cNvSpPr txBox="1">
              <a:spLocks noChangeArrowheads="1"/>
            </p:cNvSpPr>
            <p:nvPr/>
          </p:nvSpPr>
          <p:spPr bwMode="auto">
            <a:xfrm>
              <a:off x="7477878" y="1895921"/>
              <a:ext cx="875016" cy="408449"/>
            </a:xfrm>
            <a:prstGeom prst="rect">
              <a:avLst/>
            </a:prstGeom>
            <a:solidFill>
              <a:schemeClr val="bg1"/>
            </a:solidFill>
            <a:ln w="19050">
              <a:solidFill>
                <a:schemeClr val="tx1"/>
              </a:solidFill>
              <a:miter lim="800000"/>
              <a:headEnd/>
              <a:tailEnd/>
            </a:ln>
            <a:effectLst/>
          </p:spPr>
          <p:txBody>
            <a:bodyPr lIns="82039" tIns="41020" rIns="82039" bIns="41020"/>
            <a:lstStyle/>
            <a:p>
              <a:pPr algn="ctr">
                <a:lnSpc>
                  <a:spcPts val="1436"/>
                </a:lnSpc>
              </a:pPr>
              <a:r>
                <a:rPr lang="en-US" sz="1400" dirty="0" smtClean="0"/>
                <a:t>BatteriesHub</a:t>
              </a:r>
            </a:p>
          </p:txBody>
        </p:sp>
        <p:sp>
          <p:nvSpPr>
            <p:cNvPr id="96" name="Text Box 8"/>
            <p:cNvSpPr txBox="1">
              <a:spLocks noChangeArrowheads="1"/>
            </p:cNvSpPr>
            <p:nvPr/>
          </p:nvSpPr>
          <p:spPr bwMode="auto">
            <a:xfrm>
              <a:off x="7397393" y="2379504"/>
              <a:ext cx="953791" cy="768748"/>
            </a:xfrm>
            <a:prstGeom prst="rect">
              <a:avLst/>
            </a:prstGeom>
            <a:solidFill>
              <a:schemeClr val="bg1"/>
            </a:solidFill>
            <a:ln w="19050">
              <a:solidFill>
                <a:schemeClr val="tx1"/>
              </a:solidFill>
              <a:miter lim="800000"/>
              <a:headEnd/>
              <a:tailEnd/>
            </a:ln>
            <a:effectLst/>
          </p:spPr>
          <p:txBody>
            <a:bodyPr lIns="82039" tIns="41020" rIns="82039" bIns="41020"/>
            <a:lstStyle/>
            <a:p>
              <a:pPr algn="ctr">
                <a:lnSpc>
                  <a:spcPts val="1436"/>
                </a:lnSpc>
              </a:pPr>
              <a:r>
                <a:rPr lang="en-US" sz="1400" dirty="0" smtClean="0"/>
                <a:t>Predictive Theory &amp; Modeling EOI</a:t>
              </a:r>
            </a:p>
          </p:txBody>
        </p:sp>
      </p:grpSp>
      <p:grpSp>
        <p:nvGrpSpPr>
          <p:cNvPr id="9" name="Group 103"/>
          <p:cNvGrpSpPr/>
          <p:nvPr/>
        </p:nvGrpSpPr>
        <p:grpSpPr>
          <a:xfrm>
            <a:off x="7867295" y="1626500"/>
            <a:ext cx="1066751" cy="3241715"/>
            <a:chOff x="7867295" y="1626499"/>
            <a:chExt cx="1066751" cy="3241715"/>
          </a:xfrm>
        </p:grpSpPr>
        <p:sp>
          <p:nvSpPr>
            <p:cNvPr id="94" name="Line 32"/>
            <p:cNvSpPr>
              <a:spLocks noChangeShapeType="1"/>
            </p:cNvSpPr>
            <p:nvPr/>
          </p:nvSpPr>
          <p:spPr bwMode="auto">
            <a:xfrm>
              <a:off x="8427929" y="1626499"/>
              <a:ext cx="2" cy="1933815"/>
            </a:xfrm>
            <a:prstGeom prst="line">
              <a:avLst/>
            </a:prstGeom>
            <a:noFill/>
            <a:ln w="38100">
              <a:solidFill>
                <a:schemeClr val="accent2"/>
              </a:solidFill>
              <a:round/>
              <a:headEnd type="stealth" w="med" len="lg"/>
              <a:tailEnd/>
            </a:ln>
            <a:effectLst/>
          </p:spPr>
          <p:txBody>
            <a:bodyPr lIns="91429" tIns="45714" rIns="91429" bIns="45714"/>
            <a:lstStyle/>
            <a:p>
              <a:endParaRPr lang="en-US"/>
            </a:p>
          </p:txBody>
        </p:sp>
        <p:pic>
          <p:nvPicPr>
            <p:cNvPr id="1026" name="Picture 2"/>
            <p:cNvPicPr>
              <a:picLocks noChangeAspect="1" noChangeArrowheads="1"/>
            </p:cNvPicPr>
            <p:nvPr/>
          </p:nvPicPr>
          <p:blipFill>
            <a:blip r:embed="rId24" cstate="print"/>
            <a:srcRect/>
            <a:stretch>
              <a:fillRect/>
            </a:stretch>
          </p:blipFill>
          <p:spPr bwMode="auto">
            <a:xfrm>
              <a:off x="7867295" y="3490176"/>
              <a:ext cx="1066751" cy="1378038"/>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6" presetClass="emph" presetSubtype="0" fill="hold" nodeType="withEffect">
                                  <p:stCondLst>
                                    <p:cond delay="0"/>
                                  </p:stCondLst>
                                  <p:childTnLst>
                                    <p:animScale>
                                      <p:cBhvr>
                                        <p:cTn id="14" dur="1000" fill="hold"/>
                                        <p:tgtEl>
                                          <p:spTgt spid="3"/>
                                        </p:tgtEl>
                                      </p:cBhvr>
                                      <p:by x="150000" y="150000"/>
                                    </p:animScale>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checkerboard(across)">
                                      <p:cBhvr>
                                        <p:cTn id="23" dur="500"/>
                                        <p:tgtEl>
                                          <p:spTgt spid="73"/>
                                        </p:tgtEl>
                                      </p:cBhvr>
                                    </p:animEffect>
                                  </p:childTnLst>
                                </p:cTn>
                              </p:par>
                              <p:par>
                                <p:cTn id="24" presetID="5"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par>
                          <p:cTn id="38" fill="hold">
                            <p:stCondLst>
                              <p:cond delay="500"/>
                            </p:stCondLst>
                            <p:childTnLst>
                              <p:par>
                                <p:cTn id="39" presetID="5" presetClass="entr" presetSubtype="1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000" fill="hold"/>
                                        <p:tgtEl>
                                          <p:spTgt spid="9"/>
                                        </p:tgtEl>
                                        <p:attrNameLst>
                                          <p:attrName>ppt_x</p:attrName>
                                        </p:attrNameLst>
                                      </p:cBhvr>
                                      <p:tavLst>
                                        <p:tav tm="0">
                                          <p:val>
                                            <p:strVal val="#ppt_x"/>
                                          </p:val>
                                        </p:tav>
                                        <p:tav tm="100000">
                                          <p:val>
                                            <p:strVal val="#ppt_x"/>
                                          </p:val>
                                        </p:tav>
                                      </p:tavLst>
                                    </p:anim>
                                    <p:anim calcmode="lin" valueType="num">
                                      <p:cBhvr additive="base">
                                        <p:cTn id="4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Line 15"/>
          <p:cNvSpPr>
            <a:spLocks noChangeShapeType="1"/>
          </p:cNvSpPr>
          <p:nvPr/>
        </p:nvSpPr>
        <p:spPr bwMode="auto">
          <a:xfrm flipH="1">
            <a:off x="7592748" y="1112811"/>
            <a:ext cx="4302" cy="412981"/>
          </a:xfrm>
          <a:prstGeom prst="line">
            <a:avLst/>
          </a:prstGeom>
          <a:noFill/>
          <a:ln w="28575">
            <a:solidFill>
              <a:schemeClr val="tx1"/>
            </a:solidFill>
            <a:round/>
            <a:headEnd/>
            <a:tailEnd/>
          </a:ln>
          <a:effectLst/>
        </p:spPr>
        <p:txBody>
          <a:bodyPr lIns="91418" tIns="45709" rIns="91418" bIns="45709"/>
          <a:lstStyle/>
          <a:p>
            <a:endParaRPr lang="en-US"/>
          </a:p>
        </p:txBody>
      </p:sp>
      <p:sp>
        <p:nvSpPr>
          <p:cNvPr id="58" name="Line 15"/>
          <p:cNvSpPr>
            <a:spLocks noChangeShapeType="1"/>
          </p:cNvSpPr>
          <p:nvPr/>
        </p:nvSpPr>
        <p:spPr bwMode="auto">
          <a:xfrm flipH="1">
            <a:off x="8263101" y="1112811"/>
            <a:ext cx="4302" cy="412981"/>
          </a:xfrm>
          <a:prstGeom prst="line">
            <a:avLst/>
          </a:prstGeom>
          <a:noFill/>
          <a:ln w="28575">
            <a:solidFill>
              <a:schemeClr val="tx1"/>
            </a:solidFill>
            <a:round/>
            <a:headEnd/>
            <a:tailEnd/>
          </a:ln>
          <a:effectLst/>
        </p:spPr>
        <p:txBody>
          <a:bodyPr lIns="91418" tIns="45709" rIns="91418" bIns="45709"/>
          <a:lstStyle/>
          <a:p>
            <a:endParaRPr lang="en-US"/>
          </a:p>
        </p:txBody>
      </p:sp>
      <p:sp>
        <p:nvSpPr>
          <p:cNvPr id="89" name="Line 26"/>
          <p:cNvSpPr>
            <a:spLocks noChangeShapeType="1"/>
          </p:cNvSpPr>
          <p:nvPr/>
        </p:nvSpPr>
        <p:spPr bwMode="auto">
          <a:xfrm flipH="1">
            <a:off x="6100420" y="1594967"/>
            <a:ext cx="0" cy="1354948"/>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85" name="Line 2"/>
          <p:cNvSpPr>
            <a:spLocks noChangeShapeType="1"/>
          </p:cNvSpPr>
          <p:nvPr/>
        </p:nvSpPr>
        <p:spPr bwMode="auto">
          <a:xfrm>
            <a:off x="5192049" y="1594967"/>
            <a:ext cx="16010" cy="2341270"/>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80" name="Line 2"/>
          <p:cNvSpPr>
            <a:spLocks noChangeShapeType="1"/>
          </p:cNvSpPr>
          <p:nvPr/>
        </p:nvSpPr>
        <p:spPr bwMode="auto">
          <a:xfrm>
            <a:off x="4166343" y="1594967"/>
            <a:ext cx="0" cy="687131"/>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56" name="Line 26"/>
          <p:cNvSpPr>
            <a:spLocks noChangeShapeType="1"/>
          </p:cNvSpPr>
          <p:nvPr/>
        </p:nvSpPr>
        <p:spPr bwMode="auto">
          <a:xfrm>
            <a:off x="5664169" y="1594967"/>
            <a:ext cx="0" cy="705966"/>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49" name="Line 26"/>
          <p:cNvSpPr>
            <a:spLocks noChangeShapeType="1"/>
          </p:cNvSpPr>
          <p:nvPr/>
        </p:nvSpPr>
        <p:spPr bwMode="auto">
          <a:xfrm>
            <a:off x="3195913" y="1594967"/>
            <a:ext cx="10815" cy="2637508"/>
          </a:xfrm>
          <a:prstGeom prst="line">
            <a:avLst/>
          </a:prstGeom>
          <a:noFill/>
          <a:ln w="38100">
            <a:solidFill>
              <a:schemeClr val="accent2"/>
            </a:solidFill>
            <a:round/>
            <a:headEnd type="stealth" w="med" len="lg"/>
            <a:tailEnd/>
          </a:ln>
          <a:effectLst/>
        </p:spPr>
        <p:txBody>
          <a:bodyPr lIns="91418" tIns="45709" rIns="91418" bIns="45709"/>
          <a:lstStyle/>
          <a:p>
            <a:endParaRPr lang="en-US"/>
          </a:p>
        </p:txBody>
      </p:sp>
      <p:sp>
        <p:nvSpPr>
          <p:cNvPr id="48" name="Line 26"/>
          <p:cNvSpPr>
            <a:spLocks noChangeShapeType="1"/>
          </p:cNvSpPr>
          <p:nvPr/>
        </p:nvSpPr>
        <p:spPr bwMode="auto">
          <a:xfrm>
            <a:off x="4611433" y="1594967"/>
            <a:ext cx="0" cy="1096384"/>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170010" name="Line 26"/>
          <p:cNvSpPr>
            <a:spLocks noChangeShapeType="1"/>
          </p:cNvSpPr>
          <p:nvPr/>
        </p:nvSpPr>
        <p:spPr bwMode="auto">
          <a:xfrm flipH="1">
            <a:off x="2301411" y="1594968"/>
            <a:ext cx="24956" cy="1651189"/>
          </a:xfrm>
          <a:prstGeom prst="line">
            <a:avLst/>
          </a:prstGeom>
          <a:noFill/>
          <a:ln w="38100">
            <a:solidFill>
              <a:schemeClr val="accent2"/>
            </a:solidFill>
            <a:round/>
            <a:headEnd type="stealth" w="med" len="lg"/>
            <a:tailEnd/>
          </a:ln>
          <a:effectLst/>
        </p:spPr>
        <p:txBody>
          <a:bodyPr lIns="91418" tIns="45709" rIns="91418" bIns="45709"/>
          <a:lstStyle/>
          <a:p>
            <a:endParaRPr lang="en-US"/>
          </a:p>
        </p:txBody>
      </p:sp>
      <p:cxnSp>
        <p:nvCxnSpPr>
          <p:cNvPr id="39" name="Straight Connector 38"/>
          <p:cNvCxnSpPr/>
          <p:nvPr/>
        </p:nvCxnSpPr>
        <p:spPr>
          <a:xfrm>
            <a:off x="1548968" y="1112811"/>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67029" y="1112811"/>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35172" y="1112811"/>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218885" y="1112811"/>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5822" y="1112811"/>
            <a:ext cx="0" cy="450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9987" name="Rectangle 3"/>
          <p:cNvSpPr>
            <a:spLocks noGrp="1" noChangeArrowheads="1"/>
          </p:cNvSpPr>
          <p:nvPr>
            <p:ph type="title"/>
          </p:nvPr>
        </p:nvSpPr>
        <p:spPr>
          <a:xfrm>
            <a:off x="0" y="1"/>
            <a:ext cx="8960630" cy="401637"/>
          </a:xfrm>
          <a:noFill/>
          <a:ln/>
        </p:spPr>
        <p:txBody>
          <a:bodyPr lIns="91407" tIns="45704" rIns="91407" bIns="45704" anchor="t"/>
          <a:lstStyle/>
          <a:p>
            <a:pPr>
              <a:lnSpc>
                <a:spcPct val="95000"/>
              </a:lnSpc>
              <a:tabLst>
                <a:tab pos="1890271" algn="l"/>
              </a:tabLst>
            </a:pPr>
            <a:r>
              <a:rPr lang="en-US" sz="2300" dirty="0"/>
              <a:t>Timeline of </a:t>
            </a:r>
            <a:r>
              <a:rPr lang="en-US" sz="2300" dirty="0" smtClean="0"/>
              <a:t>BES Strategic Planning and Program Development:</a:t>
            </a:r>
            <a:br>
              <a:rPr lang="en-US" sz="2300" dirty="0" smtClean="0"/>
            </a:br>
            <a:r>
              <a:rPr lang="en-US" sz="2000" dirty="0" err="1" smtClean="0"/>
              <a:t>Linac</a:t>
            </a:r>
            <a:r>
              <a:rPr lang="en-US" sz="2000" dirty="0" smtClean="0"/>
              <a:t> Coherent Light Source</a:t>
            </a:r>
            <a:endParaRPr lang="en-US" sz="2300" dirty="0"/>
          </a:p>
        </p:txBody>
      </p:sp>
      <p:sp>
        <p:nvSpPr>
          <p:cNvPr id="169988" name="Line 4"/>
          <p:cNvSpPr>
            <a:spLocks noChangeShapeType="1"/>
          </p:cNvSpPr>
          <p:nvPr/>
        </p:nvSpPr>
        <p:spPr bwMode="auto">
          <a:xfrm>
            <a:off x="439359" y="1594968"/>
            <a:ext cx="0" cy="3317315"/>
          </a:xfrm>
          <a:prstGeom prst="line">
            <a:avLst/>
          </a:prstGeom>
          <a:noFill/>
          <a:ln w="38100">
            <a:solidFill>
              <a:schemeClr val="accent2"/>
            </a:solidFill>
            <a:round/>
            <a:headEnd type="stealth" w="med" len="lg"/>
            <a:tailEnd/>
          </a:ln>
          <a:effectLst/>
        </p:spPr>
        <p:txBody>
          <a:bodyPr lIns="91418" tIns="45709" rIns="91418" bIns="45709"/>
          <a:lstStyle/>
          <a:p>
            <a:endParaRPr lang="en-US"/>
          </a:p>
        </p:txBody>
      </p:sp>
      <p:sp>
        <p:nvSpPr>
          <p:cNvPr id="169997" name="Line 13"/>
          <p:cNvSpPr>
            <a:spLocks noChangeShapeType="1"/>
          </p:cNvSpPr>
          <p:nvPr/>
        </p:nvSpPr>
        <p:spPr bwMode="auto">
          <a:xfrm flipH="1">
            <a:off x="6427658" y="1112810"/>
            <a:ext cx="5857" cy="490440"/>
          </a:xfrm>
          <a:prstGeom prst="line">
            <a:avLst/>
          </a:prstGeom>
          <a:noFill/>
          <a:ln w="28575">
            <a:solidFill>
              <a:schemeClr val="tx1"/>
            </a:solidFill>
            <a:round/>
            <a:headEnd/>
            <a:tailEnd/>
          </a:ln>
          <a:effectLst/>
        </p:spPr>
        <p:txBody>
          <a:bodyPr lIns="91418" tIns="45709" rIns="91418" bIns="45709"/>
          <a:lstStyle/>
          <a:p>
            <a:endParaRPr lang="en-US"/>
          </a:p>
        </p:txBody>
      </p:sp>
      <p:sp>
        <p:nvSpPr>
          <p:cNvPr id="170000" name="Text Box 16"/>
          <p:cNvSpPr txBox="1">
            <a:spLocks noChangeArrowheads="1"/>
          </p:cNvSpPr>
          <p:nvPr/>
        </p:nvSpPr>
        <p:spPr bwMode="auto">
          <a:xfrm>
            <a:off x="150016" y="869548"/>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1992</a:t>
            </a:r>
            <a:endParaRPr lang="en-US" sz="1400" dirty="0"/>
          </a:p>
        </p:txBody>
      </p:sp>
      <p:sp>
        <p:nvSpPr>
          <p:cNvPr id="170002" name="Text Box 18"/>
          <p:cNvSpPr txBox="1">
            <a:spLocks noChangeArrowheads="1"/>
          </p:cNvSpPr>
          <p:nvPr/>
        </p:nvSpPr>
        <p:spPr bwMode="auto">
          <a:xfrm>
            <a:off x="4951250" y="869549"/>
            <a:ext cx="563225" cy="298275"/>
          </a:xfrm>
          <a:prstGeom prst="rect">
            <a:avLst/>
          </a:prstGeom>
          <a:noFill/>
          <a:ln w="9525">
            <a:noFill/>
            <a:miter lim="800000"/>
            <a:headEnd/>
            <a:tailEnd/>
          </a:ln>
          <a:effectLst/>
        </p:spPr>
        <p:txBody>
          <a:bodyPr wrap="square" lIns="82030" tIns="41015" rIns="82030" bIns="41015">
            <a:spAutoFit/>
          </a:bodyPr>
          <a:lstStyle/>
          <a:p>
            <a:pPr eaLnBrk="1" hangingPunct="1"/>
            <a:r>
              <a:rPr lang="en-US" sz="1400" dirty="0" smtClean="0"/>
              <a:t>2004</a:t>
            </a:r>
            <a:endParaRPr lang="en-US" sz="1400" dirty="0"/>
          </a:p>
        </p:txBody>
      </p:sp>
      <p:sp>
        <p:nvSpPr>
          <p:cNvPr id="170004" name="Text Box 20"/>
          <p:cNvSpPr txBox="1">
            <a:spLocks noChangeArrowheads="1"/>
          </p:cNvSpPr>
          <p:nvPr/>
        </p:nvSpPr>
        <p:spPr bwMode="auto">
          <a:xfrm>
            <a:off x="7995261" y="869548"/>
            <a:ext cx="581685" cy="298696"/>
          </a:xfrm>
          <a:prstGeom prst="rect">
            <a:avLst/>
          </a:prstGeom>
          <a:solidFill>
            <a:schemeClr val="bg1"/>
          </a:solidFill>
          <a:ln w="9525">
            <a:noFill/>
            <a:miter lim="800000"/>
            <a:headEnd/>
            <a:tailEnd/>
          </a:ln>
          <a:effectLst/>
        </p:spPr>
        <p:txBody>
          <a:bodyPr wrap="none" lIns="82030" tIns="41015" rIns="82030" bIns="41015">
            <a:spAutoFit/>
          </a:bodyPr>
          <a:lstStyle/>
          <a:p>
            <a:pPr eaLnBrk="1" hangingPunct="1"/>
            <a:r>
              <a:rPr lang="en-US" sz="1400" dirty="0" smtClean="0"/>
              <a:t>2012</a:t>
            </a:r>
            <a:endParaRPr lang="en-US" sz="1400" dirty="0"/>
          </a:p>
        </p:txBody>
      </p:sp>
      <p:sp>
        <p:nvSpPr>
          <p:cNvPr id="170006" name="AutoShape 22"/>
          <p:cNvSpPr>
            <a:spLocks noChangeArrowheads="1"/>
          </p:cNvSpPr>
          <p:nvPr/>
        </p:nvSpPr>
        <p:spPr bwMode="auto">
          <a:xfrm>
            <a:off x="357189" y="1147879"/>
            <a:ext cx="8509410" cy="617860"/>
          </a:xfrm>
          <a:prstGeom prst="rightArrow">
            <a:avLst>
              <a:gd name="adj1" fmla="val 49880"/>
              <a:gd name="adj2" fmla="val 3799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4800000" scaled="0"/>
          </a:gradFill>
          <a:ln w="9525">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miter lim="800000"/>
            <a:headEnd/>
            <a:tailEnd/>
          </a:ln>
          <a:effectLst/>
        </p:spPr>
        <p:txBody>
          <a:bodyPr wrap="none" lIns="91418" tIns="45709" rIns="91418" bIns="45709" anchor="ctr"/>
          <a:lstStyle/>
          <a:p>
            <a:endParaRPr lang="en-US"/>
          </a:p>
        </p:txBody>
      </p:sp>
      <p:sp>
        <p:nvSpPr>
          <p:cNvPr id="170009" name="Line 25"/>
          <p:cNvSpPr>
            <a:spLocks noChangeShapeType="1"/>
          </p:cNvSpPr>
          <p:nvPr/>
        </p:nvSpPr>
        <p:spPr bwMode="auto">
          <a:xfrm>
            <a:off x="1935703" y="1594968"/>
            <a:ext cx="16388" cy="2452573"/>
          </a:xfrm>
          <a:prstGeom prst="line">
            <a:avLst/>
          </a:prstGeom>
          <a:noFill/>
          <a:ln w="38100">
            <a:solidFill>
              <a:schemeClr val="accent2"/>
            </a:solidFill>
            <a:round/>
            <a:headEnd type="stealth" w="med" len="lg"/>
            <a:tailEnd/>
          </a:ln>
          <a:effectLst/>
        </p:spPr>
        <p:txBody>
          <a:bodyPr lIns="91418" tIns="45709" rIns="91418" bIns="45709"/>
          <a:lstStyle/>
          <a:p>
            <a:endParaRPr lang="en-US"/>
          </a:p>
        </p:txBody>
      </p:sp>
      <p:sp>
        <p:nvSpPr>
          <p:cNvPr id="34" name="Slide Number Placeholder 2"/>
          <p:cNvSpPr txBox="1">
            <a:spLocks/>
          </p:cNvSpPr>
          <p:nvPr/>
        </p:nvSpPr>
        <p:spPr>
          <a:xfrm>
            <a:off x="8372186" y="6311247"/>
            <a:ext cx="381000" cy="365125"/>
          </a:xfrm>
          <a:prstGeom prst="rect">
            <a:avLst/>
          </a:prstGeom>
        </p:spPr>
        <p:txBody>
          <a:bodyPr vert="horz" lIns="90748" tIns="45378" rIns="90748" bIns="45378" rtlCol="0" anchor="ctr"/>
          <a:lstStyle/>
          <a:p>
            <a:pPr algn="r" defTabSz="820199" fontAlgn="auto">
              <a:spcBef>
                <a:spcPts val="0"/>
              </a:spcBef>
              <a:spcAft>
                <a:spcPts val="0"/>
              </a:spcAft>
              <a:defRPr/>
            </a:pPr>
            <a:fld id="{894C652A-1437-4DEE-BE20-1D8E4CBD3D73}" type="slidenum">
              <a:rPr lang="en-US" sz="1200" smtClean="0">
                <a:solidFill>
                  <a:srgbClr val="106636"/>
                </a:solidFill>
                <a:cs typeface="Arial" pitchFamily="34" charset="0"/>
              </a:rPr>
              <a:pPr algn="r" defTabSz="820199" fontAlgn="auto">
                <a:spcBef>
                  <a:spcPts val="0"/>
                </a:spcBef>
                <a:spcAft>
                  <a:spcPts val="0"/>
                </a:spcAft>
                <a:defRPr/>
              </a:pPr>
              <a:t>23</a:t>
            </a:fld>
            <a:endParaRPr lang="en-US" sz="1200" dirty="0">
              <a:solidFill>
                <a:srgbClr val="106636"/>
              </a:solidFill>
              <a:cs typeface="Arial" pitchFamily="34" charset="0"/>
            </a:endParaRPr>
          </a:p>
        </p:txBody>
      </p:sp>
      <p:sp>
        <p:nvSpPr>
          <p:cNvPr id="44" name="Text Box 21"/>
          <p:cNvSpPr txBox="1">
            <a:spLocks noChangeArrowheads="1"/>
          </p:cNvSpPr>
          <p:nvPr/>
        </p:nvSpPr>
        <p:spPr bwMode="auto">
          <a:xfrm>
            <a:off x="2403821" y="869548"/>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1998</a:t>
            </a:r>
            <a:endParaRPr lang="en-US" sz="1400" dirty="0"/>
          </a:p>
        </p:txBody>
      </p:sp>
      <p:sp>
        <p:nvSpPr>
          <p:cNvPr id="46" name="Text Box 21"/>
          <p:cNvSpPr txBox="1">
            <a:spLocks noChangeArrowheads="1"/>
          </p:cNvSpPr>
          <p:nvPr/>
        </p:nvSpPr>
        <p:spPr bwMode="auto">
          <a:xfrm>
            <a:off x="3667368" y="869548"/>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2001</a:t>
            </a:r>
            <a:endParaRPr lang="en-US" sz="1400" dirty="0"/>
          </a:p>
        </p:txBody>
      </p:sp>
      <p:sp>
        <p:nvSpPr>
          <p:cNvPr id="47" name="Text Box 8"/>
          <p:cNvSpPr txBox="1">
            <a:spLocks noChangeArrowheads="1"/>
          </p:cNvSpPr>
          <p:nvPr/>
        </p:nvSpPr>
        <p:spPr bwMode="auto">
          <a:xfrm>
            <a:off x="3657605" y="2258192"/>
            <a:ext cx="606176" cy="325240"/>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CD-0</a:t>
            </a:r>
          </a:p>
        </p:txBody>
      </p:sp>
      <p:sp>
        <p:nvSpPr>
          <p:cNvPr id="53" name="Line 2"/>
          <p:cNvSpPr>
            <a:spLocks noChangeShapeType="1"/>
          </p:cNvSpPr>
          <p:nvPr/>
        </p:nvSpPr>
        <p:spPr bwMode="auto">
          <a:xfrm>
            <a:off x="2668033" y="1594968"/>
            <a:ext cx="13523" cy="1178577"/>
          </a:xfrm>
          <a:prstGeom prst="line">
            <a:avLst/>
          </a:prstGeom>
          <a:noFill/>
          <a:ln w="38100">
            <a:solidFill>
              <a:schemeClr val="accent2"/>
            </a:solidFill>
            <a:round/>
            <a:headEnd type="stealth" w="med" len="lg"/>
            <a:tailEnd/>
          </a:ln>
          <a:effectLst/>
        </p:spPr>
        <p:txBody>
          <a:bodyPr lIns="91418" tIns="45709" rIns="91418" bIns="45709"/>
          <a:lstStyle/>
          <a:p>
            <a:endParaRPr lang="en-US"/>
          </a:p>
        </p:txBody>
      </p:sp>
      <p:sp>
        <p:nvSpPr>
          <p:cNvPr id="54" name="Text Box 18"/>
          <p:cNvSpPr txBox="1">
            <a:spLocks noChangeArrowheads="1"/>
          </p:cNvSpPr>
          <p:nvPr/>
        </p:nvSpPr>
        <p:spPr bwMode="auto">
          <a:xfrm>
            <a:off x="7315430" y="869548"/>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2010</a:t>
            </a:r>
            <a:endParaRPr lang="en-US" sz="1400" dirty="0"/>
          </a:p>
        </p:txBody>
      </p:sp>
      <p:sp>
        <p:nvSpPr>
          <p:cNvPr id="55" name="Text Box 8"/>
          <p:cNvSpPr txBox="1">
            <a:spLocks noChangeArrowheads="1"/>
          </p:cNvSpPr>
          <p:nvPr/>
        </p:nvSpPr>
        <p:spPr bwMode="auto">
          <a:xfrm>
            <a:off x="5291201" y="2258192"/>
            <a:ext cx="698637" cy="499902"/>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CD-2b</a:t>
            </a:r>
          </a:p>
          <a:p>
            <a:pPr algn="ctr" eaLnBrk="1" hangingPunct="1"/>
            <a:r>
              <a:rPr lang="en-US" sz="1400" dirty="0" smtClean="0"/>
              <a:t>CD-3a</a:t>
            </a:r>
          </a:p>
        </p:txBody>
      </p:sp>
      <p:sp>
        <p:nvSpPr>
          <p:cNvPr id="52" name="Text Box 21"/>
          <p:cNvSpPr txBox="1">
            <a:spLocks noChangeArrowheads="1"/>
          </p:cNvSpPr>
          <p:nvPr/>
        </p:nvSpPr>
        <p:spPr bwMode="auto">
          <a:xfrm>
            <a:off x="1286177" y="869548"/>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1995</a:t>
            </a:r>
            <a:endParaRPr lang="en-US" sz="1400" dirty="0"/>
          </a:p>
        </p:txBody>
      </p:sp>
      <p:sp>
        <p:nvSpPr>
          <p:cNvPr id="64" name="Text Box 18"/>
          <p:cNvSpPr txBox="1">
            <a:spLocks noChangeArrowheads="1"/>
          </p:cNvSpPr>
          <p:nvPr/>
        </p:nvSpPr>
        <p:spPr bwMode="auto">
          <a:xfrm>
            <a:off x="6161887" y="869548"/>
            <a:ext cx="581685" cy="298696"/>
          </a:xfrm>
          <a:prstGeom prst="rect">
            <a:avLst/>
          </a:prstGeom>
          <a:noFill/>
          <a:ln w="9525">
            <a:noFill/>
            <a:miter lim="800000"/>
            <a:headEnd/>
            <a:tailEnd/>
          </a:ln>
          <a:effectLst/>
        </p:spPr>
        <p:txBody>
          <a:bodyPr wrap="none" lIns="82030" tIns="41015" rIns="82030" bIns="41015">
            <a:spAutoFit/>
          </a:bodyPr>
          <a:lstStyle/>
          <a:p>
            <a:pPr eaLnBrk="1" hangingPunct="1"/>
            <a:r>
              <a:rPr lang="en-US" sz="1400" dirty="0" smtClean="0"/>
              <a:t>2007</a:t>
            </a:r>
            <a:endParaRPr lang="en-US" sz="1400" dirty="0"/>
          </a:p>
        </p:txBody>
      </p:sp>
      <p:sp>
        <p:nvSpPr>
          <p:cNvPr id="67" name="Line 26"/>
          <p:cNvSpPr>
            <a:spLocks noChangeShapeType="1"/>
          </p:cNvSpPr>
          <p:nvPr/>
        </p:nvSpPr>
        <p:spPr bwMode="auto">
          <a:xfrm>
            <a:off x="7210745" y="1594967"/>
            <a:ext cx="16486" cy="877866"/>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68" name="Text Box 8"/>
          <p:cNvSpPr txBox="1">
            <a:spLocks noChangeArrowheads="1"/>
          </p:cNvSpPr>
          <p:nvPr/>
        </p:nvSpPr>
        <p:spPr bwMode="auto">
          <a:xfrm>
            <a:off x="6727869" y="2258193"/>
            <a:ext cx="587335" cy="445106"/>
          </a:xfrm>
          <a:prstGeom prst="rect">
            <a:avLst/>
          </a:prstGeom>
          <a:solidFill>
            <a:schemeClr val="bg1"/>
          </a:solidFill>
          <a:ln w="19050">
            <a:solidFill>
              <a:schemeClr val="tx1"/>
            </a:solidFill>
            <a:miter lim="800000"/>
            <a:headEnd/>
            <a:tailEnd/>
          </a:ln>
          <a:effectLst/>
        </p:spPr>
        <p:txBody>
          <a:bodyPr lIns="82030" tIns="41015" rIns="82030" bIns="41015"/>
          <a:lstStyle/>
          <a:p>
            <a:pPr algn="ctr">
              <a:lnSpc>
                <a:spcPts val="1436"/>
              </a:lnSpc>
            </a:pPr>
            <a:r>
              <a:rPr lang="en-US" sz="1400" dirty="0" smtClean="0"/>
              <a:t>First Light</a:t>
            </a:r>
          </a:p>
        </p:txBody>
      </p:sp>
      <p:sp>
        <p:nvSpPr>
          <p:cNvPr id="93" name="Text Box 8"/>
          <p:cNvSpPr txBox="1">
            <a:spLocks noChangeArrowheads="1"/>
          </p:cNvSpPr>
          <p:nvPr/>
        </p:nvSpPr>
        <p:spPr bwMode="auto">
          <a:xfrm>
            <a:off x="255144" y="4872998"/>
            <a:ext cx="1183238" cy="953684"/>
          </a:xfrm>
          <a:prstGeom prst="rect">
            <a:avLst/>
          </a:prstGeom>
          <a:solidFill>
            <a:schemeClr val="bg1"/>
          </a:solidFill>
          <a:ln w="19050">
            <a:solidFill>
              <a:srgbClr val="C00000"/>
            </a:solidFill>
            <a:miter lim="800000"/>
            <a:headEnd/>
            <a:tailEnd/>
          </a:ln>
          <a:effectLst/>
        </p:spPr>
        <p:txBody>
          <a:bodyPr lIns="82030" tIns="41015" rIns="82030" bIns="41015"/>
          <a:lstStyle/>
          <a:p>
            <a:pPr algn="ctr" eaLnBrk="0" hangingPunct="0"/>
            <a:r>
              <a:rPr lang="en-US" sz="1400" dirty="0" smtClean="0">
                <a:solidFill>
                  <a:srgbClr val="C00000"/>
                </a:solidFill>
              </a:rPr>
              <a:t>Proposal (</a:t>
            </a:r>
            <a:r>
              <a:rPr lang="en-US" sz="1400" dirty="0" err="1" smtClean="0">
                <a:solidFill>
                  <a:srgbClr val="C00000"/>
                </a:solidFill>
              </a:rPr>
              <a:t>Pellegrini</a:t>
            </a:r>
            <a:r>
              <a:rPr lang="en-US" sz="1400" dirty="0" smtClean="0">
                <a:solidFill>
                  <a:srgbClr val="C00000"/>
                </a:solidFill>
              </a:rPr>
              <a:t>), Study Group (</a:t>
            </a:r>
            <a:r>
              <a:rPr lang="en-US" sz="1400" dirty="0" err="1" smtClean="0">
                <a:solidFill>
                  <a:srgbClr val="C00000"/>
                </a:solidFill>
              </a:rPr>
              <a:t>Winick</a:t>
            </a:r>
            <a:r>
              <a:rPr lang="en-US" sz="1400" dirty="0" smtClean="0">
                <a:solidFill>
                  <a:srgbClr val="C00000"/>
                </a:solidFill>
              </a:rPr>
              <a:t>)</a:t>
            </a:r>
            <a:endParaRPr lang="en-US" sz="1400" dirty="0">
              <a:solidFill>
                <a:srgbClr val="C00000"/>
              </a:solidFill>
            </a:endParaRPr>
          </a:p>
        </p:txBody>
      </p:sp>
      <p:sp>
        <p:nvSpPr>
          <p:cNvPr id="97" name="Line 4"/>
          <p:cNvSpPr>
            <a:spLocks noChangeShapeType="1"/>
          </p:cNvSpPr>
          <p:nvPr/>
        </p:nvSpPr>
        <p:spPr bwMode="auto">
          <a:xfrm>
            <a:off x="1218483" y="1594968"/>
            <a:ext cx="4142" cy="1478241"/>
          </a:xfrm>
          <a:prstGeom prst="line">
            <a:avLst/>
          </a:prstGeom>
          <a:noFill/>
          <a:ln w="38100">
            <a:solidFill>
              <a:schemeClr val="accent2"/>
            </a:solidFill>
            <a:round/>
            <a:headEnd type="stealth" w="med" len="lg"/>
            <a:tailEnd/>
          </a:ln>
          <a:effectLst/>
        </p:spPr>
        <p:txBody>
          <a:bodyPr lIns="91418" tIns="45709" rIns="91418" bIns="45709"/>
          <a:lstStyle/>
          <a:p>
            <a:endParaRPr lang="en-US"/>
          </a:p>
        </p:txBody>
      </p:sp>
      <p:pic>
        <p:nvPicPr>
          <p:cNvPr id="39938" name="Picture 2" descr="Book Cover">
            <a:hlinkClick r:id="" tooltip="Click here to read this book for free!"/>
          </p:cNvPr>
          <p:cNvPicPr>
            <a:picLocks noChangeAspect="1" noChangeArrowheads="1"/>
          </p:cNvPicPr>
          <p:nvPr/>
        </p:nvPicPr>
        <p:blipFill>
          <a:blip r:embed="rId3" cstate="print"/>
          <a:srcRect/>
          <a:stretch>
            <a:fillRect/>
          </a:stretch>
        </p:blipFill>
        <p:spPr bwMode="auto">
          <a:xfrm>
            <a:off x="731320" y="2740177"/>
            <a:ext cx="952500" cy="1266826"/>
          </a:xfrm>
          <a:prstGeom prst="rect">
            <a:avLst/>
          </a:prstGeom>
          <a:noFill/>
          <a:ln w="19050">
            <a:solidFill>
              <a:schemeClr val="tx1"/>
            </a:solidFill>
          </a:ln>
        </p:spPr>
      </p:pic>
      <p:sp>
        <p:nvSpPr>
          <p:cNvPr id="98" name="Text Box 8"/>
          <p:cNvSpPr txBox="1">
            <a:spLocks noChangeArrowheads="1"/>
          </p:cNvSpPr>
          <p:nvPr/>
        </p:nvSpPr>
        <p:spPr bwMode="auto">
          <a:xfrm>
            <a:off x="674672" y="1984255"/>
            <a:ext cx="1051386" cy="749907"/>
          </a:xfrm>
          <a:prstGeom prst="rect">
            <a:avLst/>
          </a:prstGeom>
          <a:solidFill>
            <a:schemeClr val="bg1"/>
          </a:solidFill>
          <a:ln w="19050">
            <a:solidFill>
              <a:srgbClr val="C00000"/>
            </a:solidFill>
            <a:miter lim="800000"/>
            <a:headEnd/>
            <a:tailEnd/>
          </a:ln>
          <a:effectLst/>
        </p:spPr>
        <p:txBody>
          <a:bodyPr lIns="82030" tIns="41015" rIns="82030" bIns="41015"/>
          <a:lstStyle/>
          <a:p>
            <a:pPr algn="ctr" eaLnBrk="0" hangingPunct="0"/>
            <a:r>
              <a:rPr lang="en-US" sz="1400" dirty="0" smtClean="0">
                <a:solidFill>
                  <a:srgbClr val="C00000"/>
                </a:solidFill>
              </a:rPr>
              <a:t>National Academies Report</a:t>
            </a:r>
            <a:endParaRPr lang="en-US" sz="1400" dirty="0">
              <a:solidFill>
                <a:srgbClr val="C00000"/>
              </a:solidFill>
            </a:endParaRPr>
          </a:p>
        </p:txBody>
      </p:sp>
      <p:sp>
        <p:nvSpPr>
          <p:cNvPr id="99" name="Text Box 8"/>
          <p:cNvSpPr txBox="1">
            <a:spLocks noChangeArrowheads="1"/>
          </p:cNvSpPr>
          <p:nvPr/>
        </p:nvSpPr>
        <p:spPr bwMode="auto">
          <a:xfrm>
            <a:off x="1352769" y="4059628"/>
            <a:ext cx="1203786" cy="760187"/>
          </a:xfrm>
          <a:prstGeom prst="rect">
            <a:avLst/>
          </a:prstGeom>
          <a:solidFill>
            <a:schemeClr val="bg1"/>
          </a:solidFill>
          <a:ln w="19050">
            <a:solidFill>
              <a:srgbClr val="C00000"/>
            </a:solidFill>
            <a:miter lim="800000"/>
            <a:headEnd/>
            <a:tailEnd/>
          </a:ln>
          <a:effectLst/>
        </p:spPr>
        <p:txBody>
          <a:bodyPr lIns="82030" tIns="41015" rIns="82030" bIns="41015"/>
          <a:lstStyle/>
          <a:p>
            <a:pPr algn="ctr" eaLnBrk="0" hangingPunct="0"/>
            <a:r>
              <a:rPr lang="en-US" sz="1400" dirty="0" smtClean="0">
                <a:solidFill>
                  <a:srgbClr val="C00000"/>
                </a:solidFill>
              </a:rPr>
              <a:t>Design Study Group (</a:t>
            </a:r>
            <a:r>
              <a:rPr lang="en-US" sz="1400" dirty="0" err="1" smtClean="0">
                <a:solidFill>
                  <a:srgbClr val="C00000"/>
                </a:solidFill>
              </a:rPr>
              <a:t>Cornacchia</a:t>
            </a:r>
            <a:r>
              <a:rPr lang="en-US" sz="1400" dirty="0" smtClean="0">
                <a:solidFill>
                  <a:srgbClr val="C00000"/>
                </a:solidFill>
              </a:rPr>
              <a:t>)</a:t>
            </a:r>
            <a:endParaRPr lang="en-US" sz="1400" dirty="0">
              <a:solidFill>
                <a:srgbClr val="C00000"/>
              </a:solidFill>
            </a:endParaRPr>
          </a:p>
        </p:txBody>
      </p:sp>
      <p:sp>
        <p:nvSpPr>
          <p:cNvPr id="102" name="Text Box 8"/>
          <p:cNvSpPr txBox="1">
            <a:spLocks noChangeArrowheads="1"/>
          </p:cNvSpPr>
          <p:nvPr/>
        </p:nvSpPr>
        <p:spPr bwMode="auto">
          <a:xfrm>
            <a:off x="2018874" y="3235989"/>
            <a:ext cx="1104470" cy="749907"/>
          </a:xfrm>
          <a:prstGeom prst="rect">
            <a:avLst/>
          </a:prstGeom>
          <a:solidFill>
            <a:schemeClr val="tx1"/>
          </a:solidFill>
          <a:ln w="19050">
            <a:solidFill>
              <a:schemeClr val="tx1"/>
            </a:solidFill>
            <a:miter lim="800000"/>
            <a:headEnd/>
            <a:tailEnd/>
          </a:ln>
          <a:effectLst/>
        </p:spPr>
        <p:txBody>
          <a:bodyPr lIns="82030" tIns="41015" rIns="82030" bIns="41015"/>
          <a:lstStyle/>
          <a:p>
            <a:pPr algn="ctr" eaLnBrk="0" hangingPunct="0"/>
            <a:r>
              <a:rPr lang="en-US" sz="1400" dirty="0" smtClean="0">
                <a:solidFill>
                  <a:schemeClr val="bg1">
                    <a:lumMod val="95000"/>
                  </a:schemeClr>
                </a:solidFill>
              </a:rPr>
              <a:t>BESAC (</a:t>
            </a:r>
            <a:r>
              <a:rPr lang="en-US" sz="1400" dirty="0" err="1" smtClean="0">
                <a:solidFill>
                  <a:schemeClr val="bg1">
                    <a:lumMod val="95000"/>
                  </a:schemeClr>
                </a:solidFill>
              </a:rPr>
              <a:t>Birgeneau</a:t>
            </a:r>
            <a:r>
              <a:rPr lang="en-US" sz="1400" dirty="0" smtClean="0">
                <a:solidFill>
                  <a:schemeClr val="bg1">
                    <a:lumMod val="95000"/>
                  </a:schemeClr>
                </a:solidFill>
              </a:rPr>
              <a:t>) Report</a:t>
            </a:r>
            <a:endParaRPr lang="en-US" sz="1400" dirty="0">
              <a:solidFill>
                <a:schemeClr val="bg1">
                  <a:lumMod val="95000"/>
                </a:schemeClr>
              </a:solidFill>
            </a:endParaRPr>
          </a:p>
        </p:txBody>
      </p:sp>
      <p:sp>
        <p:nvSpPr>
          <p:cNvPr id="66" name="Text Box 8"/>
          <p:cNvSpPr txBox="1">
            <a:spLocks noChangeArrowheads="1"/>
          </p:cNvSpPr>
          <p:nvPr/>
        </p:nvSpPr>
        <p:spPr bwMode="auto">
          <a:xfrm>
            <a:off x="2366484" y="2258193"/>
            <a:ext cx="787684" cy="897171"/>
          </a:xfrm>
          <a:prstGeom prst="rect">
            <a:avLst/>
          </a:prstGeom>
          <a:solidFill>
            <a:schemeClr val="bg1"/>
          </a:solidFill>
          <a:ln w="19050">
            <a:solidFill>
              <a:srgbClr val="C00000"/>
            </a:solidFill>
            <a:miter lim="800000"/>
            <a:headEnd/>
            <a:tailEnd/>
          </a:ln>
          <a:effectLst/>
        </p:spPr>
        <p:txBody>
          <a:bodyPr lIns="82030" tIns="41015" rIns="82030" bIns="41015"/>
          <a:lstStyle/>
          <a:p>
            <a:pPr algn="ctr" eaLnBrk="0" hangingPunct="0"/>
            <a:r>
              <a:rPr lang="en-US" sz="1400" dirty="0" smtClean="0">
                <a:solidFill>
                  <a:srgbClr val="C00000"/>
                </a:solidFill>
              </a:rPr>
              <a:t>LCLS Design Study Report</a:t>
            </a:r>
            <a:endParaRPr lang="en-US" sz="1400" dirty="0">
              <a:solidFill>
                <a:srgbClr val="C00000"/>
              </a:solidFill>
            </a:endParaRPr>
          </a:p>
        </p:txBody>
      </p:sp>
      <p:sp>
        <p:nvSpPr>
          <p:cNvPr id="69" name="Text Box 8"/>
          <p:cNvSpPr txBox="1">
            <a:spLocks noChangeArrowheads="1"/>
          </p:cNvSpPr>
          <p:nvPr/>
        </p:nvSpPr>
        <p:spPr bwMode="auto">
          <a:xfrm>
            <a:off x="2804841" y="4035677"/>
            <a:ext cx="811658" cy="749907"/>
          </a:xfrm>
          <a:prstGeom prst="rect">
            <a:avLst/>
          </a:prstGeom>
          <a:solidFill>
            <a:schemeClr val="tx1"/>
          </a:solidFill>
          <a:ln w="19050">
            <a:solidFill>
              <a:schemeClr val="tx1"/>
            </a:solidFill>
            <a:miter lim="800000"/>
            <a:headEnd/>
            <a:tailEnd/>
          </a:ln>
          <a:effectLst/>
        </p:spPr>
        <p:txBody>
          <a:bodyPr lIns="82030" tIns="41015" rIns="82030" bIns="41015"/>
          <a:lstStyle/>
          <a:p>
            <a:pPr algn="ctr" eaLnBrk="0" hangingPunct="0"/>
            <a:r>
              <a:rPr lang="en-US" sz="1400" dirty="0" smtClean="0">
                <a:solidFill>
                  <a:schemeClr val="bg1">
                    <a:lumMod val="95000"/>
                  </a:schemeClr>
                </a:solidFill>
              </a:rPr>
              <a:t>BESAC (Leone) Report</a:t>
            </a:r>
            <a:endParaRPr lang="en-US" sz="1400" dirty="0">
              <a:solidFill>
                <a:schemeClr val="bg1">
                  <a:lumMod val="95000"/>
                </a:schemeClr>
              </a:solidFill>
            </a:endParaRPr>
          </a:p>
        </p:txBody>
      </p:sp>
      <p:sp>
        <p:nvSpPr>
          <p:cNvPr id="71" name="Text Box 8"/>
          <p:cNvSpPr txBox="1">
            <a:spLocks noChangeArrowheads="1"/>
          </p:cNvSpPr>
          <p:nvPr/>
        </p:nvSpPr>
        <p:spPr bwMode="auto">
          <a:xfrm>
            <a:off x="4066859" y="2684609"/>
            <a:ext cx="606176" cy="325240"/>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CD-1</a:t>
            </a:r>
          </a:p>
        </p:txBody>
      </p:sp>
      <p:sp>
        <p:nvSpPr>
          <p:cNvPr id="73" name="Line 26"/>
          <p:cNvSpPr>
            <a:spLocks noChangeShapeType="1"/>
          </p:cNvSpPr>
          <p:nvPr/>
        </p:nvSpPr>
        <p:spPr bwMode="auto">
          <a:xfrm>
            <a:off x="4804933" y="1594968"/>
            <a:ext cx="0" cy="1529611"/>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100" name="Text Box 8"/>
          <p:cNvSpPr txBox="1">
            <a:spLocks noChangeArrowheads="1"/>
          </p:cNvSpPr>
          <p:nvPr/>
        </p:nvSpPr>
        <p:spPr bwMode="auto">
          <a:xfrm>
            <a:off x="4455565" y="3083588"/>
            <a:ext cx="702063" cy="325240"/>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CD-2a</a:t>
            </a:r>
          </a:p>
        </p:txBody>
      </p:sp>
      <p:sp>
        <p:nvSpPr>
          <p:cNvPr id="103" name="Text Box 8"/>
          <p:cNvSpPr txBox="1">
            <a:spLocks noChangeArrowheads="1"/>
          </p:cNvSpPr>
          <p:nvPr/>
        </p:nvSpPr>
        <p:spPr bwMode="auto">
          <a:xfrm>
            <a:off x="4633641" y="3872989"/>
            <a:ext cx="1140430" cy="731065"/>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Facilities for the Future of Science</a:t>
            </a:r>
          </a:p>
        </p:txBody>
      </p:sp>
      <p:pic>
        <p:nvPicPr>
          <p:cNvPr id="104" name="Picture 103" descr="20_Year_Science_Plan.jpg"/>
          <p:cNvPicPr>
            <a:picLocks noChangeAspect="1"/>
          </p:cNvPicPr>
          <p:nvPr/>
        </p:nvPicPr>
        <p:blipFill>
          <a:blip r:embed="rId4" cstate="print"/>
          <a:stretch>
            <a:fillRect/>
          </a:stretch>
        </p:blipFill>
        <p:spPr>
          <a:xfrm>
            <a:off x="4750441" y="4614329"/>
            <a:ext cx="951712" cy="1232899"/>
          </a:xfrm>
          <a:prstGeom prst="rect">
            <a:avLst/>
          </a:prstGeom>
          <a:ln w="19050">
            <a:solidFill>
              <a:schemeClr val="tx1"/>
            </a:solidFill>
          </a:ln>
        </p:spPr>
      </p:pic>
      <p:sp>
        <p:nvSpPr>
          <p:cNvPr id="105" name="Text Box 8"/>
          <p:cNvSpPr txBox="1">
            <a:spLocks noChangeArrowheads="1"/>
          </p:cNvSpPr>
          <p:nvPr/>
        </p:nvSpPr>
        <p:spPr bwMode="auto">
          <a:xfrm>
            <a:off x="5697026" y="2855844"/>
            <a:ext cx="702063" cy="325240"/>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CD-3b</a:t>
            </a:r>
          </a:p>
        </p:txBody>
      </p:sp>
      <p:sp>
        <p:nvSpPr>
          <p:cNvPr id="106" name="Line 26"/>
          <p:cNvSpPr>
            <a:spLocks noChangeShapeType="1"/>
          </p:cNvSpPr>
          <p:nvPr/>
        </p:nvSpPr>
        <p:spPr bwMode="auto">
          <a:xfrm>
            <a:off x="7794658" y="1594966"/>
            <a:ext cx="62490" cy="3327589"/>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107" name="Text Box 8"/>
          <p:cNvSpPr txBox="1">
            <a:spLocks noChangeArrowheads="1"/>
          </p:cNvSpPr>
          <p:nvPr/>
        </p:nvSpPr>
        <p:spPr bwMode="auto">
          <a:xfrm>
            <a:off x="7120001" y="4878107"/>
            <a:ext cx="780826" cy="517028"/>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LCLS-II CD-0</a:t>
            </a:r>
          </a:p>
        </p:txBody>
      </p:sp>
      <p:sp>
        <p:nvSpPr>
          <p:cNvPr id="108" name="Line 26"/>
          <p:cNvSpPr>
            <a:spLocks noChangeShapeType="1"/>
          </p:cNvSpPr>
          <p:nvPr/>
        </p:nvSpPr>
        <p:spPr bwMode="auto">
          <a:xfrm>
            <a:off x="8183361" y="1593258"/>
            <a:ext cx="14866" cy="791582"/>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109" name="Text Box 8"/>
          <p:cNvSpPr txBox="1">
            <a:spLocks noChangeArrowheads="1"/>
          </p:cNvSpPr>
          <p:nvPr/>
        </p:nvSpPr>
        <p:spPr bwMode="auto">
          <a:xfrm>
            <a:off x="7996720" y="2258192"/>
            <a:ext cx="777407" cy="506752"/>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LCLS-II</a:t>
            </a:r>
          </a:p>
          <a:p>
            <a:pPr algn="ctr" eaLnBrk="1" hangingPunct="1"/>
            <a:r>
              <a:rPr lang="en-US" sz="1400" dirty="0" smtClean="0"/>
              <a:t>CD-1</a:t>
            </a:r>
          </a:p>
        </p:txBody>
      </p:sp>
      <p:sp>
        <p:nvSpPr>
          <p:cNvPr id="110" name="Line 26"/>
          <p:cNvSpPr>
            <a:spLocks noChangeShapeType="1"/>
          </p:cNvSpPr>
          <p:nvPr/>
        </p:nvSpPr>
        <p:spPr bwMode="auto">
          <a:xfrm>
            <a:off x="7885413" y="1593257"/>
            <a:ext cx="76030" cy="4048490"/>
          </a:xfrm>
          <a:prstGeom prst="line">
            <a:avLst/>
          </a:prstGeom>
          <a:noFill/>
          <a:ln w="38100">
            <a:solidFill>
              <a:schemeClr val="tx1"/>
            </a:solidFill>
            <a:round/>
            <a:headEnd type="stealth" w="med" len="lg"/>
            <a:tailEnd/>
          </a:ln>
          <a:effectLst/>
        </p:spPr>
        <p:txBody>
          <a:bodyPr lIns="91418" tIns="45709" rIns="91418" bIns="45709"/>
          <a:lstStyle/>
          <a:p>
            <a:endParaRPr lang="en-US"/>
          </a:p>
        </p:txBody>
      </p:sp>
      <p:sp>
        <p:nvSpPr>
          <p:cNvPr id="111" name="Text Box 8"/>
          <p:cNvSpPr txBox="1">
            <a:spLocks noChangeArrowheads="1"/>
          </p:cNvSpPr>
          <p:nvPr/>
        </p:nvSpPr>
        <p:spPr bwMode="auto">
          <a:xfrm>
            <a:off x="7643972" y="5515108"/>
            <a:ext cx="633574" cy="325240"/>
          </a:xfrm>
          <a:prstGeom prst="rect">
            <a:avLst/>
          </a:prstGeom>
          <a:solidFill>
            <a:schemeClr val="bg1"/>
          </a:solidFill>
          <a:ln w="19050">
            <a:solidFill>
              <a:schemeClr val="tx1"/>
            </a:solidFill>
            <a:miter lim="800000"/>
            <a:headEnd/>
            <a:tailEnd/>
          </a:ln>
          <a:effectLst/>
        </p:spPr>
        <p:txBody>
          <a:bodyPr lIns="82030" tIns="41015" rIns="82030" bIns="41015"/>
          <a:lstStyle/>
          <a:p>
            <a:pPr algn="ctr" eaLnBrk="1" hangingPunct="1"/>
            <a:r>
              <a:rPr lang="en-US" sz="1400" dirty="0" smtClean="0"/>
              <a:t>CD-4</a:t>
            </a:r>
          </a:p>
        </p:txBody>
      </p:sp>
      <p:sp>
        <p:nvSpPr>
          <p:cNvPr id="112" name="Line 26"/>
          <p:cNvSpPr>
            <a:spLocks noChangeShapeType="1"/>
          </p:cNvSpPr>
          <p:nvPr/>
        </p:nvSpPr>
        <p:spPr bwMode="auto">
          <a:xfrm>
            <a:off x="7369989" y="1591544"/>
            <a:ext cx="52297" cy="2784769"/>
          </a:xfrm>
          <a:prstGeom prst="line">
            <a:avLst/>
          </a:prstGeom>
          <a:noFill/>
          <a:ln w="38100">
            <a:solidFill>
              <a:srgbClr val="C00000"/>
            </a:solidFill>
            <a:round/>
            <a:headEnd type="stealth" w="med" len="lg"/>
            <a:tailEnd/>
          </a:ln>
          <a:effectLst/>
        </p:spPr>
        <p:txBody>
          <a:bodyPr lIns="91418" tIns="45709" rIns="91418" bIns="45709"/>
          <a:lstStyle/>
          <a:p>
            <a:endParaRPr lang="en-US"/>
          </a:p>
        </p:txBody>
      </p:sp>
      <p:sp>
        <p:nvSpPr>
          <p:cNvPr id="113" name="Text Box 8"/>
          <p:cNvSpPr txBox="1">
            <a:spLocks noChangeArrowheads="1"/>
          </p:cNvSpPr>
          <p:nvPr/>
        </p:nvSpPr>
        <p:spPr bwMode="auto">
          <a:xfrm>
            <a:off x="6667928" y="2802776"/>
            <a:ext cx="779116" cy="731065"/>
          </a:xfrm>
          <a:prstGeom prst="rect">
            <a:avLst/>
          </a:prstGeom>
          <a:solidFill>
            <a:schemeClr val="bg1"/>
          </a:solidFill>
          <a:ln w="19050">
            <a:solidFill>
              <a:srgbClr val="C00000"/>
            </a:solidFill>
            <a:miter lim="800000"/>
            <a:headEnd/>
            <a:tailEnd/>
          </a:ln>
          <a:effectLst/>
        </p:spPr>
        <p:txBody>
          <a:bodyPr lIns="82030" tIns="41015" rIns="82030" bIns="41015"/>
          <a:lstStyle/>
          <a:p>
            <a:pPr algn="ctr" eaLnBrk="1" hangingPunct="1"/>
            <a:r>
              <a:rPr lang="en-US" sz="1400" dirty="0" smtClean="0">
                <a:solidFill>
                  <a:srgbClr val="C00000"/>
                </a:solidFill>
              </a:rPr>
              <a:t>BESAC Photon Report</a:t>
            </a:r>
          </a:p>
        </p:txBody>
      </p:sp>
      <p:pic>
        <p:nvPicPr>
          <p:cNvPr id="114" name="Picture 2" descr="NGPS_xlg"/>
          <p:cNvPicPr>
            <a:picLocks noChangeAspect="1" noChangeArrowheads="1"/>
          </p:cNvPicPr>
          <p:nvPr/>
        </p:nvPicPr>
        <p:blipFill>
          <a:blip r:embed="rId5" cstate="print"/>
          <a:srcRect/>
          <a:stretch>
            <a:fillRect/>
          </a:stretch>
        </p:blipFill>
        <p:spPr bwMode="auto">
          <a:xfrm>
            <a:off x="6565783" y="3550350"/>
            <a:ext cx="954899" cy="1216736"/>
          </a:xfrm>
          <a:prstGeom prst="rect">
            <a:avLst/>
          </a:prstGeom>
          <a:noFill/>
          <a:ln w="1905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Text Box 44"/>
          <p:cNvSpPr txBox="1">
            <a:spLocks noChangeArrowheads="1"/>
          </p:cNvSpPr>
          <p:nvPr/>
        </p:nvSpPr>
        <p:spPr bwMode="auto">
          <a:xfrm>
            <a:off x="11" y="2486034"/>
            <a:ext cx="3210042" cy="369108"/>
          </a:xfrm>
          <a:prstGeom prst="rect">
            <a:avLst/>
          </a:prstGeom>
          <a:noFill/>
          <a:ln w="9525">
            <a:noFill/>
            <a:miter lim="800000"/>
            <a:headEnd/>
            <a:tailEnd/>
          </a:ln>
        </p:spPr>
        <p:txBody>
          <a:bodyPr wrap="none" lIns="91216" tIns="45609" rIns="91216" bIns="45609">
            <a:spAutoFit/>
          </a:bodyPr>
          <a:lstStyle/>
          <a:p>
            <a:pPr marL="228098" indent="-228098">
              <a:buFont typeface="Wingdings" pitchFamily="2" charset="2"/>
              <a:buChar char="§"/>
            </a:pPr>
            <a:r>
              <a:rPr lang="en-US" i="1" dirty="0">
                <a:solidFill>
                  <a:srgbClr val="008000"/>
                </a:solidFill>
                <a:cs typeface="Arial" pitchFamily="34" charset="0"/>
              </a:rPr>
              <a:t>Science for National Needs</a:t>
            </a:r>
          </a:p>
        </p:txBody>
      </p:sp>
      <p:sp>
        <p:nvSpPr>
          <p:cNvPr id="10251" name="Text Box 45"/>
          <p:cNvSpPr txBox="1">
            <a:spLocks noChangeArrowheads="1"/>
          </p:cNvSpPr>
          <p:nvPr/>
        </p:nvSpPr>
        <p:spPr bwMode="auto">
          <a:xfrm>
            <a:off x="9" y="790584"/>
            <a:ext cx="2645785" cy="369108"/>
          </a:xfrm>
          <a:prstGeom prst="rect">
            <a:avLst/>
          </a:prstGeom>
          <a:noFill/>
          <a:ln w="9525">
            <a:noFill/>
            <a:miter lim="800000"/>
            <a:headEnd/>
            <a:tailEnd/>
          </a:ln>
        </p:spPr>
        <p:txBody>
          <a:bodyPr wrap="none" lIns="91216" tIns="45609" rIns="91216" bIns="45609">
            <a:spAutoFit/>
          </a:bodyPr>
          <a:lstStyle/>
          <a:p>
            <a:pPr marL="228098" indent="-228098">
              <a:buFont typeface="Wingdings" pitchFamily="2" charset="2"/>
              <a:buChar char="§"/>
            </a:pPr>
            <a:r>
              <a:rPr lang="en-US" i="1" dirty="0">
                <a:solidFill>
                  <a:srgbClr val="008000"/>
                </a:solidFill>
                <a:cs typeface="Arial" pitchFamily="34" charset="0"/>
              </a:rPr>
              <a:t>Science for Discovery</a:t>
            </a:r>
          </a:p>
        </p:txBody>
      </p:sp>
      <p:sp>
        <p:nvSpPr>
          <p:cNvPr id="10242" name="Rectangle 2"/>
          <p:cNvSpPr>
            <a:spLocks noGrp="1" noChangeArrowheads="1"/>
          </p:cNvSpPr>
          <p:nvPr>
            <p:ph type="title"/>
          </p:nvPr>
        </p:nvSpPr>
        <p:spPr>
          <a:xfrm>
            <a:off x="0" y="0"/>
            <a:ext cx="9144000" cy="723900"/>
          </a:xfrm>
        </p:spPr>
        <p:txBody>
          <a:bodyPr lIns="91205" tIns="45604" rIns="91205" bIns="45604"/>
          <a:lstStyle/>
          <a:p>
            <a:pPr defTabSz="1016914">
              <a:tabLst>
                <a:tab pos="1886519" algn="l"/>
              </a:tabLst>
            </a:pPr>
            <a:r>
              <a:rPr lang="en-US" dirty="0" smtClean="0">
                <a:solidFill>
                  <a:srgbClr val="006600"/>
                </a:solidFill>
              </a:rPr>
              <a:t>BES Strategic Planning Activities</a:t>
            </a:r>
          </a:p>
        </p:txBody>
      </p:sp>
      <p:pic>
        <p:nvPicPr>
          <p:cNvPr id="10244" name="Picture 26"/>
          <p:cNvPicPr preferRelativeResize="0">
            <a:picLocks noGrp="1" noChangeAspect="1" noChangeArrowheads="1"/>
          </p:cNvPicPr>
          <p:nvPr>
            <p:ph sz="quarter" idx="4294967295"/>
          </p:nvPr>
        </p:nvPicPr>
        <p:blipFill>
          <a:blip r:embed="rId3" cstate="print"/>
          <a:srcRect/>
          <a:stretch>
            <a:fillRect/>
          </a:stretch>
        </p:blipFill>
        <p:spPr>
          <a:xfrm>
            <a:off x="0" y="2870204"/>
            <a:ext cx="895350" cy="1117600"/>
          </a:xfrm>
          <a:ln w="28575">
            <a:solidFill>
              <a:srgbClr val="FF0000"/>
            </a:solidFill>
          </a:ln>
        </p:spPr>
      </p:pic>
      <p:grpSp>
        <p:nvGrpSpPr>
          <p:cNvPr id="2" name="Group 10"/>
          <p:cNvGrpSpPr>
            <a:grpSpLocks/>
          </p:cNvGrpSpPr>
          <p:nvPr/>
        </p:nvGrpSpPr>
        <p:grpSpPr bwMode="auto">
          <a:xfrm>
            <a:off x="1" y="5375949"/>
            <a:ext cx="6937829" cy="1150937"/>
            <a:chOff x="198" y="3680"/>
            <a:chExt cx="5892" cy="1069"/>
          </a:xfrm>
        </p:grpSpPr>
        <p:grpSp>
          <p:nvGrpSpPr>
            <p:cNvPr id="3" name="Group 11"/>
            <p:cNvGrpSpPr>
              <a:grpSpLocks noChangeAspect="1"/>
            </p:cNvGrpSpPr>
            <p:nvPr/>
          </p:nvGrpSpPr>
          <p:grpSpPr bwMode="auto">
            <a:xfrm>
              <a:off x="3438" y="3694"/>
              <a:ext cx="766" cy="984"/>
              <a:chOff x="1746" y="1535"/>
              <a:chExt cx="806" cy="1036"/>
            </a:xfrm>
          </p:grpSpPr>
          <p:pic>
            <p:nvPicPr>
              <p:cNvPr id="10291" name="Picture 12"/>
              <p:cNvPicPr preferRelativeResize="0">
                <a:picLocks noChangeAspect="1" noChangeArrowheads="1"/>
              </p:cNvPicPr>
              <p:nvPr/>
            </p:nvPicPr>
            <p:blipFill>
              <a:blip r:embed="rId4" cstate="print"/>
              <a:srcRect l="8398" r="11044" b="23692"/>
              <a:stretch>
                <a:fillRect/>
              </a:stretch>
            </p:blipFill>
            <p:spPr bwMode="auto">
              <a:xfrm>
                <a:off x="1809" y="1577"/>
                <a:ext cx="671" cy="845"/>
              </a:xfrm>
              <a:prstGeom prst="rect">
                <a:avLst/>
              </a:prstGeom>
              <a:solidFill>
                <a:schemeClr val="bg1"/>
              </a:solidFill>
              <a:ln w="9525">
                <a:noFill/>
                <a:miter lim="800000"/>
                <a:headEnd/>
                <a:tailEnd/>
              </a:ln>
            </p:spPr>
          </p:pic>
          <p:sp>
            <p:nvSpPr>
              <p:cNvPr id="3097613" name="Rectangle 13"/>
              <p:cNvSpPr>
                <a:spLocks noChangeAspect="1" noChangeArrowheads="1"/>
              </p:cNvSpPr>
              <p:nvPr/>
            </p:nvSpPr>
            <p:spPr bwMode="auto">
              <a:xfrm>
                <a:off x="1746" y="1533"/>
                <a:ext cx="805" cy="1037"/>
              </a:xfrm>
              <a:prstGeom prst="rect">
                <a:avLst/>
              </a:prstGeom>
              <a:noFill/>
              <a:ln w="9525">
                <a:solidFill>
                  <a:schemeClr val="tx1"/>
                </a:solidFill>
                <a:miter lim="800000"/>
                <a:headEnd/>
                <a:tailEnd/>
              </a:ln>
            </p:spPr>
            <p:txBody>
              <a:bodyPr wrap="none" lIns="82058" tIns="41029" rIns="82058" bIns="41029" anchor="ctr"/>
              <a:lstStyle/>
              <a:p>
                <a:pPr defTabSz="818915">
                  <a:defRPr/>
                </a:pPr>
                <a:endParaRPr lang="en-US" dirty="0">
                  <a:effectLst>
                    <a:outerShdw blurRad="38100" dist="38100" dir="2700000" algn="tl">
                      <a:srgbClr val="C0C0C0"/>
                    </a:outerShdw>
                  </a:effectLst>
                </a:endParaRPr>
              </a:p>
            </p:txBody>
          </p:sp>
        </p:grpSp>
        <p:grpSp>
          <p:nvGrpSpPr>
            <p:cNvPr id="4" name="Group 14"/>
            <p:cNvGrpSpPr>
              <a:grpSpLocks noChangeAspect="1"/>
            </p:cNvGrpSpPr>
            <p:nvPr/>
          </p:nvGrpSpPr>
          <p:grpSpPr bwMode="auto">
            <a:xfrm>
              <a:off x="4044" y="3740"/>
              <a:ext cx="766" cy="984"/>
              <a:chOff x="2673" y="1553"/>
              <a:chExt cx="806" cy="1036"/>
            </a:xfrm>
          </p:grpSpPr>
          <p:sp>
            <p:nvSpPr>
              <p:cNvPr id="3097615" name="Rectangle 15"/>
              <p:cNvSpPr>
                <a:spLocks noChangeAspect="1" noChangeArrowheads="1"/>
              </p:cNvSpPr>
              <p:nvPr/>
            </p:nvSpPr>
            <p:spPr bwMode="auto">
              <a:xfrm>
                <a:off x="2671" y="1553"/>
                <a:ext cx="809" cy="1034"/>
              </a:xfrm>
              <a:prstGeom prst="rect">
                <a:avLst/>
              </a:prstGeom>
              <a:solidFill>
                <a:schemeClr val="bg1"/>
              </a:solidFill>
              <a:ln w="9525">
                <a:solidFill>
                  <a:schemeClr val="tx1"/>
                </a:solidFill>
                <a:miter lim="800000"/>
                <a:headEnd/>
                <a:tailEnd/>
              </a:ln>
            </p:spPr>
            <p:txBody>
              <a:bodyPr wrap="none" lIns="82058" tIns="41029" rIns="82058" bIns="41029" anchor="ctr"/>
              <a:lstStyle/>
              <a:p>
                <a:pPr defTabSz="818915">
                  <a:defRPr/>
                </a:pPr>
                <a:endParaRPr lang="en-US" dirty="0">
                  <a:effectLst>
                    <a:outerShdw blurRad="38100" dist="38100" dir="2700000" algn="tl">
                      <a:srgbClr val="C0C0C0"/>
                    </a:outerShdw>
                  </a:effectLst>
                </a:endParaRPr>
              </a:p>
            </p:txBody>
          </p:sp>
          <p:pic>
            <p:nvPicPr>
              <p:cNvPr id="10290" name="Picture 16"/>
              <p:cNvPicPr preferRelativeResize="0">
                <a:picLocks noChangeAspect="1" noChangeArrowheads="1"/>
              </p:cNvPicPr>
              <p:nvPr/>
            </p:nvPicPr>
            <p:blipFill>
              <a:blip r:embed="rId5" cstate="print"/>
              <a:srcRect/>
              <a:stretch>
                <a:fillRect/>
              </a:stretch>
            </p:blipFill>
            <p:spPr bwMode="auto">
              <a:xfrm>
                <a:off x="2697" y="1622"/>
                <a:ext cx="750" cy="561"/>
              </a:xfrm>
              <a:prstGeom prst="rect">
                <a:avLst/>
              </a:prstGeom>
              <a:solidFill>
                <a:schemeClr val="bg1"/>
              </a:solidFill>
              <a:ln w="9525">
                <a:noFill/>
                <a:miter lim="800000"/>
                <a:headEnd/>
                <a:tailEnd/>
              </a:ln>
            </p:spPr>
          </p:pic>
        </p:grpSp>
        <p:pic>
          <p:nvPicPr>
            <p:cNvPr id="10280" name="Picture 17"/>
            <p:cNvPicPr>
              <a:picLocks noChangeArrowheads="1"/>
            </p:cNvPicPr>
            <p:nvPr/>
          </p:nvPicPr>
          <p:blipFill>
            <a:blip r:embed="rId6" cstate="print"/>
            <a:srcRect/>
            <a:stretch>
              <a:fillRect/>
            </a:stretch>
          </p:blipFill>
          <p:spPr bwMode="auto">
            <a:xfrm>
              <a:off x="4659" y="3680"/>
              <a:ext cx="782" cy="986"/>
            </a:xfrm>
            <a:prstGeom prst="rect">
              <a:avLst/>
            </a:prstGeom>
            <a:noFill/>
            <a:ln w="12700">
              <a:noFill/>
              <a:miter lim="800000"/>
              <a:headEnd/>
              <a:tailEnd/>
            </a:ln>
          </p:spPr>
        </p:pic>
        <p:pic>
          <p:nvPicPr>
            <p:cNvPr id="10281" name="Picture 18" descr="covers_0001"/>
            <p:cNvPicPr preferRelativeResize="0">
              <a:picLocks noChangeAspect="1" noChangeArrowheads="1"/>
            </p:cNvPicPr>
            <p:nvPr/>
          </p:nvPicPr>
          <p:blipFill>
            <a:blip r:embed="rId7" cstate="print"/>
            <a:srcRect/>
            <a:stretch>
              <a:fillRect/>
            </a:stretch>
          </p:blipFill>
          <p:spPr bwMode="auto">
            <a:xfrm>
              <a:off x="198" y="3738"/>
              <a:ext cx="766" cy="984"/>
            </a:xfrm>
            <a:prstGeom prst="rect">
              <a:avLst/>
            </a:prstGeom>
            <a:noFill/>
            <a:ln w="9525">
              <a:noFill/>
              <a:miter lim="800000"/>
              <a:headEnd/>
              <a:tailEnd/>
            </a:ln>
          </p:spPr>
        </p:pic>
        <p:pic>
          <p:nvPicPr>
            <p:cNvPr id="10282" name="Picture 19" descr="covers_0002"/>
            <p:cNvPicPr preferRelativeResize="0">
              <a:picLocks noChangeAspect="1" noChangeArrowheads="1"/>
            </p:cNvPicPr>
            <p:nvPr/>
          </p:nvPicPr>
          <p:blipFill>
            <a:blip r:embed="rId8" cstate="print"/>
            <a:srcRect/>
            <a:stretch>
              <a:fillRect/>
            </a:stretch>
          </p:blipFill>
          <p:spPr bwMode="auto">
            <a:xfrm>
              <a:off x="786" y="3758"/>
              <a:ext cx="766" cy="984"/>
            </a:xfrm>
            <a:prstGeom prst="rect">
              <a:avLst/>
            </a:prstGeom>
            <a:noFill/>
            <a:ln w="9525">
              <a:noFill/>
              <a:miter lim="800000"/>
              <a:headEnd/>
              <a:tailEnd/>
            </a:ln>
          </p:spPr>
        </p:pic>
        <p:grpSp>
          <p:nvGrpSpPr>
            <p:cNvPr id="5" name="Group 20"/>
            <p:cNvGrpSpPr>
              <a:grpSpLocks noChangeAspect="1"/>
            </p:cNvGrpSpPr>
            <p:nvPr/>
          </p:nvGrpSpPr>
          <p:grpSpPr bwMode="auto">
            <a:xfrm>
              <a:off x="2088" y="3692"/>
              <a:ext cx="797" cy="984"/>
              <a:chOff x="1293" y="1171"/>
              <a:chExt cx="839" cy="1036"/>
            </a:xfrm>
          </p:grpSpPr>
          <p:pic>
            <p:nvPicPr>
              <p:cNvPr id="10287" name="Picture 21"/>
              <p:cNvPicPr preferRelativeResize="0">
                <a:picLocks noChangeAspect="1" noChangeArrowheads="1"/>
              </p:cNvPicPr>
              <p:nvPr/>
            </p:nvPicPr>
            <p:blipFill>
              <a:blip r:embed="rId9" cstate="print"/>
              <a:srcRect/>
              <a:stretch>
                <a:fillRect/>
              </a:stretch>
            </p:blipFill>
            <p:spPr bwMode="auto">
              <a:xfrm>
                <a:off x="1293" y="1284"/>
                <a:ext cx="839" cy="848"/>
              </a:xfrm>
              <a:prstGeom prst="rect">
                <a:avLst/>
              </a:prstGeom>
              <a:noFill/>
              <a:ln w="9525">
                <a:noFill/>
                <a:miter lim="800000"/>
                <a:headEnd/>
                <a:tailEnd/>
              </a:ln>
            </p:spPr>
          </p:pic>
          <p:sp>
            <p:nvSpPr>
              <p:cNvPr id="3097622" name="Rectangle 22"/>
              <p:cNvSpPr>
                <a:spLocks noChangeAspect="1" noChangeArrowheads="1"/>
              </p:cNvSpPr>
              <p:nvPr/>
            </p:nvSpPr>
            <p:spPr bwMode="auto">
              <a:xfrm>
                <a:off x="1311" y="1171"/>
                <a:ext cx="802" cy="1034"/>
              </a:xfrm>
              <a:prstGeom prst="rect">
                <a:avLst/>
              </a:prstGeom>
              <a:noFill/>
              <a:ln w="9525">
                <a:solidFill>
                  <a:schemeClr val="tx1"/>
                </a:solidFill>
                <a:miter lim="800000"/>
                <a:headEnd/>
                <a:tailEnd/>
              </a:ln>
            </p:spPr>
            <p:txBody>
              <a:bodyPr wrap="none" lIns="82058" tIns="41029" rIns="82058" bIns="41029" anchor="ctr"/>
              <a:lstStyle/>
              <a:p>
                <a:pPr defTabSz="818915">
                  <a:defRPr/>
                </a:pPr>
                <a:endParaRPr lang="en-US" dirty="0">
                  <a:effectLst>
                    <a:outerShdw blurRad="38100" dist="38100" dir="2700000" algn="tl">
                      <a:srgbClr val="C0C0C0"/>
                    </a:outerShdw>
                  </a:effectLst>
                </a:endParaRPr>
              </a:p>
            </p:txBody>
          </p:sp>
        </p:grpSp>
        <p:pic>
          <p:nvPicPr>
            <p:cNvPr id="10284" name="Picture 23"/>
            <p:cNvPicPr preferRelativeResize="0">
              <a:picLocks noChangeAspect="1" noChangeArrowheads="1"/>
            </p:cNvPicPr>
            <p:nvPr/>
          </p:nvPicPr>
          <p:blipFill>
            <a:blip r:embed="rId10" cstate="print"/>
            <a:srcRect/>
            <a:stretch>
              <a:fillRect/>
            </a:stretch>
          </p:blipFill>
          <p:spPr bwMode="auto">
            <a:xfrm>
              <a:off x="2769" y="3740"/>
              <a:ext cx="766" cy="984"/>
            </a:xfrm>
            <a:prstGeom prst="rect">
              <a:avLst/>
            </a:prstGeom>
            <a:noFill/>
            <a:ln w="9525">
              <a:solidFill>
                <a:schemeClr val="tx1"/>
              </a:solidFill>
              <a:miter lim="800000"/>
              <a:headEnd/>
              <a:tailEnd/>
            </a:ln>
          </p:spPr>
        </p:pic>
        <p:pic>
          <p:nvPicPr>
            <p:cNvPr id="10285" name="Picture 24"/>
            <p:cNvPicPr preferRelativeResize="0">
              <a:picLocks noChangeAspect="1" noChangeArrowheads="1"/>
            </p:cNvPicPr>
            <p:nvPr/>
          </p:nvPicPr>
          <p:blipFill>
            <a:blip r:embed="rId11" cstate="print"/>
            <a:srcRect/>
            <a:stretch>
              <a:fillRect/>
            </a:stretch>
          </p:blipFill>
          <p:spPr bwMode="auto">
            <a:xfrm>
              <a:off x="1419" y="3765"/>
              <a:ext cx="766" cy="984"/>
            </a:xfrm>
            <a:prstGeom prst="rect">
              <a:avLst/>
            </a:prstGeom>
            <a:noFill/>
            <a:ln w="12700">
              <a:solidFill>
                <a:schemeClr val="tx1"/>
              </a:solidFill>
              <a:miter lim="800000"/>
              <a:headEnd/>
              <a:tailEnd/>
            </a:ln>
          </p:spPr>
        </p:pic>
        <p:pic>
          <p:nvPicPr>
            <p:cNvPr id="10286" name="Picture 25"/>
            <p:cNvPicPr>
              <a:picLocks noChangeAspect="1" noChangeArrowheads="1"/>
            </p:cNvPicPr>
            <p:nvPr/>
          </p:nvPicPr>
          <p:blipFill>
            <a:blip r:embed="rId12" cstate="print"/>
            <a:srcRect/>
            <a:stretch>
              <a:fillRect/>
            </a:stretch>
          </p:blipFill>
          <p:spPr bwMode="auto">
            <a:xfrm>
              <a:off x="5343" y="3750"/>
              <a:ext cx="747" cy="966"/>
            </a:xfrm>
            <a:prstGeom prst="rect">
              <a:avLst/>
            </a:prstGeom>
            <a:noFill/>
            <a:ln w="57150">
              <a:noFill/>
              <a:miter lim="800000"/>
              <a:headEnd/>
              <a:tailEnd/>
            </a:ln>
          </p:spPr>
        </p:pic>
      </p:grpSp>
      <p:pic>
        <p:nvPicPr>
          <p:cNvPr id="10246" name="Picture 27"/>
          <p:cNvPicPr>
            <a:picLocks noChangeAspect="1" noChangeArrowheads="1"/>
          </p:cNvPicPr>
          <p:nvPr/>
        </p:nvPicPr>
        <p:blipFill>
          <a:blip r:embed="rId13" cstate="print"/>
          <a:srcRect/>
          <a:stretch>
            <a:fillRect/>
          </a:stretch>
        </p:blipFill>
        <p:spPr bwMode="auto">
          <a:xfrm>
            <a:off x="6572029" y="5424715"/>
            <a:ext cx="836612" cy="1112838"/>
          </a:xfrm>
          <a:prstGeom prst="rect">
            <a:avLst/>
          </a:prstGeom>
          <a:noFill/>
          <a:ln w="9525" algn="ctr">
            <a:noFill/>
            <a:miter lim="800000"/>
            <a:headEnd/>
            <a:tailEnd/>
          </a:ln>
        </p:spPr>
      </p:pic>
      <p:pic>
        <p:nvPicPr>
          <p:cNvPr id="10249" name="Picture 41"/>
          <p:cNvPicPr preferRelativeResize="0">
            <a:picLocks noChangeAspect="1" noChangeArrowheads="1"/>
          </p:cNvPicPr>
          <p:nvPr/>
        </p:nvPicPr>
        <p:blipFill>
          <a:blip r:embed="rId14" cstate="print"/>
          <a:srcRect/>
          <a:stretch>
            <a:fillRect/>
          </a:stretch>
        </p:blipFill>
        <p:spPr bwMode="auto">
          <a:xfrm>
            <a:off x="4783138" y="2861971"/>
            <a:ext cx="842962" cy="1089025"/>
          </a:xfrm>
          <a:prstGeom prst="rect">
            <a:avLst/>
          </a:prstGeom>
          <a:noFill/>
          <a:ln w="28575">
            <a:solidFill>
              <a:srgbClr val="FF0000"/>
            </a:solidFill>
            <a:miter lim="800000"/>
            <a:headEnd/>
            <a:tailEnd/>
          </a:ln>
        </p:spPr>
      </p:pic>
      <p:sp>
        <p:nvSpPr>
          <p:cNvPr id="10252" name="Text Box 46"/>
          <p:cNvSpPr txBox="1">
            <a:spLocks noChangeArrowheads="1"/>
          </p:cNvSpPr>
          <p:nvPr/>
        </p:nvSpPr>
        <p:spPr bwMode="auto">
          <a:xfrm>
            <a:off x="-69007" y="5040414"/>
            <a:ext cx="7126179" cy="369108"/>
          </a:xfrm>
          <a:prstGeom prst="rect">
            <a:avLst/>
          </a:prstGeom>
          <a:noFill/>
          <a:ln w="9525">
            <a:noFill/>
            <a:miter lim="800000"/>
            <a:headEnd/>
            <a:tailEnd/>
          </a:ln>
        </p:spPr>
        <p:txBody>
          <a:bodyPr wrap="none" lIns="91216" tIns="45609" rIns="91216" bIns="45609">
            <a:spAutoFit/>
          </a:bodyPr>
          <a:lstStyle/>
          <a:p>
            <a:pPr marL="228098" indent="-228098">
              <a:buFont typeface="Wingdings" pitchFamily="2" charset="2"/>
              <a:buChar char="§"/>
            </a:pPr>
            <a:r>
              <a:rPr lang="en-US" i="1" dirty="0">
                <a:solidFill>
                  <a:srgbClr val="008000"/>
                </a:solidFill>
                <a:cs typeface="Arial" pitchFamily="34" charset="0"/>
              </a:rPr>
              <a:t>National Scientific User Facilities, the 21</a:t>
            </a:r>
            <a:r>
              <a:rPr lang="en-US" i="1" baseline="30000" dirty="0">
                <a:solidFill>
                  <a:srgbClr val="008000"/>
                </a:solidFill>
                <a:cs typeface="Arial" pitchFamily="34" charset="0"/>
              </a:rPr>
              <a:t>st</a:t>
            </a:r>
            <a:r>
              <a:rPr lang="en-US" i="1" dirty="0">
                <a:solidFill>
                  <a:srgbClr val="008000"/>
                </a:solidFill>
                <a:cs typeface="Arial" pitchFamily="34" charset="0"/>
              </a:rPr>
              <a:t> century tools of science</a:t>
            </a:r>
          </a:p>
        </p:txBody>
      </p:sp>
      <p:pic>
        <p:nvPicPr>
          <p:cNvPr id="10256" name="Picture 3"/>
          <p:cNvPicPr preferRelativeResize="0">
            <a:picLocks noChangeAspect="1" noChangeArrowheads="1"/>
          </p:cNvPicPr>
          <p:nvPr/>
        </p:nvPicPr>
        <p:blipFill>
          <a:blip r:embed="rId15" cstate="print"/>
          <a:srcRect/>
          <a:stretch>
            <a:fillRect/>
          </a:stretch>
        </p:blipFill>
        <p:spPr bwMode="auto">
          <a:xfrm>
            <a:off x="2140919" y="1241486"/>
            <a:ext cx="978772" cy="1045995"/>
          </a:xfrm>
          <a:prstGeom prst="rect">
            <a:avLst/>
          </a:prstGeom>
          <a:noFill/>
          <a:ln w="28575">
            <a:solidFill>
              <a:schemeClr val="tx1"/>
            </a:solidFill>
            <a:miter lim="800000"/>
            <a:headEnd/>
            <a:tailEnd/>
          </a:ln>
        </p:spPr>
      </p:pic>
      <p:pic>
        <p:nvPicPr>
          <p:cNvPr id="10257" name="Picture 4"/>
          <p:cNvPicPr preferRelativeResize="0">
            <a:picLocks noChangeAspect="1" noChangeArrowheads="1"/>
          </p:cNvPicPr>
          <p:nvPr/>
        </p:nvPicPr>
        <p:blipFill>
          <a:blip r:embed="rId16" cstate="print"/>
          <a:srcRect/>
          <a:stretch>
            <a:fillRect/>
          </a:stretch>
        </p:blipFill>
        <p:spPr bwMode="auto">
          <a:xfrm>
            <a:off x="3126098" y="1239359"/>
            <a:ext cx="859939" cy="1037491"/>
          </a:xfrm>
          <a:prstGeom prst="rect">
            <a:avLst/>
          </a:prstGeom>
          <a:noFill/>
          <a:ln w="28575">
            <a:solidFill>
              <a:schemeClr val="tx1"/>
            </a:solidFill>
            <a:miter lim="800000"/>
            <a:headEnd/>
            <a:tailEnd/>
          </a:ln>
        </p:spPr>
      </p:pic>
      <p:grpSp>
        <p:nvGrpSpPr>
          <p:cNvPr id="6" name="Group 5"/>
          <p:cNvGrpSpPr>
            <a:grpSpLocks/>
          </p:cNvGrpSpPr>
          <p:nvPr/>
        </p:nvGrpSpPr>
        <p:grpSpPr bwMode="auto">
          <a:xfrm>
            <a:off x="1192814" y="1241468"/>
            <a:ext cx="976216" cy="1067255"/>
            <a:chOff x="180" y="2744"/>
            <a:chExt cx="1661" cy="2152"/>
          </a:xfrm>
        </p:grpSpPr>
        <p:pic>
          <p:nvPicPr>
            <p:cNvPr id="10265" name="Picture 6" descr="nes_fc"/>
            <p:cNvPicPr>
              <a:picLocks noChangeAspect="1" noChangeArrowheads="1"/>
            </p:cNvPicPr>
            <p:nvPr/>
          </p:nvPicPr>
          <p:blipFill>
            <a:blip r:embed="rId17" cstate="print"/>
            <a:srcRect/>
            <a:stretch>
              <a:fillRect/>
            </a:stretch>
          </p:blipFill>
          <p:spPr bwMode="auto">
            <a:xfrm>
              <a:off x="182" y="2749"/>
              <a:ext cx="1659" cy="2147"/>
            </a:xfrm>
            <a:prstGeom prst="rect">
              <a:avLst/>
            </a:prstGeom>
            <a:noFill/>
            <a:ln w="28575">
              <a:solidFill>
                <a:schemeClr val="tx1"/>
              </a:solidFill>
              <a:miter lim="800000"/>
              <a:headEnd/>
              <a:tailEnd/>
            </a:ln>
          </p:spPr>
        </p:pic>
        <p:sp>
          <p:nvSpPr>
            <p:cNvPr id="66" name="Rectangle 7"/>
            <p:cNvSpPr>
              <a:spLocks noChangeArrowheads="1"/>
            </p:cNvSpPr>
            <p:nvPr/>
          </p:nvSpPr>
          <p:spPr bwMode="auto">
            <a:xfrm>
              <a:off x="179" y="2744"/>
              <a:ext cx="1658" cy="2151"/>
            </a:xfrm>
            <a:prstGeom prst="rect">
              <a:avLst/>
            </a:prstGeom>
            <a:noFill/>
            <a:ln w="28575">
              <a:solidFill>
                <a:schemeClr val="tx1"/>
              </a:solidFill>
              <a:miter lim="800000"/>
              <a:headEnd/>
              <a:tailEnd/>
            </a:ln>
            <a:effectLst/>
          </p:spPr>
          <p:txBody>
            <a:bodyPr wrap="none" lIns="100797" tIns="49515" rIns="100797" bIns="49515" anchor="ctr"/>
            <a:lstStyle/>
            <a:p>
              <a:pPr algn="ctr" eaLnBrk="0" hangingPunct="0">
                <a:defRPr/>
              </a:pPr>
              <a:endParaRPr lang="en-US" dirty="0">
                <a:effectLst>
                  <a:outerShdw blurRad="38100" dist="38100" dir="2700000" algn="tl">
                    <a:srgbClr val="C0C0C0"/>
                  </a:outerShdw>
                </a:effectLst>
              </a:endParaRPr>
            </a:p>
          </p:txBody>
        </p:sp>
      </p:grpSp>
      <p:sp>
        <p:nvSpPr>
          <p:cNvPr id="67" name="Rectangle 8"/>
          <p:cNvSpPr>
            <a:spLocks noChangeArrowheads="1"/>
          </p:cNvSpPr>
          <p:nvPr/>
        </p:nvSpPr>
        <p:spPr bwMode="auto">
          <a:xfrm>
            <a:off x="206393" y="1231903"/>
            <a:ext cx="968375" cy="1084263"/>
          </a:xfrm>
          <a:prstGeom prst="rect">
            <a:avLst/>
          </a:prstGeom>
          <a:solidFill>
            <a:srgbClr val="000000"/>
          </a:solidFill>
          <a:ln w="28575">
            <a:solidFill>
              <a:schemeClr val="tx1"/>
            </a:solidFill>
            <a:miter lim="800000"/>
            <a:headEnd/>
            <a:tailEnd/>
          </a:ln>
        </p:spPr>
        <p:txBody>
          <a:bodyPr lIns="91248" tIns="45625" rIns="91248" bIns="45625"/>
          <a:lstStyle/>
          <a:p>
            <a:pPr eaLnBrk="0" hangingPunct="0">
              <a:defRPr/>
            </a:pPr>
            <a:endParaRPr lang="en-US" dirty="0">
              <a:effectLst>
                <a:outerShdw blurRad="38100" dist="38100" dir="2700000" algn="tl">
                  <a:srgbClr val="000000">
                    <a:alpha val="43137"/>
                  </a:srgbClr>
                </a:outerShdw>
              </a:effectLst>
            </a:endParaRPr>
          </a:p>
        </p:txBody>
      </p:sp>
      <p:pic>
        <p:nvPicPr>
          <p:cNvPr id="10260" name="Picture 9"/>
          <p:cNvPicPr>
            <a:picLocks noChangeAspect="1" noChangeArrowheads="1"/>
          </p:cNvPicPr>
          <p:nvPr/>
        </p:nvPicPr>
        <p:blipFill>
          <a:blip r:embed="rId18" cstate="print"/>
          <a:srcRect/>
          <a:stretch>
            <a:fillRect/>
          </a:stretch>
        </p:blipFill>
        <p:spPr bwMode="auto">
          <a:xfrm>
            <a:off x="291986" y="1483833"/>
            <a:ext cx="773051" cy="681385"/>
          </a:xfrm>
          <a:prstGeom prst="rect">
            <a:avLst/>
          </a:prstGeom>
          <a:noFill/>
          <a:ln w="28575">
            <a:solidFill>
              <a:schemeClr val="tx1"/>
            </a:solidFill>
            <a:miter lim="800000"/>
            <a:headEnd/>
            <a:tailEnd/>
          </a:ln>
        </p:spPr>
      </p:pic>
      <p:pic>
        <p:nvPicPr>
          <p:cNvPr id="10261" name="Picture 42" descr="OD_xlg"/>
          <p:cNvPicPr>
            <a:picLocks noChangeAspect="1" noChangeArrowheads="1"/>
          </p:cNvPicPr>
          <p:nvPr/>
        </p:nvPicPr>
        <p:blipFill>
          <a:blip r:embed="rId19" cstate="print"/>
          <a:srcRect/>
          <a:stretch>
            <a:fillRect/>
          </a:stretch>
        </p:blipFill>
        <p:spPr bwMode="auto">
          <a:xfrm>
            <a:off x="4012853" y="1241468"/>
            <a:ext cx="932772" cy="1035365"/>
          </a:xfrm>
          <a:prstGeom prst="rect">
            <a:avLst/>
          </a:prstGeom>
          <a:noFill/>
          <a:ln w="28575">
            <a:solidFill>
              <a:schemeClr val="tx1"/>
            </a:solidFill>
            <a:miter lim="800000"/>
            <a:headEnd/>
            <a:tailEnd/>
          </a:ln>
        </p:spPr>
      </p:pic>
      <p:pic>
        <p:nvPicPr>
          <p:cNvPr id="10262" name="Picture 43" descr="GC_xlg"/>
          <p:cNvPicPr preferRelativeResize="0">
            <a:picLocks noChangeAspect="1" noChangeArrowheads="1"/>
          </p:cNvPicPr>
          <p:nvPr/>
        </p:nvPicPr>
        <p:blipFill>
          <a:blip r:embed="rId20" cstate="print"/>
          <a:srcRect/>
          <a:stretch>
            <a:fillRect/>
          </a:stretch>
        </p:blipFill>
        <p:spPr bwMode="auto">
          <a:xfrm>
            <a:off x="4973737" y="1243594"/>
            <a:ext cx="923827" cy="1024735"/>
          </a:xfrm>
          <a:prstGeom prst="rect">
            <a:avLst/>
          </a:prstGeom>
          <a:noFill/>
          <a:ln w="38100">
            <a:solidFill>
              <a:schemeClr val="tx1"/>
            </a:solidFill>
            <a:miter lim="800000"/>
            <a:headEnd/>
            <a:tailEnd/>
          </a:ln>
        </p:spPr>
      </p:pic>
      <p:sp>
        <p:nvSpPr>
          <p:cNvPr id="71" name="Rectangle 47"/>
          <p:cNvSpPr>
            <a:spLocks noChangeArrowheads="1"/>
          </p:cNvSpPr>
          <p:nvPr/>
        </p:nvSpPr>
        <p:spPr bwMode="auto">
          <a:xfrm>
            <a:off x="285750" y="1384302"/>
            <a:ext cx="412750" cy="307777"/>
          </a:xfrm>
          <a:prstGeom prst="rect">
            <a:avLst/>
          </a:prstGeom>
          <a:noFill/>
          <a:ln w="28575">
            <a:solidFill>
              <a:schemeClr val="tx1"/>
            </a:solidFill>
            <a:miter lim="800000"/>
            <a:headEnd/>
            <a:tailEnd/>
          </a:ln>
        </p:spPr>
        <p:txBody>
          <a:bodyPr lIns="0" tIns="0" rIns="0" bIns="0">
            <a:spAutoFit/>
          </a:bodyPr>
          <a:lstStyle/>
          <a:p>
            <a:pPr eaLnBrk="0" hangingPunct="0">
              <a:defRPr/>
            </a:pPr>
            <a:r>
              <a:rPr lang="en-US" sz="1000" dirty="0">
                <a:solidFill>
                  <a:srgbClr val="FFFFFF"/>
                </a:solidFill>
              </a:rPr>
              <a:t>Systems</a:t>
            </a:r>
            <a:endParaRPr lang="en-US" sz="1000" dirty="0">
              <a:effectLst>
                <a:outerShdw blurRad="38100" dist="38100" dir="2700000" algn="tl">
                  <a:srgbClr val="C0C0C0"/>
                </a:outerShdw>
              </a:effectLst>
            </a:endParaRPr>
          </a:p>
        </p:txBody>
      </p:sp>
      <p:sp>
        <p:nvSpPr>
          <p:cNvPr id="72" name="Rectangle 48"/>
          <p:cNvSpPr>
            <a:spLocks noChangeArrowheads="1"/>
          </p:cNvSpPr>
          <p:nvPr/>
        </p:nvSpPr>
        <p:spPr bwMode="auto">
          <a:xfrm>
            <a:off x="285752" y="1282702"/>
            <a:ext cx="504946" cy="153888"/>
          </a:xfrm>
          <a:prstGeom prst="rect">
            <a:avLst/>
          </a:prstGeom>
          <a:noFill/>
          <a:ln w="28575">
            <a:solidFill>
              <a:schemeClr val="tx1"/>
            </a:solidFill>
            <a:miter lim="800000"/>
            <a:headEnd/>
            <a:tailEnd/>
          </a:ln>
        </p:spPr>
        <p:txBody>
          <a:bodyPr wrap="none" lIns="0" tIns="0" rIns="0" bIns="0">
            <a:spAutoFit/>
          </a:bodyPr>
          <a:lstStyle/>
          <a:p>
            <a:pPr eaLnBrk="0" hangingPunct="0">
              <a:defRPr/>
            </a:pPr>
            <a:r>
              <a:rPr lang="en-US" sz="1000" dirty="0">
                <a:solidFill>
                  <a:srgbClr val="FFFFFF"/>
                </a:solidFill>
              </a:rPr>
              <a:t>Complex</a:t>
            </a:r>
            <a:endParaRPr lang="en-US" sz="1000" dirty="0">
              <a:effectLst>
                <a:outerShdw blurRad="38100" dist="38100" dir="2700000" algn="tl">
                  <a:srgbClr val="C0C0C0"/>
                </a:outerShdw>
              </a:effectLst>
            </a:endParaRPr>
          </a:p>
        </p:txBody>
      </p:sp>
      <p:pic>
        <p:nvPicPr>
          <p:cNvPr id="10254" name="Picture 50" descr="SET_xlg.jpg"/>
          <p:cNvPicPr>
            <a:picLocks noChangeAspect="1"/>
          </p:cNvPicPr>
          <p:nvPr/>
        </p:nvPicPr>
        <p:blipFill>
          <a:blip r:embed="rId21" cstate="print"/>
          <a:srcRect/>
          <a:stretch>
            <a:fillRect/>
          </a:stretch>
        </p:blipFill>
        <p:spPr bwMode="auto">
          <a:xfrm>
            <a:off x="5591659" y="2861971"/>
            <a:ext cx="850232" cy="1100771"/>
          </a:xfrm>
          <a:prstGeom prst="rect">
            <a:avLst/>
          </a:prstGeom>
          <a:noFill/>
          <a:ln w="38100">
            <a:solidFill>
              <a:srgbClr val="FF0000"/>
            </a:solidFill>
            <a:miter lim="800000"/>
            <a:headEnd/>
            <a:tailEnd/>
          </a:ln>
        </p:spPr>
      </p:pic>
      <p:pic>
        <p:nvPicPr>
          <p:cNvPr id="10247" name="Picture 28" descr="NGPS_xlg"/>
          <p:cNvPicPr>
            <a:picLocks noChangeAspect="1" noChangeArrowheads="1"/>
          </p:cNvPicPr>
          <p:nvPr/>
        </p:nvPicPr>
        <p:blipFill>
          <a:blip r:embed="rId22" cstate="print"/>
          <a:srcRect/>
          <a:stretch>
            <a:fillRect/>
          </a:stretch>
        </p:blipFill>
        <p:spPr bwMode="auto">
          <a:xfrm>
            <a:off x="7057977" y="5384924"/>
            <a:ext cx="850994" cy="1103085"/>
          </a:xfrm>
          <a:prstGeom prst="rect">
            <a:avLst/>
          </a:prstGeom>
          <a:noFill/>
          <a:ln w="38100">
            <a:noFill/>
            <a:miter lim="800000"/>
            <a:headEnd/>
            <a:tailEnd/>
          </a:ln>
        </p:spPr>
      </p:pic>
      <p:pic>
        <p:nvPicPr>
          <p:cNvPr id="53" name="Picture 2"/>
          <p:cNvPicPr>
            <a:picLocks noChangeAspect="1"/>
          </p:cNvPicPr>
          <p:nvPr/>
        </p:nvPicPr>
        <p:blipFill>
          <a:blip r:embed="rId23" cstate="print"/>
          <a:srcRect/>
          <a:stretch>
            <a:fillRect/>
          </a:stretch>
        </p:blipFill>
        <p:spPr bwMode="auto">
          <a:xfrm>
            <a:off x="7523637" y="5413688"/>
            <a:ext cx="827684" cy="1099056"/>
          </a:xfrm>
          <a:prstGeom prst="rect">
            <a:avLst/>
          </a:prstGeom>
          <a:noFill/>
          <a:ln w="38100">
            <a:noFill/>
            <a:miter lim="800000"/>
            <a:headEnd/>
            <a:tailEnd/>
          </a:ln>
        </p:spPr>
      </p:pic>
      <p:grpSp>
        <p:nvGrpSpPr>
          <p:cNvPr id="7" name="Group 57"/>
          <p:cNvGrpSpPr/>
          <p:nvPr/>
        </p:nvGrpSpPr>
        <p:grpSpPr>
          <a:xfrm>
            <a:off x="838200" y="2861971"/>
            <a:ext cx="3968750" cy="2137559"/>
            <a:chOff x="838200" y="2861953"/>
            <a:chExt cx="3968750" cy="2137559"/>
          </a:xfrm>
        </p:grpSpPr>
        <p:grpSp>
          <p:nvGrpSpPr>
            <p:cNvPr id="8" name="Group 29"/>
            <p:cNvGrpSpPr>
              <a:grpSpLocks/>
            </p:cNvGrpSpPr>
            <p:nvPr/>
          </p:nvGrpSpPr>
          <p:grpSpPr bwMode="auto">
            <a:xfrm>
              <a:off x="838200" y="2881314"/>
              <a:ext cx="3968750" cy="2117725"/>
              <a:chOff x="702" y="1964"/>
              <a:chExt cx="2500" cy="1334"/>
            </a:xfrm>
          </p:grpSpPr>
          <p:pic>
            <p:nvPicPr>
              <p:cNvPr id="10267" name="Picture 30" descr="CAT_lg"/>
              <p:cNvPicPr preferRelativeResize="0">
                <a:picLocks noChangeAspect="1" noChangeArrowheads="1"/>
              </p:cNvPicPr>
              <p:nvPr/>
            </p:nvPicPr>
            <p:blipFill>
              <a:blip r:embed="rId24" cstate="print"/>
              <a:srcRect/>
              <a:stretch>
                <a:fillRect/>
              </a:stretch>
            </p:blipFill>
            <p:spPr bwMode="auto">
              <a:xfrm>
                <a:off x="2211" y="2644"/>
                <a:ext cx="488" cy="654"/>
              </a:xfrm>
              <a:prstGeom prst="rect">
                <a:avLst/>
              </a:prstGeom>
              <a:noFill/>
              <a:ln w="28575">
                <a:solidFill>
                  <a:srgbClr val="FF0000"/>
                </a:solidFill>
                <a:miter lim="800000"/>
                <a:headEnd/>
                <a:tailEnd/>
              </a:ln>
            </p:spPr>
          </p:pic>
          <p:grpSp>
            <p:nvGrpSpPr>
              <p:cNvPr id="9" name="Group 31"/>
              <p:cNvGrpSpPr>
                <a:grpSpLocks/>
              </p:cNvGrpSpPr>
              <p:nvPr/>
            </p:nvGrpSpPr>
            <p:grpSpPr bwMode="auto">
              <a:xfrm>
                <a:off x="702" y="1964"/>
                <a:ext cx="2500" cy="1334"/>
                <a:chOff x="758" y="2004"/>
                <a:chExt cx="2500" cy="1334"/>
              </a:xfrm>
            </p:grpSpPr>
            <p:pic>
              <p:nvPicPr>
                <p:cNvPr id="10269" name="Picture 32" descr="BES_H_Cover8-03"/>
                <p:cNvPicPr preferRelativeResize="0">
                  <a:picLocks noChangeAspect="1" noChangeArrowheads="1"/>
                </p:cNvPicPr>
                <p:nvPr/>
              </p:nvPicPr>
              <p:blipFill>
                <a:blip r:embed="rId25" cstate="print"/>
                <a:srcRect/>
                <a:stretch>
                  <a:fillRect/>
                </a:stretch>
              </p:blipFill>
              <p:spPr bwMode="auto">
                <a:xfrm>
                  <a:off x="769" y="2004"/>
                  <a:ext cx="488" cy="654"/>
                </a:xfrm>
                <a:prstGeom prst="rect">
                  <a:avLst/>
                </a:prstGeom>
                <a:noFill/>
                <a:ln w="28575">
                  <a:solidFill>
                    <a:srgbClr val="FF0000"/>
                  </a:solidFill>
                  <a:miter lim="800000"/>
                  <a:headEnd/>
                  <a:tailEnd/>
                </a:ln>
              </p:spPr>
            </p:pic>
            <p:pic>
              <p:nvPicPr>
                <p:cNvPr id="10270" name="Picture 33"/>
                <p:cNvPicPr preferRelativeResize="0">
                  <a:picLocks noChangeAspect="1" noChangeArrowheads="1"/>
                </p:cNvPicPr>
                <p:nvPr/>
              </p:nvPicPr>
              <p:blipFill>
                <a:blip r:embed="rId26" cstate="print"/>
                <a:srcRect/>
                <a:stretch>
                  <a:fillRect/>
                </a:stretch>
              </p:blipFill>
              <p:spPr bwMode="auto">
                <a:xfrm>
                  <a:off x="1269" y="2004"/>
                  <a:ext cx="488" cy="654"/>
                </a:xfrm>
                <a:prstGeom prst="rect">
                  <a:avLst/>
                </a:prstGeom>
                <a:noFill/>
                <a:ln w="28575">
                  <a:solidFill>
                    <a:srgbClr val="FF0000"/>
                  </a:solidFill>
                  <a:miter lim="800000"/>
                  <a:headEnd/>
                  <a:tailEnd/>
                </a:ln>
              </p:spPr>
            </p:pic>
            <p:pic>
              <p:nvPicPr>
                <p:cNvPr id="10271" name="Picture 34"/>
                <p:cNvPicPr preferRelativeResize="0">
                  <a:picLocks noChangeAspect="1" noChangeArrowheads="1"/>
                </p:cNvPicPr>
                <p:nvPr/>
              </p:nvPicPr>
              <p:blipFill>
                <a:blip r:embed="rId27" cstate="print">
                  <a:lum bright="-10000" contrast="20000"/>
                </a:blip>
                <a:srcRect/>
                <a:stretch>
                  <a:fillRect/>
                </a:stretch>
              </p:blipFill>
              <p:spPr bwMode="auto">
                <a:xfrm>
                  <a:off x="2270" y="2004"/>
                  <a:ext cx="488" cy="654"/>
                </a:xfrm>
                <a:prstGeom prst="rect">
                  <a:avLst/>
                </a:prstGeom>
                <a:noFill/>
                <a:ln w="28575">
                  <a:solidFill>
                    <a:srgbClr val="FF0000"/>
                  </a:solidFill>
                  <a:miter lim="800000"/>
                  <a:headEnd/>
                  <a:tailEnd/>
                </a:ln>
              </p:spPr>
            </p:pic>
            <p:pic>
              <p:nvPicPr>
                <p:cNvPr id="10272" name="Picture 35"/>
                <p:cNvPicPr preferRelativeResize="0">
                  <a:picLocks noChangeAspect="1" noChangeArrowheads="1"/>
                </p:cNvPicPr>
                <p:nvPr/>
              </p:nvPicPr>
              <p:blipFill>
                <a:blip r:embed="rId28" cstate="print"/>
                <a:srcRect/>
                <a:stretch>
                  <a:fillRect/>
                </a:stretch>
              </p:blipFill>
              <p:spPr bwMode="auto">
                <a:xfrm>
                  <a:off x="2770" y="2004"/>
                  <a:ext cx="488" cy="654"/>
                </a:xfrm>
                <a:prstGeom prst="rect">
                  <a:avLst/>
                </a:prstGeom>
                <a:noFill/>
                <a:ln w="28575">
                  <a:solidFill>
                    <a:srgbClr val="FF0000"/>
                  </a:solidFill>
                  <a:miter lim="800000"/>
                  <a:headEnd/>
                  <a:tailEnd/>
                </a:ln>
              </p:spPr>
            </p:pic>
            <p:pic>
              <p:nvPicPr>
                <p:cNvPr id="10273" name="Picture 36"/>
                <p:cNvPicPr preferRelativeResize="0">
                  <a:picLocks noChangeAspect="1" noChangeArrowheads="1"/>
                </p:cNvPicPr>
                <p:nvPr/>
              </p:nvPicPr>
              <p:blipFill>
                <a:blip r:embed="rId29" cstate="print"/>
                <a:srcRect/>
                <a:stretch>
                  <a:fillRect/>
                </a:stretch>
              </p:blipFill>
              <p:spPr bwMode="auto">
                <a:xfrm>
                  <a:off x="758" y="2684"/>
                  <a:ext cx="489" cy="654"/>
                </a:xfrm>
                <a:prstGeom prst="rect">
                  <a:avLst/>
                </a:prstGeom>
                <a:noFill/>
                <a:ln w="28575">
                  <a:solidFill>
                    <a:srgbClr val="FF0000"/>
                  </a:solidFill>
                  <a:miter lim="800000"/>
                  <a:headEnd/>
                  <a:tailEnd/>
                </a:ln>
              </p:spPr>
            </p:pic>
            <p:pic>
              <p:nvPicPr>
                <p:cNvPr id="10274" name="Picture 37" descr="EES_xlg"/>
                <p:cNvPicPr preferRelativeResize="0">
                  <a:picLocks noChangeAspect="1" noChangeArrowheads="1"/>
                </p:cNvPicPr>
                <p:nvPr/>
              </p:nvPicPr>
              <p:blipFill>
                <a:blip r:embed="rId30" cstate="print"/>
                <a:srcRect/>
                <a:stretch>
                  <a:fillRect/>
                </a:stretch>
              </p:blipFill>
              <p:spPr bwMode="auto">
                <a:xfrm>
                  <a:off x="1758" y="2684"/>
                  <a:ext cx="489" cy="654"/>
                </a:xfrm>
                <a:prstGeom prst="rect">
                  <a:avLst/>
                </a:prstGeom>
                <a:noFill/>
                <a:ln w="28575">
                  <a:solidFill>
                    <a:srgbClr val="FF0000"/>
                  </a:solidFill>
                  <a:miter lim="800000"/>
                  <a:headEnd/>
                  <a:tailEnd/>
                </a:ln>
              </p:spPr>
            </p:pic>
            <p:pic>
              <p:nvPicPr>
                <p:cNvPr id="10275" name="Picture 38" descr="GEO_lg"/>
                <p:cNvPicPr preferRelativeResize="0">
                  <a:picLocks noChangeAspect="1" noChangeArrowheads="1"/>
                </p:cNvPicPr>
                <p:nvPr/>
              </p:nvPicPr>
              <p:blipFill>
                <a:blip r:embed="rId31" cstate="print"/>
                <a:srcRect/>
                <a:stretch>
                  <a:fillRect/>
                </a:stretch>
              </p:blipFill>
              <p:spPr bwMode="auto">
                <a:xfrm>
                  <a:off x="1259" y="2684"/>
                  <a:ext cx="488" cy="654"/>
                </a:xfrm>
                <a:prstGeom prst="rect">
                  <a:avLst/>
                </a:prstGeom>
                <a:noFill/>
                <a:ln w="28575">
                  <a:solidFill>
                    <a:srgbClr val="FF0000"/>
                  </a:solidFill>
                  <a:miter lim="800000"/>
                  <a:headEnd/>
                  <a:tailEnd/>
                </a:ln>
              </p:spPr>
            </p:pic>
            <p:pic>
              <p:nvPicPr>
                <p:cNvPr id="10276" name="Picture 39" descr="MuEE"/>
                <p:cNvPicPr preferRelativeResize="0">
                  <a:picLocks noChangeAspect="1" noChangeArrowheads="1"/>
                </p:cNvPicPr>
                <p:nvPr/>
              </p:nvPicPr>
              <p:blipFill>
                <a:blip r:embed="rId32" cstate="print"/>
                <a:srcRect/>
                <a:stretch>
                  <a:fillRect/>
                </a:stretch>
              </p:blipFill>
              <p:spPr bwMode="auto">
                <a:xfrm>
                  <a:off x="2760" y="2684"/>
                  <a:ext cx="488" cy="654"/>
                </a:xfrm>
                <a:prstGeom prst="rect">
                  <a:avLst/>
                </a:prstGeom>
                <a:noFill/>
                <a:ln w="28575">
                  <a:solidFill>
                    <a:srgbClr val="FF0000"/>
                  </a:solidFill>
                  <a:miter lim="800000"/>
                  <a:headEnd/>
                  <a:tailEnd/>
                </a:ln>
              </p:spPr>
            </p:pic>
            <p:pic>
              <p:nvPicPr>
                <p:cNvPr id="10277" name="Picture 40" descr="Cover_921"/>
                <p:cNvPicPr preferRelativeResize="0">
                  <a:picLocks noChangeAspect="1" noChangeArrowheads="1"/>
                </p:cNvPicPr>
                <p:nvPr/>
              </p:nvPicPr>
              <p:blipFill>
                <a:blip r:embed="rId33" cstate="print"/>
                <a:srcRect/>
                <a:stretch>
                  <a:fillRect/>
                </a:stretch>
              </p:blipFill>
              <p:spPr bwMode="auto">
                <a:xfrm>
                  <a:off x="1769" y="2004"/>
                  <a:ext cx="489" cy="654"/>
                </a:xfrm>
                <a:prstGeom prst="rect">
                  <a:avLst/>
                </a:prstGeom>
                <a:noFill/>
                <a:ln w="28575">
                  <a:solidFill>
                    <a:srgbClr val="FF0000"/>
                  </a:solidFill>
                  <a:miter lim="800000"/>
                  <a:headEnd/>
                  <a:tailEnd/>
                </a:ln>
              </p:spPr>
            </p:pic>
          </p:grpSp>
        </p:grpSp>
        <p:sp>
          <p:nvSpPr>
            <p:cNvPr id="57" name="Rectangle 56"/>
            <p:cNvSpPr/>
            <p:nvPr/>
          </p:nvSpPr>
          <p:spPr>
            <a:xfrm>
              <a:off x="855023" y="2861953"/>
              <a:ext cx="3942608" cy="21375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7"/>
          <p:cNvGrpSpPr/>
          <p:nvPr/>
        </p:nvGrpSpPr>
        <p:grpSpPr>
          <a:xfrm>
            <a:off x="4813951" y="2861970"/>
            <a:ext cx="2490503" cy="2155542"/>
            <a:chOff x="5295332" y="3248167"/>
            <a:chExt cx="2739553" cy="2442948"/>
          </a:xfrm>
        </p:grpSpPr>
        <p:pic>
          <p:nvPicPr>
            <p:cNvPr id="62" name="Picture 61" descr="SETF_xlg.jpg"/>
            <p:cNvPicPr>
              <a:picLocks noChangeAspect="1"/>
            </p:cNvPicPr>
            <p:nvPr/>
          </p:nvPicPr>
          <p:blipFill>
            <a:blip r:embed="rId34" cstate="print"/>
            <a:stretch>
              <a:fillRect/>
            </a:stretch>
          </p:blipFill>
          <p:spPr>
            <a:xfrm>
              <a:off x="7085868" y="3248167"/>
              <a:ext cx="949017" cy="1228299"/>
            </a:xfrm>
            <a:prstGeom prst="rect">
              <a:avLst/>
            </a:prstGeom>
            <a:ln w="28575">
              <a:solidFill>
                <a:srgbClr val="FF0000"/>
              </a:solidFill>
            </a:ln>
          </p:spPr>
        </p:pic>
        <p:pic>
          <p:nvPicPr>
            <p:cNvPr id="64" name="Picture 63" descr="CCB2020_xlg.jpg"/>
            <p:cNvPicPr>
              <a:picLocks noChangeAspect="1"/>
            </p:cNvPicPr>
            <p:nvPr/>
          </p:nvPicPr>
          <p:blipFill>
            <a:blip r:embed="rId35" cstate="print"/>
            <a:stretch>
              <a:fillRect/>
            </a:stretch>
          </p:blipFill>
          <p:spPr>
            <a:xfrm>
              <a:off x="5295332" y="4503762"/>
              <a:ext cx="907651" cy="1174759"/>
            </a:xfrm>
            <a:prstGeom prst="rect">
              <a:avLst/>
            </a:prstGeom>
            <a:ln w="28575">
              <a:solidFill>
                <a:srgbClr val="FF0000"/>
              </a:solidFill>
            </a:ln>
          </p:spPr>
        </p:pic>
        <p:pic>
          <p:nvPicPr>
            <p:cNvPr id="65" name="Picture 64" descr="CMSC_xlg.jpg"/>
            <p:cNvPicPr>
              <a:picLocks noChangeAspect="1"/>
            </p:cNvPicPr>
            <p:nvPr/>
          </p:nvPicPr>
          <p:blipFill>
            <a:blip r:embed="rId36" cstate="print"/>
            <a:stretch>
              <a:fillRect/>
            </a:stretch>
          </p:blipFill>
          <p:spPr>
            <a:xfrm>
              <a:off x="6251933" y="4503636"/>
              <a:ext cx="917479" cy="1187479"/>
            </a:xfrm>
            <a:prstGeom prst="rect">
              <a:avLst/>
            </a:prstGeom>
            <a:ln w="28575">
              <a:solidFill>
                <a:srgbClr val="FF0000"/>
              </a:solidFill>
            </a:ln>
          </p:spPr>
        </p:pic>
      </p:grpSp>
      <p:sp>
        <p:nvSpPr>
          <p:cNvPr id="59" name="Slide Number Placeholder 39"/>
          <p:cNvSpPr>
            <a:spLocks noGrp="1"/>
          </p:cNvSpPr>
          <p:nvPr>
            <p:ph type="sldNum" sz="quarter" idx="4294967295"/>
          </p:nvPr>
        </p:nvSpPr>
        <p:spPr bwMode="auto">
          <a:xfrm>
            <a:off x="8413750" y="6321430"/>
            <a:ext cx="381000" cy="365125"/>
          </a:xfrm>
          <a:prstGeom prst="rect">
            <a:avLst/>
          </a:prstGeom>
          <a:noFill/>
          <a:ln>
            <a:miter lim="800000"/>
            <a:headEnd/>
            <a:tailEnd/>
          </a:ln>
        </p:spPr>
        <p:txBody>
          <a:bodyPr vert="horz" wrap="square" lIns="91301" tIns="45652" rIns="91301" bIns="45652" numCol="1" rtlCol="0" anchor="ctr" anchorCtr="0" compatLnSpc="1">
            <a:prstTxWarp prst="textNoShape">
              <a:avLst/>
            </a:prstTxWarp>
          </a:bodyPr>
          <a:lstStyle/>
          <a:p>
            <a:fld id="{90944929-F3F1-48F8-BC26-BA0BFE417CEF}" type="slidenum">
              <a:rPr lang="en-US" b="0" u="none" smtClean="0"/>
              <a:pPr/>
              <a:t>24</a:t>
            </a:fld>
            <a:endParaRPr lang="en-US" b="0" u="none" dirty="0" smtClean="0"/>
          </a:p>
        </p:txBody>
      </p:sp>
      <p:sp>
        <p:nvSpPr>
          <p:cNvPr id="61" name="Slide Number Placeholder 2"/>
          <p:cNvSpPr txBox="1">
            <a:spLocks/>
          </p:cNvSpPr>
          <p:nvPr/>
        </p:nvSpPr>
        <p:spPr>
          <a:xfrm>
            <a:off x="8413750" y="6354763"/>
            <a:ext cx="381000" cy="365125"/>
          </a:xfrm>
          <a:prstGeom prst="rect">
            <a:avLst/>
          </a:prstGeom>
        </p:spPr>
        <p:txBody>
          <a:bodyPr lIns="91429" tIns="45714" rIns="91429" bIns="45714"/>
          <a:lstStyle/>
          <a:p>
            <a:pPr algn="r" defTabSz="914293">
              <a:defRPr/>
            </a:pPr>
            <a:fld id="{D1C3E240-9EB6-4604-A43D-9910B3F588EA}" type="slidenum">
              <a:rPr lang="en-US" sz="1200" smtClean="0">
                <a:latin typeface="Arial" pitchFamily="34" charset="0"/>
              </a:rPr>
              <a:pPr algn="r" defTabSz="914293">
                <a:defRPr/>
              </a:pPr>
              <a:t>24</a:t>
            </a:fld>
            <a:endParaRPr lang="en-US" sz="1200" dirty="0">
              <a:latin typeface="Arial" pitchFamily="34" charset="0"/>
            </a:endParaRPr>
          </a:p>
        </p:txBody>
      </p:sp>
      <p:sp>
        <p:nvSpPr>
          <p:cNvPr id="63" name="Rectangle 62"/>
          <p:cNvSpPr/>
          <p:nvPr/>
        </p:nvSpPr>
        <p:spPr>
          <a:xfrm>
            <a:off x="7878482" y="5117767"/>
            <a:ext cx="1265519" cy="1481184"/>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lIns="81949" tIns="40973" rIns="81949" bIns="40973" rtlCol="0" anchor="ctr"/>
          <a:lstStyle/>
          <a:p>
            <a:pPr algn="ctr"/>
            <a:r>
              <a:rPr lang="en-US" dirty="0" smtClean="0">
                <a:latin typeface="Arial Narrow" pitchFamily="34" charset="0"/>
              </a:rPr>
              <a:t>Detector R&amp;D</a:t>
            </a:r>
            <a:endParaRPr lang="en-US" dirty="0">
              <a:latin typeface="Arial Narrow" pitchFamily="34" charset="0"/>
            </a:endParaRPr>
          </a:p>
        </p:txBody>
      </p:sp>
      <p:pic>
        <p:nvPicPr>
          <p:cNvPr id="1026" name="Picture 2"/>
          <p:cNvPicPr>
            <a:picLocks noChangeAspect="1" noChangeArrowheads="1"/>
          </p:cNvPicPr>
          <p:nvPr/>
        </p:nvPicPr>
        <p:blipFill>
          <a:blip r:embed="rId37" cstate="print"/>
          <a:srcRect/>
          <a:stretch>
            <a:fillRect/>
          </a:stretch>
        </p:blipFill>
        <p:spPr bwMode="auto">
          <a:xfrm>
            <a:off x="5899119" y="695458"/>
            <a:ext cx="1635022" cy="2112136"/>
          </a:xfrm>
          <a:prstGeom prst="rect">
            <a:avLst/>
          </a:prstGeom>
          <a:noFill/>
          <a:ln w="9525">
            <a:noFill/>
            <a:miter lim="800000"/>
            <a:headEnd/>
            <a:tailEnd/>
          </a:ln>
        </p:spPr>
      </p:pic>
      <p:sp>
        <p:nvSpPr>
          <p:cNvPr id="68" name="Slide Number Placeholder 1"/>
          <p:cNvSpPr txBox="1">
            <a:spLocks/>
          </p:cNvSpPr>
          <p:nvPr/>
        </p:nvSpPr>
        <p:spPr>
          <a:xfrm>
            <a:off x="8413750" y="6351588"/>
            <a:ext cx="381000" cy="365125"/>
          </a:xfrm>
          <a:prstGeom prst="rect">
            <a:avLst/>
          </a:prstGeom>
        </p:spPr>
        <p:txBody>
          <a:bodyPr lIns="91429" tIns="45714" rIns="91429" bIns="45714"/>
          <a:lstStyle/>
          <a:p>
            <a:pPr algn="r" defTabSz="907687">
              <a:defRPr/>
            </a:pPr>
            <a:fld id="{82D784F8-2C31-4E5F-BBAB-E95E7532A856}" type="slidenum">
              <a:rPr lang="en-US" sz="1200" smtClean="0">
                <a:solidFill>
                  <a:srgbClr val="006600"/>
                </a:solidFill>
              </a:rPr>
              <a:pPr algn="r" defTabSz="907687">
                <a:defRPr/>
              </a:pPr>
              <a:t>24</a:t>
            </a:fld>
            <a:endParaRPr lang="en-US" sz="1200" dirty="0">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amond(in)">
                                      <p:cBhvr>
                                        <p:cTn id="7"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30621"/>
          </a:xfrm>
        </p:spPr>
        <p:txBody>
          <a:bodyPr>
            <a:noAutofit/>
          </a:bodyPr>
          <a:lstStyle/>
          <a:p>
            <a:pPr>
              <a:spcAft>
                <a:spcPts val="600"/>
              </a:spcAft>
            </a:pPr>
            <a:r>
              <a:rPr lang="en-US" dirty="0" smtClean="0">
                <a:solidFill>
                  <a:srgbClr val="006600"/>
                </a:solidFill>
              </a:rPr>
              <a:t>BES Neutron &amp; Photon Detector R&amp;D Workshop</a:t>
            </a:r>
            <a:endParaRPr lang="en-US" dirty="0">
              <a:solidFill>
                <a:srgbClr val="006600"/>
              </a:solidFill>
            </a:endParaRPr>
          </a:p>
        </p:txBody>
      </p:sp>
      <p:sp>
        <p:nvSpPr>
          <p:cNvPr id="3" name="Subtitle 2"/>
          <p:cNvSpPr>
            <a:spLocks noGrp="1"/>
          </p:cNvSpPr>
          <p:nvPr>
            <p:ph type="subTitle" idx="1"/>
          </p:nvPr>
        </p:nvSpPr>
        <p:spPr>
          <a:xfrm>
            <a:off x="204952" y="790902"/>
            <a:ext cx="8736724" cy="4724400"/>
          </a:xfrm>
        </p:spPr>
        <p:txBody>
          <a:bodyPr>
            <a:noAutofit/>
          </a:bodyPr>
          <a:lstStyle/>
          <a:p>
            <a:pPr algn="l"/>
            <a:r>
              <a:rPr lang="en-US" sz="2000" dirty="0" smtClean="0">
                <a:solidFill>
                  <a:schemeClr val="tx1"/>
                </a:solidFill>
              </a:rPr>
              <a:t>Goals:</a:t>
            </a:r>
          </a:p>
          <a:p>
            <a:pPr marL="173018" indent="-173018" algn="l">
              <a:spcBef>
                <a:spcPts val="400"/>
              </a:spcBef>
              <a:buFont typeface="Wingdings" pitchFamily="2" charset="2"/>
              <a:buChar char="§"/>
            </a:pPr>
            <a:r>
              <a:rPr lang="en-US" sz="2000" b="0" dirty="0">
                <a:solidFill>
                  <a:schemeClr val="tx1"/>
                </a:solidFill>
                <a:latin typeface="Arial Narrow" pitchFamily="34" charset="0"/>
              </a:rPr>
              <a:t>A</a:t>
            </a:r>
            <a:r>
              <a:rPr lang="en-US" sz="1800" b="0" dirty="0" smtClean="0">
                <a:solidFill>
                  <a:schemeClr val="tx1"/>
                </a:solidFill>
                <a:latin typeface="Arial Narrow" pitchFamily="34" charset="0"/>
              </a:rPr>
              <a:t>ssess the state-of-the-art and future development requirements, with emphasis on the science, engineering and technology necessary to realize the next generation of detectors to advance neutron- and photon-based science</a:t>
            </a:r>
          </a:p>
          <a:p>
            <a:pPr marL="173018" indent="-173018" algn="l">
              <a:lnSpc>
                <a:spcPct val="95000"/>
              </a:lnSpc>
              <a:spcBef>
                <a:spcPts val="400"/>
              </a:spcBef>
              <a:buFont typeface="Wingdings" pitchFamily="2" charset="2"/>
              <a:buChar char="§"/>
            </a:pPr>
            <a:r>
              <a:rPr lang="en-US" sz="1800" b="0" dirty="0" smtClean="0">
                <a:solidFill>
                  <a:schemeClr val="tx1"/>
                </a:solidFill>
                <a:latin typeface="Arial Narrow" pitchFamily="34" charset="0"/>
              </a:rPr>
              <a:t> Identify opportunities and needs for neutron and detector developments at the existing and future BES facilities</a:t>
            </a:r>
          </a:p>
          <a:p>
            <a:pPr marL="173018" indent="-173018" algn="l">
              <a:spcBef>
                <a:spcPts val="400"/>
              </a:spcBef>
              <a:buFont typeface="Wingdings" pitchFamily="2" charset="2"/>
              <a:buChar char="§"/>
            </a:pPr>
            <a:r>
              <a:rPr lang="en-US" sz="1800" b="0" dirty="0" smtClean="0">
                <a:solidFill>
                  <a:schemeClr val="tx1"/>
                </a:solidFill>
                <a:latin typeface="Arial Narrow" pitchFamily="34" charset="0"/>
              </a:rPr>
              <a:t>Identify the connections to data-intensive computing and high-speed networking capabilities necessary for efficient throughput </a:t>
            </a:r>
          </a:p>
          <a:p>
            <a:pPr marL="173018" indent="-173018" algn="l">
              <a:spcBef>
                <a:spcPts val="400"/>
              </a:spcBef>
              <a:buFont typeface="Wingdings" pitchFamily="2" charset="2"/>
              <a:buChar char="§"/>
            </a:pPr>
            <a:r>
              <a:rPr lang="en-US" sz="1800" b="0" dirty="0" smtClean="0">
                <a:solidFill>
                  <a:schemeClr val="tx1"/>
                </a:solidFill>
                <a:latin typeface="Arial Narrow" pitchFamily="34" charset="0"/>
              </a:rPr>
              <a:t>Identify models for deploying and supporting laboratory-developed detectors including roles for industry</a:t>
            </a:r>
            <a:endParaRPr lang="en-US" sz="1600" b="0" dirty="0" smtClean="0">
              <a:solidFill>
                <a:srgbClr val="C00000"/>
              </a:solidFill>
              <a:latin typeface="Arial Narrow" pitchFamily="34" charset="0"/>
            </a:endParaRPr>
          </a:p>
          <a:p>
            <a:pPr algn="l"/>
            <a:endParaRPr lang="en-US" sz="800" dirty="0" smtClean="0">
              <a:solidFill>
                <a:schemeClr val="tx1"/>
              </a:solidFill>
            </a:endParaRPr>
          </a:p>
          <a:p>
            <a:pPr algn="l"/>
            <a:r>
              <a:rPr lang="en-US" sz="2000" dirty="0" smtClean="0">
                <a:solidFill>
                  <a:schemeClr val="tx1"/>
                </a:solidFill>
              </a:rPr>
              <a:t>Format:</a:t>
            </a:r>
          </a:p>
          <a:p>
            <a:pPr marL="236511" indent="-236511" algn="l">
              <a:lnSpc>
                <a:spcPct val="95000"/>
              </a:lnSpc>
              <a:buFont typeface="Wingdings" pitchFamily="2" charset="2"/>
              <a:buChar char="§"/>
            </a:pPr>
            <a:r>
              <a:rPr lang="en-US" sz="1800" b="0" dirty="0" smtClean="0">
                <a:solidFill>
                  <a:schemeClr val="tx1"/>
                </a:solidFill>
                <a:latin typeface="Arial Narrow" pitchFamily="34" charset="0"/>
              </a:rPr>
              <a:t>Plenary on science-driven requirements –challenges unmet or foreseen, technologies, and implementation</a:t>
            </a:r>
          </a:p>
          <a:p>
            <a:pPr marL="236511" indent="-236511" algn="l">
              <a:lnSpc>
                <a:spcPct val="95000"/>
              </a:lnSpc>
              <a:buFont typeface="Wingdings" pitchFamily="2" charset="2"/>
              <a:buChar char="§"/>
            </a:pPr>
            <a:r>
              <a:rPr lang="en-US" sz="1800" b="0" dirty="0" smtClean="0">
                <a:solidFill>
                  <a:schemeClr val="tx1"/>
                </a:solidFill>
                <a:latin typeface="Arial Narrow" pitchFamily="34" charset="0"/>
              </a:rPr>
              <a:t>Breakout session for state-of -the-art and future needs for neutron and x-ray detectors</a:t>
            </a:r>
          </a:p>
          <a:p>
            <a:pPr marL="236511" indent="-236511" algn="l">
              <a:lnSpc>
                <a:spcPct val="95000"/>
              </a:lnSpc>
              <a:buFont typeface="Wingdings" pitchFamily="2" charset="2"/>
              <a:buChar char="§"/>
            </a:pPr>
            <a:r>
              <a:rPr lang="en-US" sz="1800" b="0" dirty="0" smtClean="0">
                <a:solidFill>
                  <a:schemeClr val="tx1"/>
                </a:solidFill>
                <a:latin typeface="Arial Narrow" pitchFamily="34" charset="0"/>
              </a:rPr>
              <a:t>Breakout sessions on electronics, sensors, and computing and data acquisition</a:t>
            </a:r>
          </a:p>
          <a:p>
            <a:pPr algn="l">
              <a:tabLst>
                <a:tab pos="1765093" algn="l"/>
              </a:tabLst>
            </a:pPr>
            <a:endParaRPr lang="en-US" sz="800" dirty="0" smtClean="0">
              <a:solidFill>
                <a:prstClr val="black"/>
              </a:solidFill>
            </a:endParaRPr>
          </a:p>
          <a:p>
            <a:pPr algn="l">
              <a:tabLst>
                <a:tab pos="1482551" algn="l"/>
              </a:tabLst>
            </a:pPr>
            <a:r>
              <a:rPr lang="en-US" sz="2000" dirty="0" smtClean="0">
                <a:solidFill>
                  <a:prstClr val="black"/>
                </a:solidFill>
              </a:rPr>
              <a:t>Co-chairs:	</a:t>
            </a:r>
            <a:r>
              <a:rPr lang="da-DK" sz="2000" b="0" dirty="0" smtClean="0">
                <a:solidFill>
                  <a:prstClr val="black"/>
                </a:solidFill>
                <a:latin typeface="Arial Narrow" pitchFamily="34" charset="0"/>
              </a:rPr>
              <a:t>Gabriella Carini (SLAC), Peter Denes (LBNL) and Sol Gruner (Cornell)</a:t>
            </a:r>
            <a:endParaRPr lang="en-US" sz="2000" b="0" dirty="0" smtClean="0">
              <a:solidFill>
                <a:prstClr val="black"/>
              </a:solidFill>
              <a:latin typeface="Arial Narrow" pitchFamily="34" charset="0"/>
            </a:endParaRPr>
          </a:p>
          <a:p>
            <a:pPr algn="l">
              <a:tabLst>
                <a:tab pos="1307947" algn="l"/>
              </a:tabLst>
            </a:pPr>
            <a:endParaRPr lang="en-US" sz="2000" dirty="0" smtClean="0">
              <a:solidFill>
                <a:prstClr val="black"/>
              </a:solidFill>
            </a:endParaRPr>
          </a:p>
          <a:p>
            <a:pPr algn="l"/>
            <a:endParaRPr lang="en-US" sz="1600" b="0" dirty="0" smtClean="0">
              <a:solidFill>
                <a:schemeClr val="tx1"/>
              </a:solidFill>
              <a:latin typeface="Arial Narrow" pitchFamily="34" charset="0"/>
            </a:endParaRPr>
          </a:p>
          <a:p>
            <a:pPr algn="l">
              <a:buFont typeface="Wingdings" pitchFamily="2" charset="2"/>
              <a:buChar char="q"/>
            </a:pPr>
            <a:endParaRPr lang="en-US" sz="1600" b="0" dirty="0">
              <a:latin typeface="Arial Narrow" pitchFamily="34" charset="0"/>
            </a:endParaRPr>
          </a:p>
          <a:p>
            <a:pPr algn="l">
              <a:buFont typeface="Wingdings" pitchFamily="2" charset="2"/>
              <a:buChar char="q"/>
            </a:pPr>
            <a:endParaRPr lang="en-US" sz="1600" b="0" dirty="0" smtClean="0">
              <a:solidFill>
                <a:schemeClr val="tx1"/>
              </a:solidFill>
              <a:latin typeface="Arial Narrow" pitchFamily="34" charset="0"/>
            </a:endParaRPr>
          </a:p>
          <a:p>
            <a:pPr algn="l">
              <a:buFont typeface="Wingdings" pitchFamily="2" charset="2"/>
              <a:buChar char="q"/>
            </a:pPr>
            <a:endParaRPr lang="en-US" sz="1800" b="0" dirty="0">
              <a:solidFill>
                <a:schemeClr val="tx1"/>
              </a:solidFill>
              <a:latin typeface="Arial Narrow" pitchFamily="34" charset="0"/>
            </a:endParaRPr>
          </a:p>
        </p:txBody>
      </p:sp>
      <p:sp>
        <p:nvSpPr>
          <p:cNvPr id="6" name="Rectangle 5"/>
          <p:cNvSpPr/>
          <p:nvPr/>
        </p:nvSpPr>
        <p:spPr>
          <a:xfrm>
            <a:off x="2380593" y="381789"/>
            <a:ext cx="4572000" cy="400110"/>
          </a:xfrm>
          <a:prstGeom prst="rect">
            <a:avLst/>
          </a:prstGeom>
        </p:spPr>
        <p:txBody>
          <a:bodyPr lIns="91429" tIns="45714" rIns="91429" bIns="45714">
            <a:spAutoFit/>
          </a:bodyPr>
          <a:lstStyle/>
          <a:p>
            <a:pPr algn="ctr"/>
            <a:r>
              <a:rPr lang="en-US" sz="2000" dirty="0" smtClean="0">
                <a:solidFill>
                  <a:srgbClr val="006600"/>
                </a:solidFill>
                <a:latin typeface="Arial" pitchFamily="34" charset="0"/>
                <a:cs typeface="Arial" pitchFamily="34" charset="0"/>
              </a:rPr>
              <a:t>August 1-3, 2012</a:t>
            </a:r>
            <a:endParaRPr lang="en-US"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7070322"/>
          </a:xfrm>
          <a:prstGeom prst="rect">
            <a:avLst/>
          </a:prstGeom>
          <a:noFill/>
          <a:ln w="9525">
            <a:noFill/>
            <a:miter lim="800000"/>
            <a:headEnd/>
            <a:tailEnd/>
          </a:ln>
        </p:spPr>
      </p:pic>
      <p:grpSp>
        <p:nvGrpSpPr>
          <p:cNvPr id="15" name="Group 14"/>
          <p:cNvGrpSpPr/>
          <p:nvPr/>
        </p:nvGrpSpPr>
        <p:grpSpPr>
          <a:xfrm>
            <a:off x="2055575" y="3873098"/>
            <a:ext cx="5650282" cy="2832503"/>
            <a:chOff x="2055575" y="3873097"/>
            <a:chExt cx="5650282" cy="2832503"/>
          </a:xfrm>
        </p:grpSpPr>
        <p:grpSp>
          <p:nvGrpSpPr>
            <p:cNvPr id="4" name="Group 19"/>
            <p:cNvGrpSpPr/>
            <p:nvPr/>
          </p:nvGrpSpPr>
          <p:grpSpPr>
            <a:xfrm>
              <a:off x="2129975" y="3873097"/>
              <a:ext cx="5575882" cy="2697037"/>
              <a:chOff x="2288891" y="3894292"/>
              <a:chExt cx="5068986" cy="2379741"/>
            </a:xfrm>
          </p:grpSpPr>
          <p:sp>
            <p:nvSpPr>
              <p:cNvPr id="5" name="Oval 4"/>
              <p:cNvSpPr/>
              <p:nvPr/>
            </p:nvSpPr>
            <p:spPr>
              <a:xfrm>
                <a:off x="2288891" y="5902110"/>
                <a:ext cx="466017" cy="1186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6" name="Oval 5"/>
              <p:cNvSpPr/>
              <p:nvPr/>
            </p:nvSpPr>
            <p:spPr>
              <a:xfrm>
                <a:off x="2325630" y="6155382"/>
                <a:ext cx="466017" cy="11865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8" name="Oval 7"/>
              <p:cNvSpPr/>
              <p:nvPr/>
            </p:nvSpPr>
            <p:spPr>
              <a:xfrm>
                <a:off x="4579340" y="4478799"/>
                <a:ext cx="923637" cy="114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9" name="Oval 8"/>
              <p:cNvSpPr/>
              <p:nvPr/>
            </p:nvSpPr>
            <p:spPr>
              <a:xfrm>
                <a:off x="3689912" y="3894292"/>
                <a:ext cx="620673" cy="11865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6" name="Oval 15"/>
              <p:cNvSpPr/>
              <p:nvPr/>
            </p:nvSpPr>
            <p:spPr>
              <a:xfrm>
                <a:off x="6891860" y="5522249"/>
                <a:ext cx="466017" cy="11865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sp>
          <p:nvSpPr>
            <p:cNvPr id="11" name="Rectangle 10"/>
            <p:cNvSpPr/>
            <p:nvPr/>
          </p:nvSpPr>
          <p:spPr>
            <a:xfrm>
              <a:off x="2055575" y="6060820"/>
              <a:ext cx="1848178" cy="6447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b="1">
                <a:latin typeface="Arial Narrow" pitchFamily="34" charset="0"/>
              </a:endParaRPr>
            </a:p>
          </p:txBody>
        </p:sp>
        <p:grpSp>
          <p:nvGrpSpPr>
            <p:cNvPr id="12" name="Group 18"/>
            <p:cNvGrpSpPr/>
            <p:nvPr/>
          </p:nvGrpSpPr>
          <p:grpSpPr>
            <a:xfrm>
              <a:off x="2719867" y="6033812"/>
              <a:ext cx="936804" cy="671485"/>
              <a:chOff x="2583444" y="5774834"/>
              <a:chExt cx="851640" cy="1001794"/>
            </a:xfrm>
          </p:grpSpPr>
          <p:sp>
            <p:nvSpPr>
              <p:cNvPr id="13" name="TextBox 12"/>
              <p:cNvSpPr txBox="1"/>
              <p:nvPr/>
            </p:nvSpPr>
            <p:spPr>
              <a:xfrm>
                <a:off x="2583444" y="5774834"/>
                <a:ext cx="504467" cy="536623"/>
              </a:xfrm>
              <a:prstGeom prst="rect">
                <a:avLst/>
              </a:prstGeom>
              <a:noFill/>
            </p:spPr>
            <p:txBody>
              <a:bodyPr wrap="none" lIns="81892" tIns="40945" rIns="81892" bIns="40945" rtlCol="0">
                <a:spAutoFit/>
              </a:bodyPr>
              <a:lstStyle/>
              <a:p>
                <a:r>
                  <a:rPr lang="en-US" b="1" dirty="0" smtClean="0">
                    <a:latin typeface="Arial Narrow" pitchFamily="34" charset="0"/>
                  </a:rPr>
                  <a:t>New</a:t>
                </a:r>
                <a:endParaRPr lang="en-US" b="1" dirty="0">
                  <a:latin typeface="Arial Narrow" pitchFamily="34" charset="0"/>
                </a:endParaRPr>
              </a:p>
            </p:txBody>
          </p:sp>
          <p:sp>
            <p:nvSpPr>
              <p:cNvPr id="14" name="TextBox 13"/>
              <p:cNvSpPr txBox="1"/>
              <p:nvPr/>
            </p:nvSpPr>
            <p:spPr>
              <a:xfrm>
                <a:off x="2593228" y="6240005"/>
                <a:ext cx="841856" cy="536623"/>
              </a:xfrm>
              <a:prstGeom prst="rect">
                <a:avLst/>
              </a:prstGeom>
              <a:noFill/>
            </p:spPr>
            <p:txBody>
              <a:bodyPr wrap="none" lIns="81892" tIns="40945" rIns="81892" bIns="40945" rtlCol="0">
                <a:spAutoFit/>
              </a:bodyPr>
              <a:lstStyle/>
              <a:p>
                <a:r>
                  <a:rPr lang="en-US" b="1" dirty="0" smtClean="0">
                    <a:latin typeface="Arial Narrow" pitchFamily="34" charset="0"/>
                  </a:rPr>
                  <a:t>Vacancy</a:t>
                </a:r>
                <a:endParaRPr lang="en-US" b="1" dirty="0">
                  <a:latin typeface="Arial Narrow"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p:cNvGraphicFramePr/>
          <p:nvPr/>
        </p:nvGraphicFramePr>
        <p:xfrm>
          <a:off x="3913590" y="854658"/>
          <a:ext cx="5395510" cy="4572435"/>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57"/>
          <p:cNvGrpSpPr/>
          <p:nvPr/>
        </p:nvGrpSpPr>
        <p:grpSpPr>
          <a:xfrm>
            <a:off x="3752974" y="1298119"/>
            <a:ext cx="5391026" cy="3199918"/>
            <a:chOff x="3943386" y="1472622"/>
            <a:chExt cx="6100550" cy="3680753"/>
          </a:xfrm>
        </p:grpSpPr>
        <p:sp>
          <p:nvSpPr>
            <p:cNvPr id="42" name="Text Box 9"/>
            <p:cNvSpPr txBox="1">
              <a:spLocks noChangeArrowheads="1"/>
            </p:cNvSpPr>
            <p:nvPr/>
          </p:nvSpPr>
          <p:spPr bwMode="auto">
            <a:xfrm>
              <a:off x="5969647" y="3175387"/>
              <a:ext cx="1408345"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Narrow" pitchFamily="34" charset="0"/>
                </a:rPr>
                <a:t>Facilities </a:t>
              </a:r>
            </a:p>
            <a:p>
              <a:pPr algn="ctr"/>
              <a:r>
                <a:rPr lang="en-US" sz="1800" dirty="0">
                  <a:solidFill>
                    <a:schemeClr val="bg1"/>
                  </a:solidFill>
                  <a:latin typeface="Arial Narrow" pitchFamily="34" charset="0"/>
                </a:rPr>
                <a:t>Ops</a:t>
              </a:r>
            </a:p>
            <a:p>
              <a:pPr algn="ctr"/>
              <a:r>
                <a:rPr lang="en-US" sz="1800" dirty="0" smtClean="0">
                  <a:solidFill>
                    <a:schemeClr val="bg1"/>
                  </a:solidFill>
                  <a:latin typeface="Arial Narrow" pitchFamily="34" charset="0"/>
                </a:rPr>
                <a:t>731</a:t>
              </a:r>
              <a:endParaRPr lang="en-US" sz="1800" dirty="0">
                <a:solidFill>
                  <a:schemeClr val="bg1"/>
                </a:solidFill>
                <a:latin typeface="Arial Narrow" pitchFamily="34" charset="0"/>
              </a:endParaRPr>
            </a:p>
          </p:txBody>
        </p:sp>
        <p:sp>
          <p:nvSpPr>
            <p:cNvPr id="43" name="Text Box 15"/>
            <p:cNvSpPr txBox="1">
              <a:spLocks noChangeArrowheads="1"/>
            </p:cNvSpPr>
            <p:nvPr/>
          </p:nvSpPr>
          <p:spPr bwMode="auto">
            <a:xfrm>
              <a:off x="4910639" y="4155985"/>
              <a:ext cx="1326300" cy="65329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latin typeface="Arial Narrow" pitchFamily="34" charset="0"/>
                </a:rPr>
                <a:t>MSE </a:t>
              </a:r>
            </a:p>
            <a:p>
              <a:pPr algn="ctr"/>
              <a:r>
                <a:rPr lang="en-US" sz="1600" dirty="0">
                  <a:latin typeface="Arial Narrow" pitchFamily="34" charset="0"/>
                </a:rPr>
                <a:t>Research</a:t>
              </a:r>
            </a:p>
          </p:txBody>
        </p:sp>
        <p:sp>
          <p:nvSpPr>
            <p:cNvPr id="44" name="Text Box 23"/>
            <p:cNvSpPr txBox="1">
              <a:spLocks noChangeArrowheads="1"/>
            </p:cNvSpPr>
            <p:nvPr/>
          </p:nvSpPr>
          <p:spPr bwMode="auto">
            <a:xfrm>
              <a:off x="5094332" y="4747372"/>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600" dirty="0" smtClean="0">
                  <a:latin typeface="Arial Narrow" pitchFamily="34" charset="0"/>
                </a:rPr>
                <a:t>274</a:t>
              </a:r>
              <a:endParaRPr lang="en-US" sz="1600" dirty="0">
                <a:latin typeface="Arial Narrow" pitchFamily="34" charset="0"/>
              </a:endParaRPr>
            </a:p>
          </p:txBody>
        </p:sp>
        <p:sp>
          <p:nvSpPr>
            <p:cNvPr id="45" name="Text Box 16"/>
            <p:cNvSpPr txBox="1">
              <a:spLocks noChangeArrowheads="1"/>
            </p:cNvSpPr>
            <p:nvPr/>
          </p:nvSpPr>
          <p:spPr bwMode="auto">
            <a:xfrm>
              <a:off x="4136371" y="3276766"/>
              <a:ext cx="1369059" cy="93255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chemeClr val="bg1"/>
                  </a:solidFill>
                  <a:latin typeface="Arial Narrow" pitchFamily="34" charset="0"/>
                </a:rPr>
                <a:t>CSGB </a:t>
              </a:r>
            </a:p>
            <a:p>
              <a:pPr algn="ctr"/>
              <a:r>
                <a:rPr lang="en-US" sz="1600" dirty="0">
                  <a:solidFill>
                    <a:schemeClr val="bg1"/>
                  </a:solidFill>
                  <a:latin typeface="Arial Narrow" pitchFamily="34" charset="0"/>
                </a:rPr>
                <a:t>Research</a:t>
              </a:r>
            </a:p>
            <a:p>
              <a:pPr algn="ctr"/>
              <a:r>
                <a:rPr lang="en-US" sz="1600" dirty="0" smtClean="0">
                  <a:solidFill>
                    <a:schemeClr val="bg1"/>
                  </a:solidFill>
                  <a:latin typeface="Arial Narrow" pitchFamily="34" charset="0"/>
                </a:rPr>
                <a:t>240</a:t>
              </a:r>
              <a:endParaRPr lang="en-US" sz="1600" dirty="0">
                <a:solidFill>
                  <a:schemeClr val="bg1"/>
                </a:solidFill>
                <a:latin typeface="Arial Narrow" pitchFamily="34" charset="0"/>
              </a:endParaRPr>
            </a:p>
          </p:txBody>
        </p:sp>
        <p:sp>
          <p:nvSpPr>
            <p:cNvPr id="46" name="Text Box 83"/>
            <p:cNvSpPr txBox="1">
              <a:spLocks noChangeArrowheads="1"/>
            </p:cNvSpPr>
            <p:nvPr/>
          </p:nvSpPr>
          <p:spPr bwMode="auto">
            <a:xfrm>
              <a:off x="8642830" y="3807951"/>
              <a:ext cx="1205677"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Arial Narrow" pitchFamily="34" charset="0"/>
                </a:rPr>
                <a:t>Light Sources</a:t>
              </a:r>
            </a:p>
            <a:p>
              <a:pPr algn="ctr"/>
              <a:r>
                <a:rPr lang="en-US" sz="1400" dirty="0">
                  <a:latin typeface="Arial Narrow" pitchFamily="34" charset="0"/>
                </a:rPr>
                <a:t>379</a:t>
              </a:r>
            </a:p>
          </p:txBody>
        </p:sp>
        <p:sp>
          <p:nvSpPr>
            <p:cNvPr id="47" name="Text Box 84"/>
            <p:cNvSpPr txBox="1">
              <a:spLocks noChangeArrowheads="1"/>
            </p:cNvSpPr>
            <p:nvPr/>
          </p:nvSpPr>
          <p:spPr bwMode="auto">
            <a:xfrm>
              <a:off x="8492991" y="2726659"/>
              <a:ext cx="1411030"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Arial Narrow" pitchFamily="34" charset="0"/>
                </a:rPr>
                <a:t>Neutron Sources</a:t>
              </a:r>
            </a:p>
            <a:p>
              <a:pPr algn="ctr"/>
              <a:r>
                <a:rPr lang="en-US" sz="1400" dirty="0" smtClean="0">
                  <a:latin typeface="Arial Narrow" pitchFamily="34" charset="0"/>
                </a:rPr>
                <a:t>249</a:t>
              </a:r>
              <a:endParaRPr lang="en-US" sz="1400" dirty="0">
                <a:latin typeface="Arial Narrow" pitchFamily="34" charset="0"/>
              </a:endParaRPr>
            </a:p>
          </p:txBody>
        </p:sp>
        <p:sp>
          <p:nvSpPr>
            <p:cNvPr id="48" name="Text Box 85"/>
            <p:cNvSpPr txBox="1">
              <a:spLocks noChangeArrowheads="1"/>
            </p:cNvSpPr>
            <p:nvPr/>
          </p:nvSpPr>
          <p:spPr bwMode="auto">
            <a:xfrm>
              <a:off x="8497109" y="2350148"/>
              <a:ext cx="1546827"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latin typeface="Arial Narrow" pitchFamily="34" charset="0"/>
                </a:rPr>
                <a:t>NSRCs 103</a:t>
              </a:r>
              <a:endParaRPr lang="en-US" sz="1400" dirty="0">
                <a:latin typeface="Arial Narrow" pitchFamily="34" charset="0"/>
              </a:endParaRPr>
            </a:p>
          </p:txBody>
        </p:sp>
        <p:sp>
          <p:nvSpPr>
            <p:cNvPr id="49" name="Text Box 44"/>
            <p:cNvSpPr txBox="1">
              <a:spLocks noChangeArrowheads="1"/>
            </p:cNvSpPr>
            <p:nvPr/>
          </p:nvSpPr>
          <p:spPr bwMode="auto">
            <a:xfrm>
              <a:off x="3943386" y="2057594"/>
              <a:ext cx="902669" cy="384454"/>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latin typeface="Arial Narrow" pitchFamily="34" charset="0"/>
                </a:rPr>
                <a:t>Hubs</a:t>
              </a:r>
            </a:p>
            <a:p>
              <a:pPr algn="ctr"/>
              <a:r>
                <a:rPr lang="en-US" sz="1400" dirty="0" smtClean="0">
                  <a:latin typeface="Arial Narrow" pitchFamily="34" charset="0"/>
                </a:rPr>
                <a:t>44</a:t>
              </a:r>
              <a:endParaRPr lang="en-US" sz="1400" dirty="0">
                <a:latin typeface="Arial Narrow" pitchFamily="34" charset="0"/>
              </a:endParaRPr>
            </a:p>
          </p:txBody>
        </p:sp>
        <p:sp>
          <p:nvSpPr>
            <p:cNvPr id="50" name="Text Box 17"/>
            <p:cNvSpPr txBox="1">
              <a:spLocks noChangeArrowheads="1"/>
            </p:cNvSpPr>
            <p:nvPr/>
          </p:nvSpPr>
          <p:spPr bwMode="auto">
            <a:xfrm>
              <a:off x="4351087" y="2609691"/>
              <a:ext cx="900098"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latin typeface="Arial Narrow" pitchFamily="34" charset="0"/>
                </a:rPr>
                <a:t>EFRC</a:t>
              </a:r>
            </a:p>
            <a:p>
              <a:pPr algn="ctr"/>
              <a:r>
                <a:rPr lang="en-US" sz="1400" dirty="0">
                  <a:latin typeface="Arial Narrow" pitchFamily="34" charset="0"/>
                </a:rPr>
                <a:t>100</a:t>
              </a:r>
            </a:p>
          </p:txBody>
        </p:sp>
        <p:sp>
          <p:nvSpPr>
            <p:cNvPr id="51" name="Text Box 18"/>
            <p:cNvSpPr txBox="1">
              <a:spLocks noChangeArrowheads="1"/>
            </p:cNvSpPr>
            <p:nvPr/>
          </p:nvSpPr>
          <p:spPr bwMode="auto">
            <a:xfrm>
              <a:off x="5000392" y="1497831"/>
              <a:ext cx="2299576"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latin typeface="Arial Narrow" pitchFamily="34" charset="0"/>
                </a:rPr>
                <a:t>SBIR/STTR </a:t>
              </a:r>
              <a:r>
                <a:rPr lang="en-US" sz="1400" dirty="0">
                  <a:latin typeface="Arial Narrow" pitchFamily="34" charset="0"/>
                </a:rPr>
                <a:t>&amp; GPP  </a:t>
              </a:r>
            </a:p>
            <a:p>
              <a:pPr algn="ctr"/>
              <a:r>
                <a:rPr lang="en-US" sz="1400" dirty="0" smtClean="0">
                  <a:solidFill>
                    <a:schemeClr val="bg1"/>
                  </a:solidFill>
                  <a:latin typeface="Arial Narrow" pitchFamily="34" charset="0"/>
                </a:rPr>
                <a:t>43</a:t>
              </a:r>
              <a:endParaRPr lang="en-US" sz="1400" dirty="0">
                <a:solidFill>
                  <a:schemeClr val="bg1"/>
                </a:solidFill>
                <a:latin typeface="Arial Narrow" pitchFamily="34" charset="0"/>
              </a:endParaRPr>
            </a:p>
          </p:txBody>
        </p:sp>
        <p:sp>
          <p:nvSpPr>
            <p:cNvPr id="52" name="Rectangle 51"/>
            <p:cNvSpPr>
              <a:spLocks noChangeArrowheads="1"/>
            </p:cNvSpPr>
            <p:nvPr/>
          </p:nvSpPr>
          <p:spPr bwMode="auto">
            <a:xfrm>
              <a:off x="4273720" y="1472622"/>
              <a:ext cx="972993"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400" dirty="0">
                  <a:latin typeface="Arial Narrow" pitchFamily="34" charset="0"/>
                </a:rPr>
                <a:t>SUF Research</a:t>
              </a:r>
            </a:p>
            <a:p>
              <a:pPr algn="ctr" eaLnBrk="0" hangingPunct="0"/>
              <a:r>
                <a:rPr lang="en-US" sz="1400" dirty="0" smtClean="0">
                  <a:latin typeface="Arial Narrow" pitchFamily="34" charset="0"/>
                </a:rPr>
                <a:t>25</a:t>
              </a:r>
              <a:endParaRPr lang="en-US" sz="1400" dirty="0">
                <a:latin typeface="Arial Narrow" pitchFamily="34" charset="0"/>
              </a:endParaRPr>
            </a:p>
          </p:txBody>
        </p:sp>
        <p:sp>
          <p:nvSpPr>
            <p:cNvPr id="53" name="Text Box 80"/>
            <p:cNvSpPr txBox="1">
              <a:spLocks noChangeArrowheads="1"/>
            </p:cNvSpPr>
            <p:nvPr/>
          </p:nvSpPr>
          <p:spPr bwMode="auto">
            <a:xfrm>
              <a:off x="5196383" y="1937611"/>
              <a:ext cx="888644" cy="89505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latin typeface="Arial Narrow" pitchFamily="34" charset="0"/>
                </a:rPr>
                <a:t>Const, OPC, MIE</a:t>
              </a:r>
              <a:endParaRPr lang="en-US" sz="1400" dirty="0">
                <a:latin typeface="Arial Narrow" pitchFamily="34" charset="0"/>
              </a:endParaRPr>
            </a:p>
          </p:txBody>
        </p:sp>
      </p:grpSp>
      <p:sp>
        <p:nvSpPr>
          <p:cNvPr id="54" name="Text Box 23"/>
          <p:cNvSpPr txBox="1">
            <a:spLocks noChangeArrowheads="1"/>
          </p:cNvSpPr>
          <p:nvPr/>
        </p:nvSpPr>
        <p:spPr bwMode="auto">
          <a:xfrm>
            <a:off x="4999163" y="2361604"/>
            <a:ext cx="707598" cy="339224"/>
          </a:xfrm>
          <a:prstGeom prst="rect">
            <a:avLst/>
          </a:prstGeom>
          <a:noFill/>
          <a:ln w="12700" algn="ctr">
            <a:noFill/>
            <a:miter lim="800000"/>
            <a:headEnd/>
            <a:tailEnd/>
          </a:ln>
        </p:spPr>
        <p:txBody>
          <a:bodyPr wrap="square" lIns="81976" tIns="40986" rIns="81976" bIns="40986">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400" dirty="0" smtClean="0">
                <a:latin typeface="Arial Narrow" pitchFamily="34" charset="0"/>
              </a:rPr>
              <a:t>233</a:t>
            </a:r>
            <a:endParaRPr lang="en-US" sz="1400" dirty="0">
              <a:latin typeface="Arial Narrow" pitchFamily="34" charset="0"/>
            </a:endParaRPr>
          </a:p>
        </p:txBody>
      </p:sp>
      <p:sp>
        <p:nvSpPr>
          <p:cNvPr id="55" name="Rectangle 54"/>
          <p:cNvSpPr>
            <a:spLocks noChangeArrowheads="1"/>
          </p:cNvSpPr>
          <p:nvPr/>
        </p:nvSpPr>
        <p:spPr bwMode="auto">
          <a:xfrm>
            <a:off x="7494402" y="1033065"/>
            <a:ext cx="1649598" cy="714031"/>
          </a:xfrm>
          <a:prstGeom prst="rect">
            <a:avLst/>
          </a:prstGeom>
          <a:noFill/>
          <a:ln w="9525">
            <a:noFill/>
            <a:miter lim="800000"/>
            <a:headEnd/>
            <a:tailEnd/>
          </a:ln>
        </p:spPr>
        <p:txBody>
          <a:bodyPr wrap="square" lIns="82003" tIns="41000" rIns="82003" bIns="4100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300" dirty="0"/>
          </a:p>
        </p:txBody>
      </p:sp>
      <p:sp>
        <p:nvSpPr>
          <p:cNvPr id="57" name="Slide Number Placeholder 1"/>
          <p:cNvSpPr>
            <a:spLocks noGrp="1"/>
          </p:cNvSpPr>
          <p:nvPr>
            <p:ph type="sldNum" sz="quarter" idx="11"/>
          </p:nvPr>
        </p:nvSpPr>
        <p:spPr/>
        <p:txBody>
          <a:bodyPr/>
          <a:lstStyle/>
          <a:p>
            <a:pPr defTabSz="907687">
              <a:defRPr/>
            </a:pPr>
            <a:fld id="{82D784F8-2C31-4E5F-BBAB-E95E7532A856}" type="slidenum">
              <a:rPr lang="en-US" b="0" u="none"/>
              <a:pPr defTabSz="907687">
                <a:defRPr/>
              </a:pPr>
              <a:t>3</a:t>
            </a:fld>
            <a:endParaRPr lang="en-US" b="0" u="none" dirty="0"/>
          </a:p>
        </p:txBody>
      </p:sp>
      <p:sp>
        <p:nvSpPr>
          <p:cNvPr id="3292165" name="Rectangle 5"/>
          <p:cNvSpPr>
            <a:spLocks noChangeArrowheads="1"/>
          </p:cNvSpPr>
          <p:nvPr/>
        </p:nvSpPr>
        <p:spPr bwMode="auto">
          <a:xfrm>
            <a:off x="0" y="155009"/>
            <a:ext cx="9144000" cy="614922"/>
          </a:xfrm>
          <a:prstGeom prst="rect">
            <a:avLst/>
          </a:prstGeom>
          <a:noFill/>
          <a:ln w="9525" cap="flat" cmpd="sng">
            <a:noFill/>
            <a:prstDash val="solid"/>
            <a:miter lim="800000"/>
            <a:headEnd/>
            <a:tailEnd/>
          </a:ln>
          <a:effectLst/>
        </p:spPr>
        <p:txBody>
          <a:bodyPr lIns="90715" tIns="45363" rIns="90715" bIns="45363"/>
          <a:lstStyle/>
          <a:p>
            <a:pPr algn="ctr" defTabSz="907687">
              <a:defRPr/>
            </a:pPr>
            <a:r>
              <a:rPr lang="en-US" sz="2500" dirty="0">
                <a:solidFill>
                  <a:srgbClr val="006600"/>
                </a:solidFill>
                <a:latin typeface="Arial" pitchFamily="34" charset="0"/>
                <a:cs typeface="Arial" pitchFamily="34" charset="0"/>
              </a:rPr>
              <a:t>FY </a:t>
            </a:r>
            <a:r>
              <a:rPr lang="en-US" sz="2500" dirty="0" smtClean="0">
                <a:solidFill>
                  <a:srgbClr val="006600"/>
                </a:solidFill>
                <a:latin typeface="Arial" pitchFamily="34" charset="0"/>
                <a:cs typeface="Arial" pitchFamily="34" charset="0"/>
              </a:rPr>
              <a:t>2012 </a:t>
            </a:r>
            <a:r>
              <a:rPr lang="en-US" sz="2500" dirty="0">
                <a:solidFill>
                  <a:srgbClr val="006600"/>
                </a:solidFill>
                <a:latin typeface="Arial" pitchFamily="34" charset="0"/>
                <a:cs typeface="Arial" pitchFamily="34" charset="0"/>
              </a:rPr>
              <a:t>BES </a:t>
            </a:r>
            <a:r>
              <a:rPr lang="en-US" sz="2500" dirty="0" smtClean="0">
                <a:solidFill>
                  <a:srgbClr val="006600"/>
                </a:solidFill>
                <a:latin typeface="Arial" pitchFamily="34" charset="0"/>
                <a:cs typeface="Arial" pitchFamily="34" charset="0"/>
              </a:rPr>
              <a:t>Budget Appropriation</a:t>
            </a:r>
            <a:endParaRPr lang="en-US" sz="2500" dirty="0">
              <a:solidFill>
                <a:srgbClr val="006600"/>
              </a:solidFill>
              <a:latin typeface="Arial" pitchFamily="34" charset="0"/>
              <a:cs typeface="Arial" pitchFamily="34" charset="0"/>
            </a:endParaRPr>
          </a:p>
        </p:txBody>
      </p:sp>
      <p:sp>
        <p:nvSpPr>
          <p:cNvPr id="23" name="Rectangle 9"/>
          <p:cNvSpPr>
            <a:spLocks noChangeArrowheads="1"/>
          </p:cNvSpPr>
          <p:nvPr/>
        </p:nvSpPr>
        <p:spPr bwMode="auto">
          <a:xfrm>
            <a:off x="6953040" y="921313"/>
            <a:ext cx="2024705" cy="917334"/>
          </a:xfrm>
          <a:prstGeom prst="rect">
            <a:avLst/>
          </a:prstGeom>
          <a:noFill/>
          <a:ln w="25400">
            <a:solidFill>
              <a:schemeClr val="tx1"/>
            </a:solidFill>
            <a:miter lim="800000"/>
            <a:headEnd/>
            <a:tailEnd/>
          </a:ln>
        </p:spPr>
        <p:txBody>
          <a:bodyPr wrap="square" lIns="73231" tIns="73231" rIns="73231" bIns="73231">
            <a:spAutoFit/>
          </a:bodyPr>
          <a:lstStyle/>
          <a:p>
            <a:pPr algn="ctr" defTabSz="732578"/>
            <a:r>
              <a:rPr lang="en-US" dirty="0" smtClean="0">
                <a:solidFill>
                  <a:srgbClr val="000000"/>
                </a:solidFill>
              </a:rPr>
              <a:t>FY 2012 </a:t>
            </a:r>
            <a:r>
              <a:rPr lang="en-US" dirty="0" err="1" smtClean="0">
                <a:solidFill>
                  <a:srgbClr val="000000"/>
                </a:solidFill>
              </a:rPr>
              <a:t>Approp</a:t>
            </a:r>
            <a:r>
              <a:rPr lang="en-US" dirty="0" smtClean="0">
                <a:solidFill>
                  <a:srgbClr val="000000"/>
                </a:solidFill>
              </a:rPr>
              <a:t>:</a:t>
            </a:r>
            <a:endParaRPr lang="en-US" dirty="0">
              <a:solidFill>
                <a:srgbClr val="000000"/>
              </a:solidFill>
            </a:endParaRPr>
          </a:p>
          <a:p>
            <a:pPr algn="ctr" defTabSz="732578"/>
            <a:r>
              <a:rPr lang="en-US" dirty="0">
                <a:solidFill>
                  <a:srgbClr val="000000"/>
                </a:solidFill>
              </a:rPr>
              <a:t>$ </a:t>
            </a:r>
            <a:r>
              <a:rPr lang="en-US" dirty="0" smtClean="0">
                <a:solidFill>
                  <a:srgbClr val="000000"/>
                </a:solidFill>
              </a:rPr>
              <a:t>1,688M </a:t>
            </a:r>
          </a:p>
          <a:p>
            <a:pPr algn="ctr" defTabSz="732578"/>
            <a:r>
              <a:rPr lang="en-US" sz="1400" dirty="0" smtClean="0">
                <a:solidFill>
                  <a:srgbClr val="000000"/>
                </a:solidFill>
              </a:rPr>
              <a:t>(+$10M from FY 2011)</a:t>
            </a:r>
            <a:endParaRPr lang="en-US" sz="1400" dirty="0">
              <a:solidFill>
                <a:srgbClr val="000000"/>
              </a:solidFill>
            </a:endParaRPr>
          </a:p>
        </p:txBody>
      </p:sp>
      <p:sp>
        <p:nvSpPr>
          <p:cNvPr id="24" name="Rectangle 4"/>
          <p:cNvSpPr>
            <a:spLocks noChangeArrowheads="1"/>
          </p:cNvSpPr>
          <p:nvPr/>
        </p:nvSpPr>
        <p:spPr bwMode="auto">
          <a:xfrm>
            <a:off x="0" y="805565"/>
            <a:ext cx="4170218" cy="4641937"/>
          </a:xfrm>
          <a:prstGeom prst="rect">
            <a:avLst/>
          </a:prstGeom>
          <a:noFill/>
          <a:ln w="9525">
            <a:noFill/>
            <a:miter lim="800000"/>
            <a:headEnd/>
            <a:tailEnd/>
          </a:ln>
        </p:spPr>
        <p:txBody>
          <a:bodyPr wrap="square" lIns="81441" tIns="40716" rIns="81441" bIns="40716">
            <a:spAutoFit/>
          </a:bodyPr>
          <a:lstStyle/>
          <a:p>
            <a:pPr marL="120182" indent="-120182" eaLnBrk="0" hangingPunct="0">
              <a:buFont typeface="Wingdings" pitchFamily="2" charset="2"/>
              <a:buChar char="§"/>
            </a:pPr>
            <a:r>
              <a:rPr lang="en-US" sz="2000" dirty="0">
                <a:solidFill>
                  <a:srgbClr val="FF0303"/>
                </a:solidFill>
                <a:cs typeface="Times New Roman" pitchFamily="18" charset="0"/>
              </a:rPr>
              <a:t>Research programs</a:t>
            </a:r>
          </a:p>
          <a:p>
            <a:pPr marL="460912" lvl="1" indent="-183793" eaLnBrk="0" hangingPunct="0">
              <a:spcBef>
                <a:spcPct val="20000"/>
              </a:spcBef>
              <a:buFont typeface="Wingdings" pitchFamily="2" charset="2"/>
              <a:buChar char="§"/>
            </a:pPr>
            <a:r>
              <a:rPr lang="en-US" dirty="0">
                <a:solidFill>
                  <a:srgbClr val="0000CC"/>
                </a:solidFill>
                <a:latin typeface="Arial Narrow" pitchFamily="34" charset="0"/>
                <a:cs typeface="Times New Roman" pitchFamily="18" charset="0"/>
              </a:rPr>
              <a:t>Energy Innovation </a:t>
            </a:r>
            <a:r>
              <a:rPr lang="en-US" dirty="0" smtClean="0">
                <a:solidFill>
                  <a:srgbClr val="0000CC"/>
                </a:solidFill>
                <a:latin typeface="Arial Narrow" pitchFamily="34" charset="0"/>
                <a:cs typeface="Times New Roman" pitchFamily="18" charset="0"/>
              </a:rPr>
              <a:t>Hubs</a:t>
            </a:r>
          </a:p>
          <a:p>
            <a:pPr marL="460912" lvl="1" indent="-183793" eaLnBrk="0" hangingPunct="0">
              <a:spcBef>
                <a:spcPct val="20000"/>
              </a:spcBef>
            </a:pPr>
            <a:r>
              <a:rPr lang="en-US" dirty="0" smtClean="0">
                <a:solidFill>
                  <a:srgbClr val="0000CC"/>
                </a:solidFill>
                <a:latin typeface="Arial Narrow" pitchFamily="34" charset="0"/>
                <a:cs typeface="Times New Roman" pitchFamily="18" charset="0"/>
              </a:rPr>
              <a:t>		</a:t>
            </a:r>
            <a:r>
              <a:rPr lang="en-US" sz="1400" dirty="0" smtClean="0">
                <a:solidFill>
                  <a:srgbClr val="0000CC"/>
                </a:solidFill>
                <a:latin typeface="Arial Narrow" pitchFamily="34" charset="0"/>
                <a:cs typeface="Times New Roman" pitchFamily="18" charset="0"/>
              </a:rPr>
              <a:t>Battery and Energy Storage Hub (+$20M)</a:t>
            </a:r>
            <a:endParaRPr lang="en-US" dirty="0">
              <a:solidFill>
                <a:srgbClr val="0000CC"/>
              </a:solidFill>
              <a:latin typeface="Arial Narrow" pitchFamily="34" charset="0"/>
              <a:cs typeface="Times New Roman" pitchFamily="18" charset="0"/>
            </a:endParaRPr>
          </a:p>
          <a:p>
            <a:pPr marL="460912" lvl="1" indent="-183793" eaLnBrk="0" hangingPunct="0">
              <a:spcBef>
                <a:spcPct val="20000"/>
              </a:spcBef>
              <a:buFont typeface="Wingdings" pitchFamily="2" charset="2"/>
              <a:buChar char="§"/>
            </a:pPr>
            <a:r>
              <a:rPr lang="en-US" dirty="0" smtClean="0">
                <a:solidFill>
                  <a:srgbClr val="0000CC"/>
                </a:solidFill>
                <a:latin typeface="Arial Narrow" pitchFamily="34" charset="0"/>
                <a:cs typeface="Times New Roman" pitchFamily="18" charset="0"/>
              </a:rPr>
              <a:t>Energy </a:t>
            </a:r>
            <a:r>
              <a:rPr lang="en-US" dirty="0">
                <a:solidFill>
                  <a:srgbClr val="0000CC"/>
                </a:solidFill>
                <a:latin typeface="Arial Narrow" pitchFamily="34" charset="0"/>
                <a:cs typeface="Times New Roman" pitchFamily="18" charset="0"/>
              </a:rPr>
              <a:t>Frontier Research </a:t>
            </a:r>
            <a:r>
              <a:rPr lang="en-US" dirty="0" smtClean="0">
                <a:solidFill>
                  <a:srgbClr val="0000CC"/>
                </a:solidFill>
                <a:latin typeface="Arial Narrow" pitchFamily="34" charset="0"/>
                <a:cs typeface="Times New Roman" pitchFamily="18" charset="0"/>
              </a:rPr>
              <a:t>Centers</a:t>
            </a:r>
            <a:endParaRPr lang="en-US" dirty="0">
              <a:solidFill>
                <a:srgbClr val="0000CC"/>
              </a:solidFill>
              <a:latin typeface="Arial Narrow" pitchFamily="34" charset="0"/>
              <a:cs typeface="Times New Roman" pitchFamily="18" charset="0"/>
            </a:endParaRPr>
          </a:p>
          <a:p>
            <a:pPr marL="460912" lvl="1" indent="-183793" eaLnBrk="0" hangingPunct="0">
              <a:spcBef>
                <a:spcPct val="20000"/>
              </a:spcBef>
              <a:buFont typeface="Wingdings" pitchFamily="2" charset="2"/>
              <a:buChar char="§"/>
            </a:pPr>
            <a:r>
              <a:rPr lang="en-US" dirty="0" smtClean="0">
                <a:solidFill>
                  <a:srgbClr val="0000CC"/>
                </a:solidFill>
                <a:latin typeface="Arial Narrow" pitchFamily="34" charset="0"/>
                <a:cs typeface="Times New Roman" pitchFamily="18" charset="0"/>
              </a:rPr>
              <a:t>Core Research 	</a:t>
            </a:r>
          </a:p>
          <a:p>
            <a:pPr marL="669337" lvl="2" indent="14242" eaLnBrk="0" hangingPunct="0">
              <a:spcBef>
                <a:spcPct val="20000"/>
              </a:spcBef>
            </a:pPr>
            <a:r>
              <a:rPr lang="en-US" dirty="0" smtClean="0">
                <a:solidFill>
                  <a:srgbClr val="0000CC"/>
                </a:solidFill>
                <a:latin typeface="Arial Narrow" pitchFamily="34" charset="0"/>
                <a:cs typeface="Times New Roman" pitchFamily="18" charset="0"/>
              </a:rPr>
              <a:t>Plan to initiate new projects in materials and chemistry by design</a:t>
            </a:r>
          </a:p>
          <a:p>
            <a:pPr marL="460912" lvl="1" indent="-183793" eaLnBrk="0" hangingPunct="0">
              <a:spcBef>
                <a:spcPct val="20000"/>
              </a:spcBef>
            </a:pPr>
            <a:endParaRPr lang="en-US" sz="900" dirty="0">
              <a:solidFill>
                <a:srgbClr val="0000CC"/>
              </a:solidFill>
              <a:cs typeface="Times New Roman" pitchFamily="18" charset="0"/>
            </a:endParaRPr>
          </a:p>
          <a:p>
            <a:pPr marL="120182" indent="-120182" eaLnBrk="0" hangingPunct="0">
              <a:buFont typeface="Wingdings" pitchFamily="2" charset="2"/>
              <a:buChar char="§"/>
            </a:pPr>
            <a:r>
              <a:rPr lang="en-US" sz="2000" dirty="0">
                <a:solidFill>
                  <a:srgbClr val="FF0303"/>
                </a:solidFill>
                <a:cs typeface="Times New Roman" pitchFamily="18" charset="0"/>
              </a:rPr>
              <a:t>Scientific user facilities </a:t>
            </a:r>
            <a:r>
              <a:rPr lang="en-US" sz="2000" dirty="0" smtClean="0">
                <a:solidFill>
                  <a:srgbClr val="FF0303"/>
                </a:solidFill>
                <a:cs typeface="Times New Roman" pitchFamily="18" charset="0"/>
              </a:rPr>
              <a:t>operations</a:t>
            </a:r>
          </a:p>
          <a:p>
            <a:pPr marL="311785" lvl="1"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All facilities operate below optimum level</a:t>
            </a:r>
          </a:p>
          <a:p>
            <a:pPr marL="718965" lvl="2"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Synchrotron </a:t>
            </a:r>
            <a:r>
              <a:rPr lang="en-US" dirty="0">
                <a:solidFill>
                  <a:srgbClr val="0000CC"/>
                </a:solidFill>
                <a:latin typeface="Arial Narrow" pitchFamily="34" charset="0"/>
                <a:cs typeface="Times New Roman" pitchFamily="18" charset="0"/>
              </a:rPr>
              <a:t>light </a:t>
            </a:r>
            <a:r>
              <a:rPr lang="en-US" dirty="0" smtClean="0">
                <a:solidFill>
                  <a:srgbClr val="0000CC"/>
                </a:solidFill>
                <a:latin typeface="Arial Narrow" pitchFamily="34" charset="0"/>
                <a:cs typeface="Times New Roman" pitchFamily="18" charset="0"/>
              </a:rPr>
              <a:t>sources</a:t>
            </a:r>
          </a:p>
          <a:p>
            <a:pPr marL="718965" lvl="2" indent="-120182" eaLnBrk="0" hangingPunct="0">
              <a:buFont typeface="Wingdings" pitchFamily="2" charset="2"/>
              <a:buChar char="§"/>
            </a:pPr>
            <a:r>
              <a:rPr lang="en-US" dirty="0" smtClean="0">
                <a:solidFill>
                  <a:srgbClr val="0000CC"/>
                </a:solidFill>
                <a:latin typeface="Arial Narrow" pitchFamily="34" charset="0"/>
                <a:cs typeface="Times New Roman" pitchFamily="18" charset="0"/>
              </a:rPr>
              <a:t>Neutron </a:t>
            </a:r>
            <a:r>
              <a:rPr lang="en-US" dirty="0">
                <a:solidFill>
                  <a:srgbClr val="0000CC"/>
                </a:solidFill>
                <a:latin typeface="Arial Narrow" pitchFamily="34" charset="0"/>
                <a:cs typeface="Times New Roman" pitchFamily="18" charset="0"/>
              </a:rPr>
              <a:t>scattering </a:t>
            </a:r>
            <a:r>
              <a:rPr lang="en-US" dirty="0" smtClean="0">
                <a:solidFill>
                  <a:srgbClr val="0000CC"/>
                </a:solidFill>
                <a:latin typeface="Arial Narrow" pitchFamily="34" charset="0"/>
                <a:cs typeface="Times New Roman" pitchFamily="18" charset="0"/>
              </a:rPr>
              <a:t>facilities</a:t>
            </a:r>
          </a:p>
          <a:p>
            <a:pPr marL="718965" lvl="2" indent="-120182" eaLnBrk="0" hangingPunct="0">
              <a:buFont typeface="Wingdings" pitchFamily="2" charset="2"/>
              <a:buChar char="§"/>
            </a:pPr>
            <a:r>
              <a:rPr lang="en-US" dirty="0" err="1" smtClean="0">
                <a:solidFill>
                  <a:srgbClr val="0000CC"/>
                </a:solidFill>
                <a:latin typeface="Arial Narrow" pitchFamily="34" charset="0"/>
                <a:cs typeface="Times New Roman" pitchFamily="18" charset="0"/>
              </a:rPr>
              <a:t>Nanoscale</a:t>
            </a:r>
            <a:r>
              <a:rPr lang="en-US" dirty="0" smtClean="0">
                <a:solidFill>
                  <a:srgbClr val="0000CC"/>
                </a:solidFill>
                <a:latin typeface="Arial Narrow" pitchFamily="34" charset="0"/>
                <a:cs typeface="Times New Roman" pitchFamily="18" charset="0"/>
              </a:rPr>
              <a:t> </a:t>
            </a:r>
            <a:r>
              <a:rPr lang="en-US" dirty="0">
                <a:solidFill>
                  <a:srgbClr val="0000CC"/>
                </a:solidFill>
                <a:latin typeface="Arial Narrow" pitchFamily="34" charset="0"/>
                <a:cs typeface="Times New Roman" pitchFamily="18" charset="0"/>
              </a:rPr>
              <a:t>Science Research </a:t>
            </a:r>
            <a:r>
              <a:rPr lang="en-US" dirty="0" smtClean="0">
                <a:solidFill>
                  <a:srgbClr val="0000CC"/>
                </a:solidFill>
                <a:latin typeface="Arial Narrow" pitchFamily="34" charset="0"/>
                <a:cs typeface="Times New Roman" pitchFamily="18" charset="0"/>
              </a:rPr>
              <a:t>Centers</a:t>
            </a:r>
          </a:p>
          <a:p>
            <a:pPr marL="657433" lvl="2" indent="-38172" eaLnBrk="0" hangingPunct="0">
              <a:spcBef>
                <a:spcPct val="15000"/>
              </a:spcBef>
            </a:pPr>
            <a:endParaRPr lang="en-US" sz="900" dirty="0">
              <a:solidFill>
                <a:srgbClr val="0000CC"/>
              </a:solidFill>
              <a:cs typeface="Times New Roman" pitchFamily="18" charset="0"/>
            </a:endParaRPr>
          </a:p>
          <a:p>
            <a:pPr marL="120182" indent="-120182" eaLnBrk="0" hangingPunct="0">
              <a:buFont typeface="Wingdings" pitchFamily="2" charset="2"/>
              <a:buChar char="§"/>
            </a:pPr>
            <a:endParaRPr lang="fr-FR" dirty="0">
              <a:solidFill>
                <a:srgbClr val="0000CC"/>
              </a:solidFill>
            </a:endParaRPr>
          </a:p>
          <a:p>
            <a:pPr marL="460912" lvl="1" indent="-183793" eaLnBrk="0" hangingPunct="0">
              <a:buFont typeface="Wingdings" pitchFamily="2" charset="2"/>
              <a:buChar char="§"/>
            </a:pPr>
            <a:endParaRPr lang="en-US" dirty="0">
              <a:solidFill>
                <a:srgbClr val="0000CC"/>
              </a:solidFill>
            </a:endParaRPr>
          </a:p>
        </p:txBody>
      </p:sp>
      <p:sp>
        <p:nvSpPr>
          <p:cNvPr id="39" name="Rectangle 38"/>
          <p:cNvSpPr/>
          <p:nvPr/>
        </p:nvSpPr>
        <p:spPr>
          <a:xfrm>
            <a:off x="0" y="4640194"/>
            <a:ext cx="8077200" cy="2259928"/>
          </a:xfrm>
          <a:prstGeom prst="rect">
            <a:avLst/>
          </a:prstGeom>
        </p:spPr>
        <p:txBody>
          <a:bodyPr wrap="square" lIns="81616" tIns="40806" rIns="81616" bIns="40806">
            <a:spAutoFit/>
          </a:bodyPr>
          <a:lstStyle/>
          <a:p>
            <a:pPr marL="120182" indent="-120182" eaLnBrk="0" hangingPunct="0">
              <a:buFont typeface="Wingdings" pitchFamily="2" charset="2"/>
              <a:buChar char="§"/>
            </a:pPr>
            <a:r>
              <a:rPr lang="en-US" sz="2000" dirty="0" smtClean="0">
                <a:solidFill>
                  <a:srgbClr val="FF0303"/>
                </a:solidFill>
                <a:cs typeface="Times New Roman" pitchFamily="18" charset="0"/>
              </a:rPr>
              <a:t>Construction and instrumentation</a:t>
            </a:r>
          </a:p>
          <a:p>
            <a:pPr marL="460912" lvl="1" indent="-183793" eaLnBrk="0" hangingPunct="0">
              <a:buFont typeface="Wingdings" pitchFamily="2" charset="2"/>
              <a:buChar char="§"/>
            </a:pPr>
            <a:r>
              <a:rPr lang="en-US" dirty="0" smtClean="0">
                <a:solidFill>
                  <a:srgbClr val="0000CC"/>
                </a:solidFill>
                <a:latin typeface="Arial Narrow" pitchFamily="34" charset="0"/>
                <a:cs typeface="Times New Roman" pitchFamily="18" charset="0"/>
              </a:rPr>
              <a:t>National Synchrotron Light Source-II ($159M)  and NEXT instrumentation ($12M)</a:t>
            </a:r>
          </a:p>
          <a:p>
            <a:pPr marL="460912" lvl="1" indent="-183793" eaLnBrk="0" hangingPunct="0">
              <a:spcBef>
                <a:spcPct val="15000"/>
              </a:spcBef>
              <a:buFont typeface="Wingdings" pitchFamily="2" charset="2"/>
              <a:buChar char="§"/>
            </a:pPr>
            <a:r>
              <a:rPr lang="fr-FR" dirty="0" smtClean="0">
                <a:solidFill>
                  <a:srgbClr val="0000CC"/>
                </a:solidFill>
                <a:latin typeface="Arial Narrow" pitchFamily="34" charset="0"/>
              </a:rPr>
              <a:t>Spallation Neutron Source instruments ($12M)</a:t>
            </a:r>
          </a:p>
          <a:p>
            <a:pPr marL="460912" lvl="1" indent="-183793" eaLnBrk="0" hangingPunct="0">
              <a:spcBef>
                <a:spcPct val="15000"/>
              </a:spcBef>
              <a:buFont typeface="Wingdings" pitchFamily="2" charset="2"/>
              <a:buChar char="§"/>
            </a:pPr>
            <a:r>
              <a:rPr lang="fr-FR" dirty="0" smtClean="0">
                <a:solidFill>
                  <a:srgbClr val="0000CC"/>
                </a:solidFill>
                <a:latin typeface="Arial Narrow" pitchFamily="34" charset="0"/>
              </a:rPr>
              <a:t>Advanced Photon Source upgrade ($20M)</a:t>
            </a:r>
          </a:p>
          <a:p>
            <a:pPr marL="460912" lvl="1" indent="-183793" eaLnBrk="0" hangingPunct="0">
              <a:spcBef>
                <a:spcPct val="15000"/>
              </a:spcBef>
              <a:buFont typeface="Wingdings" pitchFamily="2" charset="2"/>
              <a:buChar char="§"/>
            </a:pPr>
            <a:r>
              <a:rPr lang="fr-FR" dirty="0" err="1" smtClean="0">
                <a:solidFill>
                  <a:srgbClr val="0000CC"/>
                </a:solidFill>
                <a:latin typeface="Arial Narrow" pitchFamily="34" charset="0"/>
              </a:rPr>
              <a:t>Linac</a:t>
            </a:r>
            <a:r>
              <a:rPr lang="fr-FR" dirty="0" smtClean="0">
                <a:solidFill>
                  <a:srgbClr val="0000CC"/>
                </a:solidFill>
                <a:latin typeface="Arial Narrow" pitchFamily="34" charset="0"/>
              </a:rPr>
              <a:t> </a:t>
            </a:r>
            <a:r>
              <a:rPr lang="fr-FR" dirty="0" err="1" smtClean="0">
                <a:solidFill>
                  <a:srgbClr val="0000CC"/>
                </a:solidFill>
                <a:latin typeface="Arial Narrow" pitchFamily="34" charset="0"/>
              </a:rPr>
              <a:t>Coherent</a:t>
            </a:r>
            <a:r>
              <a:rPr lang="fr-FR" dirty="0" smtClean="0">
                <a:solidFill>
                  <a:srgbClr val="0000CC"/>
                </a:solidFill>
                <a:latin typeface="Arial Narrow" pitchFamily="34" charset="0"/>
              </a:rPr>
              <a:t> Light Source-II ($30M)</a:t>
            </a:r>
          </a:p>
          <a:p>
            <a:pPr marL="460912" lvl="1" indent="-183793" eaLnBrk="0" hangingPunct="0">
              <a:spcBef>
                <a:spcPct val="15000"/>
              </a:spcBef>
            </a:pPr>
            <a:endParaRPr lang="fr-FR" dirty="0" smtClean="0">
              <a:solidFill>
                <a:srgbClr val="0000CC"/>
              </a:solidFill>
            </a:endParaRPr>
          </a:p>
          <a:p>
            <a:pPr marL="460912" lvl="1" indent="-183793" eaLnBrk="0" hangingPunct="0">
              <a:spcBef>
                <a:spcPct val="15000"/>
              </a:spcBef>
            </a:pPr>
            <a:r>
              <a:rPr lang="fr-FR" dirty="0" smtClean="0">
                <a:solidFill>
                  <a:srgbClr val="0000CC"/>
                </a:solidFill>
              </a:rPr>
              <a:t>	</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4746174" y="990603"/>
            <a:ext cx="4267200" cy="2778579"/>
            <a:chOff x="0" y="1122218"/>
            <a:chExt cx="5426702" cy="3837709"/>
          </a:xfrm>
        </p:grpSpPr>
        <p:pic>
          <p:nvPicPr>
            <p:cNvPr id="8" name="Picture 7" descr="efrc-map-all-highres-10-11-01.jpg"/>
            <p:cNvPicPr>
              <a:picLocks noChangeAspect="1"/>
            </p:cNvPicPr>
            <p:nvPr/>
          </p:nvPicPr>
          <p:blipFill>
            <a:blip r:embed="rId3" cstate="screen"/>
            <a:srcRect/>
            <a:stretch>
              <a:fillRect/>
            </a:stretch>
          </p:blipFill>
          <p:spPr>
            <a:xfrm>
              <a:off x="0" y="1122218"/>
              <a:ext cx="5426702" cy="3837709"/>
            </a:xfrm>
            <a:prstGeom prst="rect">
              <a:avLst/>
            </a:prstGeom>
          </p:spPr>
        </p:pic>
        <p:sp>
          <p:nvSpPr>
            <p:cNvPr id="10" name="Rectangle 9"/>
            <p:cNvSpPr/>
            <p:nvPr/>
          </p:nvSpPr>
          <p:spPr>
            <a:xfrm>
              <a:off x="2327564" y="3990109"/>
              <a:ext cx="241069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856" y="3796146"/>
              <a:ext cx="1011382" cy="73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964873" y="4461164"/>
              <a:ext cx="1191491" cy="221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92165" name="Rectangle 5"/>
          <p:cNvSpPr>
            <a:spLocks noChangeArrowheads="1"/>
          </p:cNvSpPr>
          <p:nvPr/>
        </p:nvSpPr>
        <p:spPr bwMode="auto">
          <a:xfrm>
            <a:off x="0" y="6"/>
            <a:ext cx="9144000" cy="754743"/>
          </a:xfrm>
          <a:prstGeom prst="rect">
            <a:avLst/>
          </a:prstGeom>
          <a:noFill/>
          <a:ln w="9525" cap="flat" cmpd="sng">
            <a:noFill/>
            <a:prstDash val="solid"/>
            <a:miter lim="800000"/>
            <a:headEnd/>
            <a:tailEnd/>
          </a:ln>
          <a:effectLst/>
        </p:spPr>
        <p:txBody>
          <a:bodyPr lIns="90897" tIns="45452" rIns="90897" bIns="45452"/>
          <a:lstStyle/>
          <a:p>
            <a:pPr algn="ctr" defTabSz="909491">
              <a:defRPr/>
            </a:pPr>
            <a:endParaRPr lang="en-US" sz="2400" b="1" i="1" dirty="0">
              <a:solidFill>
                <a:srgbClr val="006600"/>
              </a:solidFill>
              <a:effectLst>
                <a:outerShdw blurRad="38100" dist="38100" dir="2700000" algn="tl">
                  <a:srgbClr val="000000">
                    <a:alpha val="43137"/>
                  </a:srgbClr>
                </a:outerShdw>
              </a:effectLst>
              <a:latin typeface="Arial Narrow" pitchFamily="34" charset="0"/>
              <a:cs typeface="Arial" pitchFamily="34" charset="0"/>
            </a:endParaRPr>
          </a:p>
        </p:txBody>
      </p:sp>
      <p:sp>
        <p:nvSpPr>
          <p:cNvPr id="41" name="TextBox 5"/>
          <p:cNvSpPr txBox="1">
            <a:spLocks noChangeArrowheads="1"/>
          </p:cNvSpPr>
          <p:nvPr/>
        </p:nvSpPr>
        <p:spPr bwMode="auto">
          <a:xfrm>
            <a:off x="181437" y="809589"/>
            <a:ext cx="5840997" cy="5278124"/>
          </a:xfrm>
          <a:prstGeom prst="rect">
            <a:avLst/>
          </a:prstGeom>
          <a:noFill/>
          <a:ln w="9525">
            <a:noFill/>
            <a:miter lim="800000"/>
            <a:headEnd/>
            <a:tailEnd/>
          </a:ln>
        </p:spPr>
        <p:txBody>
          <a:bodyPr wrap="square" lIns="91195" tIns="45599" rIns="91195" bIns="45599">
            <a:spAutoFit/>
          </a:bodyPr>
          <a:lstStyle/>
          <a:p>
            <a:pPr>
              <a:spcAft>
                <a:spcPts val="300"/>
              </a:spcAft>
            </a:pPr>
            <a:r>
              <a:rPr lang="en-US" b="1" dirty="0" smtClean="0">
                <a:solidFill>
                  <a:srgbClr val="106636"/>
                </a:solidFill>
                <a:latin typeface="Arial Narrow" pitchFamily="34" charset="0"/>
                <a:cs typeface="Arial" pitchFamily="34" charset="0"/>
              </a:rPr>
              <a:t>46 EFRCs in 35 States were Launched in Fall 2009</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Science crosscuts energy-use-inspired and grand </a:t>
            </a:r>
          </a:p>
          <a:p>
            <a:pPr marL="688894" lvl="3" indent="-284129">
              <a:spcAft>
                <a:spcPts val="300"/>
              </a:spcAft>
            </a:pPr>
            <a:r>
              <a:rPr lang="en-US" dirty="0" smtClean="0">
                <a:solidFill>
                  <a:prstClr val="black"/>
                </a:solidFill>
                <a:latin typeface="Arial Narrow" pitchFamily="34" charset="0"/>
                <a:cs typeface="Arial" pitchFamily="34" charset="0"/>
              </a:rPr>
              <a:t>challenge research</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a:t>
            </a:r>
            <a:r>
              <a:rPr lang="en-US" b="1" dirty="0" smtClean="0">
                <a:solidFill>
                  <a:prstClr val="black"/>
                </a:solidFill>
                <a:latin typeface="Arial Narrow" pitchFamily="34" charset="0"/>
                <a:cs typeface="Arial" pitchFamily="34" charset="0"/>
              </a:rPr>
              <a:t>850</a:t>
            </a:r>
            <a:r>
              <a:rPr lang="en-US" dirty="0" smtClean="0">
                <a:solidFill>
                  <a:prstClr val="black"/>
                </a:solidFill>
                <a:latin typeface="Arial Narrow" pitchFamily="34" charset="0"/>
                <a:cs typeface="Arial" pitchFamily="34" charset="0"/>
              </a:rPr>
              <a:t> senior investigators and </a:t>
            </a:r>
            <a:br>
              <a:rPr lang="en-US" dirty="0" smtClean="0">
                <a:solidFill>
                  <a:prstClr val="black"/>
                </a:solidFill>
                <a:latin typeface="Arial Narrow" pitchFamily="34" charset="0"/>
                <a:cs typeface="Arial" pitchFamily="34" charset="0"/>
              </a:rPr>
            </a:br>
            <a:r>
              <a:rPr lang="en-US" dirty="0" smtClean="0">
                <a:solidFill>
                  <a:prstClr val="black"/>
                </a:solidFill>
                <a:latin typeface="Arial Narrow" pitchFamily="34" charset="0"/>
                <a:cs typeface="Arial" pitchFamily="34" charset="0"/>
              </a:rPr>
              <a:t>~</a:t>
            </a:r>
            <a:r>
              <a:rPr lang="en-US" b="1" dirty="0" smtClean="0">
                <a:solidFill>
                  <a:prstClr val="black"/>
                </a:solidFill>
                <a:latin typeface="Arial Narrow" pitchFamily="34" charset="0"/>
                <a:cs typeface="Arial" pitchFamily="34" charset="0"/>
              </a:rPr>
              <a:t>2,000</a:t>
            </a:r>
            <a:r>
              <a:rPr lang="en-US" dirty="0" smtClean="0">
                <a:solidFill>
                  <a:prstClr val="black"/>
                </a:solidFill>
                <a:latin typeface="Arial Narrow" pitchFamily="34" charset="0"/>
                <a:cs typeface="Arial" pitchFamily="34" charset="0"/>
              </a:rPr>
              <a:t> students, postdoctoral fellows, and </a:t>
            </a:r>
            <a:br>
              <a:rPr lang="en-US" dirty="0" smtClean="0">
                <a:solidFill>
                  <a:prstClr val="black"/>
                </a:solidFill>
                <a:latin typeface="Arial Narrow" pitchFamily="34" charset="0"/>
                <a:cs typeface="Arial" pitchFamily="34" charset="0"/>
              </a:rPr>
            </a:br>
            <a:r>
              <a:rPr lang="en-US" dirty="0" smtClean="0">
                <a:solidFill>
                  <a:prstClr val="black"/>
                </a:solidFill>
                <a:latin typeface="Arial Narrow" pitchFamily="34" charset="0"/>
                <a:cs typeface="Arial" pitchFamily="34" charset="0"/>
              </a:rPr>
              <a:t>technical staff at ~</a:t>
            </a:r>
            <a:r>
              <a:rPr lang="en-US" b="1" dirty="0" smtClean="0">
                <a:solidFill>
                  <a:prstClr val="black"/>
                </a:solidFill>
                <a:latin typeface="Arial Narrow" pitchFamily="34" charset="0"/>
                <a:cs typeface="Arial" pitchFamily="34" charset="0"/>
              </a:rPr>
              <a:t>115</a:t>
            </a:r>
            <a:r>
              <a:rPr lang="en-US" dirty="0" smtClean="0">
                <a:solidFill>
                  <a:prstClr val="black"/>
                </a:solidFill>
                <a:latin typeface="Arial Narrow" pitchFamily="34" charset="0"/>
                <a:cs typeface="Arial" pitchFamily="34" charset="0"/>
              </a:rPr>
              <a:t> institutions</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&gt;</a:t>
            </a:r>
            <a:r>
              <a:rPr lang="en-US" b="1" dirty="0" smtClean="0">
                <a:solidFill>
                  <a:prstClr val="black"/>
                </a:solidFill>
                <a:latin typeface="Arial Narrow" pitchFamily="34" charset="0"/>
                <a:cs typeface="Arial" pitchFamily="34" charset="0"/>
              </a:rPr>
              <a:t>250</a:t>
            </a:r>
            <a:r>
              <a:rPr lang="en-US" dirty="0" smtClean="0">
                <a:solidFill>
                  <a:prstClr val="black"/>
                </a:solidFill>
                <a:latin typeface="Arial Narrow" pitchFamily="34" charset="0"/>
                <a:cs typeface="Arial" pitchFamily="34" charset="0"/>
              </a:rPr>
              <a:t> scientific advisory board members from </a:t>
            </a:r>
            <a:br>
              <a:rPr lang="en-US" dirty="0" smtClean="0">
                <a:solidFill>
                  <a:prstClr val="black"/>
                </a:solidFill>
                <a:latin typeface="Arial Narrow" pitchFamily="34" charset="0"/>
                <a:cs typeface="Arial" pitchFamily="34" charset="0"/>
              </a:rPr>
            </a:br>
            <a:r>
              <a:rPr lang="en-US" b="1" dirty="0" smtClean="0">
                <a:solidFill>
                  <a:prstClr val="black"/>
                </a:solidFill>
                <a:latin typeface="Arial Narrow" pitchFamily="34" charset="0"/>
                <a:cs typeface="Arial" pitchFamily="34" charset="0"/>
              </a:rPr>
              <a:t>13 </a:t>
            </a:r>
            <a:r>
              <a:rPr lang="en-US" dirty="0" smtClean="0">
                <a:solidFill>
                  <a:prstClr val="black"/>
                </a:solidFill>
                <a:latin typeface="Arial Narrow" pitchFamily="34" charset="0"/>
                <a:cs typeface="Arial" pitchFamily="34" charset="0"/>
              </a:rPr>
              <a:t>countries and &gt;</a:t>
            </a:r>
            <a:r>
              <a:rPr lang="en-US" b="1" dirty="0" smtClean="0">
                <a:solidFill>
                  <a:prstClr val="black"/>
                </a:solidFill>
                <a:latin typeface="Arial Narrow" pitchFamily="34" charset="0"/>
                <a:cs typeface="Arial" pitchFamily="34" charset="0"/>
              </a:rPr>
              <a:t>40</a:t>
            </a:r>
            <a:r>
              <a:rPr lang="en-US" dirty="0" smtClean="0">
                <a:solidFill>
                  <a:prstClr val="black"/>
                </a:solidFill>
                <a:latin typeface="Arial Narrow" pitchFamily="34" charset="0"/>
                <a:cs typeface="Arial" pitchFamily="34" charset="0"/>
              </a:rPr>
              <a:t> companies</a:t>
            </a:r>
          </a:p>
          <a:p>
            <a:pPr>
              <a:spcAft>
                <a:spcPts val="300"/>
              </a:spcAft>
            </a:pPr>
            <a:r>
              <a:rPr lang="en-US" sz="2000" b="1" dirty="0" smtClean="0">
                <a:solidFill>
                  <a:srgbClr val="106636"/>
                </a:solidFill>
                <a:latin typeface="Arial Narrow" pitchFamily="34" charset="0"/>
                <a:cs typeface="Arial" pitchFamily="34" charset="0"/>
              </a:rPr>
              <a:t> Impact to date (~2.5 years):</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&gt;</a:t>
            </a:r>
            <a:r>
              <a:rPr lang="en-US" b="1" dirty="0" smtClean="0">
                <a:solidFill>
                  <a:prstClr val="black"/>
                </a:solidFill>
                <a:latin typeface="Arial Narrow" pitchFamily="34" charset="0"/>
                <a:cs typeface="Arial" pitchFamily="34" charset="0"/>
              </a:rPr>
              <a:t>2,000</a:t>
            </a:r>
            <a:r>
              <a:rPr lang="en-US" dirty="0" smtClean="0">
                <a:solidFill>
                  <a:prstClr val="black"/>
                </a:solidFill>
                <a:latin typeface="Arial Narrow" pitchFamily="34" charset="0"/>
                <a:cs typeface="Arial" pitchFamily="34" charset="0"/>
              </a:rPr>
              <a:t> peer-reviewed papers including more than </a:t>
            </a:r>
            <a:r>
              <a:rPr lang="en-US" b="1" dirty="0" smtClean="0">
                <a:solidFill>
                  <a:prstClr val="black"/>
                </a:solidFill>
                <a:latin typeface="Arial Narrow" pitchFamily="34" charset="0"/>
                <a:cs typeface="Arial" pitchFamily="34" charset="0"/>
              </a:rPr>
              <a:t>60</a:t>
            </a:r>
            <a:r>
              <a:rPr lang="en-US" dirty="0" smtClean="0">
                <a:solidFill>
                  <a:prstClr val="black"/>
                </a:solidFill>
                <a:latin typeface="Arial Narrow" pitchFamily="34" charset="0"/>
                <a:cs typeface="Arial" pitchFamily="34" charset="0"/>
              </a:rPr>
              <a:t> publications in </a:t>
            </a:r>
            <a:r>
              <a:rPr lang="en-US" i="1" dirty="0" smtClean="0">
                <a:solidFill>
                  <a:prstClr val="black"/>
                </a:solidFill>
                <a:latin typeface="Arial Narrow" pitchFamily="34" charset="0"/>
                <a:cs typeface="Arial" pitchFamily="34" charset="0"/>
              </a:rPr>
              <a:t>Science</a:t>
            </a:r>
            <a:r>
              <a:rPr lang="en-US" dirty="0" smtClean="0">
                <a:solidFill>
                  <a:prstClr val="black"/>
                </a:solidFill>
                <a:latin typeface="Arial Narrow" pitchFamily="34" charset="0"/>
                <a:cs typeface="Arial" pitchFamily="34" charset="0"/>
              </a:rPr>
              <a:t> and </a:t>
            </a:r>
            <a:r>
              <a:rPr lang="en-US" i="1" dirty="0" smtClean="0">
                <a:solidFill>
                  <a:prstClr val="black"/>
                </a:solidFill>
                <a:latin typeface="Arial Narrow" pitchFamily="34" charset="0"/>
                <a:cs typeface="Arial" pitchFamily="34" charset="0"/>
              </a:rPr>
              <a:t>Nature</a:t>
            </a:r>
            <a:r>
              <a:rPr lang="en-US" dirty="0" smtClean="0">
                <a:solidFill>
                  <a:prstClr val="black"/>
                </a:solidFill>
                <a:latin typeface="Arial Narrow" pitchFamily="34" charset="0"/>
                <a:cs typeface="Arial" pitchFamily="34" charset="0"/>
              </a:rPr>
              <a:t>.</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&gt; </a:t>
            </a:r>
            <a:r>
              <a:rPr lang="en-US" b="1" dirty="0" smtClean="0">
                <a:solidFill>
                  <a:prstClr val="black"/>
                </a:solidFill>
                <a:latin typeface="Arial Narrow" pitchFamily="34" charset="0"/>
                <a:cs typeface="Arial" pitchFamily="34" charset="0"/>
              </a:rPr>
              <a:t>40</a:t>
            </a:r>
            <a:r>
              <a:rPr lang="en-US" dirty="0" smtClean="0">
                <a:solidFill>
                  <a:prstClr val="black"/>
                </a:solidFill>
                <a:latin typeface="Arial Narrow" pitchFamily="34" charset="0"/>
                <a:cs typeface="Arial" pitchFamily="34" charset="0"/>
              </a:rPr>
              <a:t> patents applications and nearly </a:t>
            </a:r>
            <a:r>
              <a:rPr lang="en-US" b="1" dirty="0" smtClean="0">
                <a:solidFill>
                  <a:prstClr val="black"/>
                </a:solidFill>
                <a:latin typeface="Arial Narrow" pitchFamily="34" charset="0"/>
                <a:cs typeface="Arial" pitchFamily="34" charset="0"/>
              </a:rPr>
              <a:t>50</a:t>
            </a:r>
            <a:r>
              <a:rPr lang="en-US" dirty="0" smtClean="0">
                <a:solidFill>
                  <a:prstClr val="black"/>
                </a:solidFill>
                <a:latin typeface="Arial Narrow" pitchFamily="34" charset="0"/>
                <a:cs typeface="Arial" pitchFamily="34" charset="0"/>
              </a:rPr>
              <a:t> additional patent/invention disclosures by </a:t>
            </a:r>
            <a:r>
              <a:rPr lang="en-US" b="1" dirty="0" smtClean="0">
                <a:solidFill>
                  <a:prstClr val="black"/>
                </a:solidFill>
                <a:latin typeface="Arial Narrow" pitchFamily="34" charset="0"/>
                <a:cs typeface="Arial" pitchFamily="34" charset="0"/>
              </a:rPr>
              <a:t>28</a:t>
            </a:r>
            <a:r>
              <a:rPr lang="en-US" dirty="0" smtClean="0">
                <a:solidFill>
                  <a:prstClr val="black"/>
                </a:solidFill>
                <a:latin typeface="Arial Narrow" pitchFamily="34" charset="0"/>
                <a:cs typeface="Arial" pitchFamily="34" charset="0"/>
              </a:rPr>
              <a:t> of the EFRCs.</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at least </a:t>
            </a:r>
            <a:r>
              <a:rPr lang="en-US" b="1" dirty="0" smtClean="0">
                <a:solidFill>
                  <a:prstClr val="black"/>
                </a:solidFill>
                <a:latin typeface="Arial Narrow" pitchFamily="34" charset="0"/>
                <a:cs typeface="Arial" pitchFamily="34" charset="0"/>
              </a:rPr>
              <a:t>9</a:t>
            </a:r>
            <a:r>
              <a:rPr lang="en-US" dirty="0" smtClean="0">
                <a:solidFill>
                  <a:prstClr val="black"/>
                </a:solidFill>
                <a:latin typeface="Arial Narrow" pitchFamily="34" charset="0"/>
                <a:cs typeface="Arial" pitchFamily="34" charset="0"/>
              </a:rPr>
              <a:t> start-up companies with EFRC contributions</a:t>
            </a:r>
          </a:p>
          <a:p>
            <a:pPr marL="0" lvl="2">
              <a:spcAft>
                <a:spcPts val="300"/>
              </a:spcAft>
            </a:pPr>
            <a:r>
              <a:rPr lang="en-US" sz="2000" b="1" dirty="0" smtClean="0">
                <a:solidFill>
                  <a:srgbClr val="106636"/>
                </a:solidFill>
                <a:latin typeface="Arial Narrow" pitchFamily="34" charset="0"/>
                <a:cs typeface="Arial" pitchFamily="34" charset="0"/>
              </a:rPr>
              <a:t>Assessment of Progress: </a:t>
            </a:r>
          </a:p>
          <a:p>
            <a:pPr marL="394228" lvl="2" indent="-159910">
              <a:spcAft>
                <a:spcPts val="300"/>
              </a:spcAft>
              <a:buFont typeface="Wingdings" pitchFamily="2" charset="2"/>
              <a:buChar char="§"/>
            </a:pPr>
            <a:r>
              <a:rPr lang="en-US" dirty="0" smtClean="0">
                <a:solidFill>
                  <a:prstClr val="black"/>
                </a:solidFill>
                <a:latin typeface="Arial Narrow" pitchFamily="34" charset="0"/>
                <a:cs typeface="Arial" pitchFamily="34" charset="0"/>
              </a:rPr>
              <a:t>All EFRCs have undergone mid-term peer review to assess progress towards goals and plans for the next 2 years of R&amp;D</a:t>
            </a:r>
          </a:p>
        </p:txBody>
      </p:sp>
      <p:sp>
        <p:nvSpPr>
          <p:cNvPr id="12" name="TextBox 11"/>
          <p:cNvSpPr txBox="1"/>
          <p:nvPr/>
        </p:nvSpPr>
        <p:spPr>
          <a:xfrm>
            <a:off x="6181362" y="5994401"/>
            <a:ext cx="2099036" cy="276999"/>
          </a:xfrm>
          <a:prstGeom prst="rect">
            <a:avLst/>
          </a:prstGeom>
          <a:noFill/>
        </p:spPr>
        <p:txBody>
          <a:bodyPr wrap="none" lIns="91365" tIns="45683" rIns="91365" bIns="45683" rtlCol="0">
            <a:spAutoFit/>
          </a:bodyPr>
          <a:lstStyle/>
          <a:p>
            <a:r>
              <a:rPr lang="en-US" sz="1200" dirty="0" smtClean="0">
                <a:solidFill>
                  <a:prstClr val="black"/>
                </a:solidFill>
                <a:latin typeface="Arial Narrow" pitchFamily="34" charset="0"/>
                <a:hlinkClick r:id="rId4"/>
              </a:rPr>
              <a:t>http://science.energy.gov/bes/efrc/</a:t>
            </a:r>
            <a:endParaRPr lang="en-US" sz="1200" dirty="0" smtClean="0">
              <a:solidFill>
                <a:prstClr val="black"/>
              </a:solidFill>
              <a:latin typeface="Arial Narrow" pitchFamily="34" charset="0"/>
            </a:endParaRPr>
          </a:p>
        </p:txBody>
      </p:sp>
      <p:pic>
        <p:nvPicPr>
          <p:cNvPr id="9" name="Picture 8" descr="efrc_tech_report_cover_2011.jpg"/>
          <p:cNvPicPr>
            <a:picLocks noChangeAspect="1"/>
          </p:cNvPicPr>
          <p:nvPr/>
        </p:nvPicPr>
        <p:blipFill>
          <a:blip r:embed="rId5" cstate="screen"/>
          <a:stretch>
            <a:fillRect/>
          </a:stretch>
        </p:blipFill>
        <p:spPr>
          <a:xfrm>
            <a:off x="6387716" y="3771232"/>
            <a:ext cx="1684255" cy="2179625"/>
          </a:xfrm>
          <a:prstGeom prst="rect">
            <a:avLst/>
          </a:prstGeom>
          <a:ln w="9525">
            <a:solidFill>
              <a:schemeClr val="tx1">
                <a:lumMod val="95000"/>
                <a:lumOff val="5000"/>
              </a:schemeClr>
            </a:solidFill>
          </a:ln>
        </p:spPr>
      </p:pic>
      <p:sp>
        <p:nvSpPr>
          <p:cNvPr id="15" name="Title 14"/>
          <p:cNvSpPr>
            <a:spLocks noGrp="1"/>
          </p:cNvSpPr>
          <p:nvPr>
            <p:ph type="title"/>
          </p:nvPr>
        </p:nvSpPr>
        <p:spPr>
          <a:xfrm>
            <a:off x="0" y="2"/>
            <a:ext cx="9144000" cy="725215"/>
          </a:xfrm>
        </p:spPr>
        <p:txBody>
          <a:bodyPr/>
          <a:lstStyle/>
          <a:p>
            <a:r>
              <a:rPr lang="en-US" dirty="0" smtClean="0"/>
              <a:t>Energy Frontier Research Centers</a:t>
            </a:r>
            <a:br>
              <a:rPr lang="en-US" dirty="0" smtClean="0"/>
            </a:br>
            <a:r>
              <a:rPr lang="en-US" b="0" dirty="0" smtClean="0"/>
              <a:t>Grand Challenge and Use-Inspired Research</a:t>
            </a:r>
            <a:endParaRPr lang="en-US" b="0" dirty="0"/>
          </a:p>
        </p:txBody>
      </p:sp>
      <p:sp>
        <p:nvSpPr>
          <p:cNvPr id="14" name="Slide Number Placeholder 1"/>
          <p:cNvSpPr txBox="1">
            <a:spLocks/>
          </p:cNvSpPr>
          <p:nvPr/>
        </p:nvSpPr>
        <p:spPr>
          <a:xfrm>
            <a:off x="8413750" y="6351588"/>
            <a:ext cx="381000" cy="365125"/>
          </a:xfrm>
          <a:prstGeom prst="rect">
            <a:avLst/>
          </a:prstGeom>
        </p:spPr>
        <p:txBody>
          <a:bodyPr lIns="91429" tIns="45714" rIns="91429" bIns="45714"/>
          <a:lstStyle/>
          <a:p>
            <a:pPr algn="r" defTabSz="910447">
              <a:defRPr/>
            </a:pPr>
            <a:fld id="{82D784F8-2C31-4E5F-BBAB-E95E7532A856}" type="slidenum">
              <a:rPr lang="en-US" sz="1200" smtClean="0">
                <a:solidFill>
                  <a:srgbClr val="006600"/>
                </a:solidFill>
              </a:rPr>
              <a:pPr algn="r" defTabSz="910447">
                <a:defRPr/>
              </a:pPr>
              <a:t>4</a:t>
            </a:fld>
            <a:endParaRPr lang="en-US" sz="1200" dirty="0">
              <a:solidFill>
                <a:srgbClr val="006600"/>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1"/>
          <p:cNvSpPr>
            <a:spLocks noGrp="1"/>
          </p:cNvSpPr>
          <p:nvPr>
            <p:ph type="sldNum" sz="quarter" idx="11"/>
          </p:nvPr>
        </p:nvSpPr>
        <p:spPr/>
        <p:txBody>
          <a:bodyPr/>
          <a:lstStyle/>
          <a:p>
            <a:pPr defTabSz="910447">
              <a:defRPr/>
            </a:pPr>
            <a:fld id="{82D784F8-2C31-4E5F-BBAB-E95E7532A856}" type="slidenum">
              <a:rPr lang="en-US" b="0" u="none"/>
              <a:pPr defTabSz="910447">
                <a:defRPr/>
              </a:pPr>
              <a:t>5</a:t>
            </a:fld>
            <a:endParaRPr lang="en-US" b="0" u="none" dirty="0"/>
          </a:p>
        </p:txBody>
      </p:sp>
      <p:sp>
        <p:nvSpPr>
          <p:cNvPr id="3292165" name="Rectangle 5"/>
          <p:cNvSpPr>
            <a:spLocks noChangeArrowheads="1"/>
          </p:cNvSpPr>
          <p:nvPr/>
        </p:nvSpPr>
        <p:spPr bwMode="auto">
          <a:xfrm>
            <a:off x="0" y="155009"/>
            <a:ext cx="9144000" cy="614922"/>
          </a:xfrm>
          <a:prstGeom prst="rect">
            <a:avLst/>
          </a:prstGeom>
          <a:noFill/>
          <a:ln w="9525" cap="flat" cmpd="sng">
            <a:noFill/>
            <a:prstDash val="solid"/>
            <a:miter lim="800000"/>
            <a:headEnd/>
            <a:tailEnd/>
          </a:ln>
          <a:effectLst/>
        </p:spPr>
        <p:txBody>
          <a:bodyPr lIns="90993" tIns="45499" rIns="90993" bIns="45499"/>
          <a:lstStyle/>
          <a:p>
            <a:pPr algn="ctr" defTabSz="910447">
              <a:defRPr/>
            </a:pPr>
            <a:r>
              <a:rPr lang="en-US" sz="2400" dirty="0">
                <a:solidFill>
                  <a:srgbClr val="006600"/>
                </a:solidFill>
                <a:latin typeface="Arial" pitchFamily="34" charset="0"/>
                <a:cs typeface="Arial" pitchFamily="34" charset="0"/>
              </a:rPr>
              <a:t>FY 2012 </a:t>
            </a:r>
            <a:r>
              <a:rPr lang="en-US" sz="2400" dirty="0" smtClean="0">
                <a:solidFill>
                  <a:srgbClr val="006600"/>
                </a:solidFill>
                <a:latin typeface="Arial" pitchFamily="34" charset="0"/>
                <a:cs typeface="Arial" pitchFamily="34" charset="0"/>
              </a:rPr>
              <a:t>EFRC Science Reviews - Background</a:t>
            </a:r>
            <a:endParaRPr lang="en-US" sz="2400" dirty="0">
              <a:solidFill>
                <a:srgbClr val="006600"/>
              </a:solidFill>
              <a:latin typeface="Arial" pitchFamily="34" charset="0"/>
              <a:cs typeface="Arial" pitchFamily="34" charset="0"/>
            </a:endParaRPr>
          </a:p>
        </p:txBody>
      </p:sp>
      <p:sp>
        <p:nvSpPr>
          <p:cNvPr id="41" name="TextBox 5"/>
          <p:cNvSpPr txBox="1">
            <a:spLocks noChangeArrowheads="1"/>
          </p:cNvSpPr>
          <p:nvPr/>
        </p:nvSpPr>
        <p:spPr bwMode="auto">
          <a:xfrm>
            <a:off x="320041" y="958981"/>
            <a:ext cx="8388946" cy="4557508"/>
          </a:xfrm>
          <a:prstGeom prst="rect">
            <a:avLst/>
          </a:prstGeom>
          <a:noFill/>
          <a:ln w="9525">
            <a:noFill/>
            <a:miter lim="800000"/>
            <a:headEnd/>
            <a:tailEnd/>
          </a:ln>
        </p:spPr>
        <p:txBody>
          <a:bodyPr wrap="square" lIns="91291" tIns="45646" rIns="91291" bIns="45646">
            <a:spAutoFit/>
          </a:bodyPr>
          <a:lstStyle/>
          <a:p>
            <a:pPr>
              <a:spcAft>
                <a:spcPts val="300"/>
              </a:spcAft>
            </a:pPr>
            <a:r>
              <a:rPr lang="en-US" sz="2000" b="1" dirty="0" smtClean="0">
                <a:solidFill>
                  <a:srgbClr val="106636"/>
                </a:solidFill>
                <a:latin typeface="Arial Narrow" pitchFamily="34" charset="0"/>
                <a:cs typeface="Arial" pitchFamily="34" charset="0"/>
              </a:rPr>
              <a:t>Dates and Location:</a:t>
            </a:r>
          </a:p>
          <a:p>
            <a:pPr marL="394642" lvl="2" indent="-160077">
              <a:buFont typeface="Arial" pitchFamily="34" charset="0"/>
              <a:buChar char="•"/>
            </a:pPr>
            <a:r>
              <a:rPr lang="en-US" dirty="0" smtClean="0">
                <a:solidFill>
                  <a:prstClr val="black"/>
                </a:solidFill>
                <a:latin typeface="Arial Narrow" pitchFamily="34" charset="0"/>
                <a:cs typeface="Arial" pitchFamily="34" charset="0"/>
              </a:rPr>
              <a:t>January </a:t>
            </a:r>
            <a:r>
              <a:rPr lang="en-US" dirty="0">
                <a:solidFill>
                  <a:prstClr val="black"/>
                </a:solidFill>
                <a:latin typeface="Arial Narrow" pitchFamily="34" charset="0"/>
                <a:cs typeface="Arial" pitchFamily="34" charset="0"/>
              </a:rPr>
              <a:t>– April </a:t>
            </a:r>
            <a:r>
              <a:rPr lang="en-US" dirty="0" smtClean="0">
                <a:solidFill>
                  <a:prstClr val="black"/>
                </a:solidFill>
                <a:latin typeface="Arial Narrow" pitchFamily="34" charset="0"/>
                <a:cs typeface="Arial" pitchFamily="34" charset="0"/>
              </a:rPr>
              <a:t>2012, </a:t>
            </a:r>
            <a:r>
              <a:rPr lang="en-US" dirty="0">
                <a:solidFill>
                  <a:prstClr val="black"/>
                </a:solidFill>
                <a:latin typeface="Arial Narrow" pitchFamily="34" charset="0"/>
                <a:cs typeface="Arial" pitchFamily="34" charset="0"/>
              </a:rPr>
              <a:t>the third year of the five-year award period</a:t>
            </a:r>
            <a:endParaRPr lang="en-US" dirty="0" smtClean="0">
              <a:solidFill>
                <a:prstClr val="black"/>
              </a:solidFill>
              <a:latin typeface="Arial Narrow" pitchFamily="34" charset="0"/>
              <a:cs typeface="Arial" pitchFamily="34" charset="0"/>
            </a:endParaRPr>
          </a:p>
          <a:p>
            <a:pPr marL="394642" lvl="2" indent="-160077">
              <a:buFont typeface="Arial" pitchFamily="34" charset="0"/>
              <a:buChar char="•"/>
            </a:pPr>
            <a:r>
              <a:rPr lang="en-US" dirty="0">
                <a:solidFill>
                  <a:prstClr val="black"/>
                </a:solidFill>
                <a:latin typeface="Arial Narrow" pitchFamily="34" charset="0"/>
                <a:cs typeface="Arial" pitchFamily="34" charset="0"/>
              </a:rPr>
              <a:t>Off-site in </a:t>
            </a:r>
            <a:r>
              <a:rPr lang="en-US" dirty="0" smtClean="0">
                <a:solidFill>
                  <a:prstClr val="black"/>
                </a:solidFill>
                <a:latin typeface="Arial Narrow" pitchFamily="34" charset="0"/>
                <a:cs typeface="Arial" pitchFamily="34" charset="0"/>
              </a:rPr>
              <a:t>lower-cost </a:t>
            </a:r>
            <a:r>
              <a:rPr lang="en-US" dirty="0">
                <a:solidFill>
                  <a:prstClr val="black"/>
                </a:solidFill>
                <a:latin typeface="Arial Narrow" pitchFamily="34" charset="0"/>
                <a:cs typeface="Arial" pitchFamily="34" charset="0"/>
              </a:rPr>
              <a:t>regional cities </a:t>
            </a:r>
            <a:r>
              <a:rPr lang="en-US" dirty="0" smtClean="0">
                <a:solidFill>
                  <a:prstClr val="black"/>
                </a:solidFill>
                <a:latin typeface="Arial Narrow" pitchFamily="34" charset="0"/>
                <a:cs typeface="Arial" pitchFamily="34" charset="0"/>
              </a:rPr>
              <a:t>near </a:t>
            </a:r>
            <a:r>
              <a:rPr lang="en-US" dirty="0">
                <a:solidFill>
                  <a:prstClr val="black"/>
                </a:solidFill>
                <a:latin typeface="Arial Narrow" pitchFamily="34" charset="0"/>
                <a:cs typeface="Arial" pitchFamily="34" charset="0"/>
              </a:rPr>
              <a:t>major airport hubs </a:t>
            </a:r>
            <a:r>
              <a:rPr lang="en-US" dirty="0" smtClean="0">
                <a:solidFill>
                  <a:prstClr val="black"/>
                </a:solidFill>
                <a:latin typeface="Arial Narrow" pitchFamily="34" charset="0"/>
                <a:cs typeface="Arial" pitchFamily="34" charset="0"/>
              </a:rPr>
              <a:t> </a:t>
            </a:r>
          </a:p>
          <a:p>
            <a:pPr marL="851789" lvl="3" indent="-160077">
              <a:buFont typeface="Arial" pitchFamily="34" charset="0"/>
              <a:buChar char="•"/>
            </a:pPr>
            <a:r>
              <a:rPr lang="en-US" i="1" dirty="0" smtClean="0">
                <a:solidFill>
                  <a:prstClr val="black"/>
                </a:solidFill>
                <a:latin typeface="Arial Narrow" pitchFamily="34" charset="0"/>
                <a:cs typeface="Arial" pitchFamily="34" charset="0"/>
              </a:rPr>
              <a:t>Baltimore, Charlotte, Chicago, Denver, and Philadelphia</a:t>
            </a:r>
          </a:p>
          <a:p>
            <a:pPr marL="394642" lvl="2" indent="-160077">
              <a:spcAft>
                <a:spcPts val="600"/>
              </a:spcAft>
              <a:buFont typeface="Arial" pitchFamily="34" charset="0"/>
              <a:buChar char="•"/>
            </a:pPr>
            <a:r>
              <a:rPr lang="en-US" dirty="0" smtClean="0">
                <a:solidFill>
                  <a:prstClr val="black"/>
                </a:solidFill>
                <a:latin typeface="Arial Narrow" pitchFamily="34" charset="0"/>
                <a:cs typeface="Arial" pitchFamily="34" charset="0"/>
              </a:rPr>
              <a:t>Reviews clustered according to both topical and regional considerations</a:t>
            </a:r>
          </a:p>
          <a:p>
            <a:pPr>
              <a:spcAft>
                <a:spcPts val="600"/>
              </a:spcAft>
            </a:pPr>
            <a:r>
              <a:rPr lang="en-US" sz="2000" b="1" dirty="0" smtClean="0">
                <a:solidFill>
                  <a:srgbClr val="106636"/>
                </a:solidFill>
                <a:latin typeface="Arial Narrow" pitchFamily="34" charset="0"/>
                <a:cs typeface="Arial" pitchFamily="34" charset="0"/>
              </a:rPr>
              <a:t>Review Process:</a:t>
            </a:r>
            <a:endParaRPr lang="en-US" sz="2000" b="1" dirty="0">
              <a:solidFill>
                <a:srgbClr val="106636"/>
              </a:solidFill>
              <a:latin typeface="Arial Narrow" pitchFamily="34" charset="0"/>
              <a:cs typeface="Arial" pitchFamily="34" charset="0"/>
            </a:endParaRPr>
          </a:p>
          <a:p>
            <a:pPr marL="394642" lvl="1" indent="-160077">
              <a:buFont typeface="Arial" pitchFamily="34" charset="0"/>
              <a:buChar char="•"/>
            </a:pPr>
            <a:r>
              <a:rPr lang="en-US" dirty="0" smtClean="0">
                <a:solidFill>
                  <a:prstClr val="black"/>
                </a:solidFill>
                <a:latin typeface="Arial Narrow" pitchFamily="34" charset="0"/>
                <a:cs typeface="Arial" pitchFamily="34" charset="0"/>
              </a:rPr>
              <a:t>Comprehensive review document addressing:</a:t>
            </a:r>
          </a:p>
          <a:p>
            <a:pPr marL="851789" lvl="2" indent="-160077">
              <a:buFont typeface="Arial" pitchFamily="34" charset="0"/>
              <a:buChar char="•"/>
            </a:pPr>
            <a:r>
              <a:rPr lang="en-US" dirty="0" smtClean="0">
                <a:latin typeface="Arial Narrow" pitchFamily="34" charset="0"/>
              </a:rPr>
              <a:t>Strategic vision, scientific plans and progress, and technical accomplishments  </a:t>
            </a:r>
          </a:p>
          <a:p>
            <a:pPr marL="851789" lvl="2" indent="-160077">
              <a:buFont typeface="Arial" pitchFamily="34" charset="0"/>
              <a:buChar char="•"/>
            </a:pPr>
            <a:r>
              <a:rPr lang="en-US" dirty="0" smtClean="0">
                <a:latin typeface="Arial Narrow" pitchFamily="34" charset="0"/>
              </a:rPr>
              <a:t>Management; synergy that makes an EFRC “greater than the sum of its parts.” </a:t>
            </a:r>
            <a:endParaRPr lang="en-US" dirty="0" smtClean="0">
              <a:solidFill>
                <a:prstClr val="black"/>
              </a:solidFill>
              <a:latin typeface="Arial Narrow" pitchFamily="34" charset="0"/>
              <a:cs typeface="Arial" pitchFamily="34" charset="0"/>
            </a:endParaRPr>
          </a:p>
          <a:p>
            <a:pPr marL="394642" lvl="2" indent="-160077">
              <a:buFont typeface="Arial" pitchFamily="34" charset="0"/>
              <a:buChar char="•"/>
            </a:pPr>
            <a:r>
              <a:rPr lang="en-US" dirty="0" smtClean="0">
                <a:solidFill>
                  <a:prstClr val="black"/>
                </a:solidFill>
                <a:latin typeface="Arial Narrow" pitchFamily="34" charset="0"/>
                <a:cs typeface="Arial" pitchFamily="34" charset="0"/>
              </a:rPr>
              <a:t>One full day of scientific presentations, posters, and small group discussions</a:t>
            </a:r>
            <a:r>
              <a:rPr lang="en-US" b="1" dirty="0" smtClean="0">
                <a:solidFill>
                  <a:prstClr val="black"/>
                </a:solidFill>
                <a:latin typeface="Arial Narrow" pitchFamily="34" charset="0"/>
                <a:cs typeface="Arial" pitchFamily="34" charset="0"/>
              </a:rPr>
              <a:t> </a:t>
            </a:r>
            <a:r>
              <a:rPr lang="en-US" dirty="0" smtClean="0">
                <a:solidFill>
                  <a:prstClr val="black"/>
                </a:solidFill>
                <a:latin typeface="Arial Narrow" pitchFamily="34" charset="0"/>
                <a:cs typeface="Arial" pitchFamily="34" charset="0"/>
              </a:rPr>
              <a:t>for each EFRC</a:t>
            </a:r>
          </a:p>
          <a:p>
            <a:pPr marL="394642" lvl="2" indent="-160077">
              <a:buFont typeface="Arial" pitchFamily="34" charset="0"/>
              <a:buChar char="•"/>
            </a:pPr>
            <a:r>
              <a:rPr lang="en-US" dirty="0" smtClean="0">
                <a:solidFill>
                  <a:prstClr val="black"/>
                </a:solidFill>
                <a:latin typeface="Arial Narrow" pitchFamily="34" charset="0"/>
                <a:cs typeface="Arial" pitchFamily="34" charset="0"/>
              </a:rPr>
              <a:t>Review by a panel of three to four expert peer reviewers with complementary email reviews if needed to ensure coverage of the technical breadth of the EFRC</a:t>
            </a:r>
          </a:p>
          <a:p>
            <a:pPr marL="394642" lvl="2" indent="-160077">
              <a:buFont typeface="Arial" pitchFamily="34" charset="0"/>
              <a:buChar char="•"/>
            </a:pPr>
            <a:r>
              <a:rPr lang="en-US" dirty="0" smtClean="0">
                <a:solidFill>
                  <a:prstClr val="black"/>
                </a:solidFill>
                <a:latin typeface="Arial Narrow" pitchFamily="34" charset="0"/>
                <a:cs typeface="Arial" pitchFamily="34" charset="0"/>
              </a:rPr>
              <a:t>Included DOE BES participants (2- 4) and DOE observers (from other offices)</a:t>
            </a:r>
          </a:p>
          <a:p>
            <a:pPr marL="394642" lvl="2" indent="-160077">
              <a:spcAft>
                <a:spcPts val="600"/>
              </a:spcAft>
              <a:buFont typeface="Arial" pitchFamily="34" charset="0"/>
              <a:buChar char="•"/>
            </a:pPr>
            <a:r>
              <a:rPr lang="en-US" dirty="0" smtClean="0">
                <a:solidFill>
                  <a:prstClr val="black"/>
                </a:solidFill>
                <a:latin typeface="Arial Narrow" pitchFamily="34" charset="0"/>
                <a:cs typeface="Arial" pitchFamily="34" charset="0"/>
              </a:rPr>
              <a:t>EFRC participants: 12 to18 people including the EFRC Director(s), EFRC Leadership, and a mix of senior investigators, postdoctoral staff, and graduate students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t="1071" b="1289"/>
          <a:stretch>
            <a:fillRect/>
          </a:stretch>
        </p:blipFill>
        <p:spPr bwMode="auto">
          <a:xfrm>
            <a:off x="972536" y="804041"/>
            <a:ext cx="7132320" cy="5376042"/>
          </a:xfrm>
          <a:prstGeom prst="rect">
            <a:avLst/>
          </a:prstGeom>
          <a:noFill/>
          <a:ln w="9525">
            <a:noFill/>
            <a:miter lim="800000"/>
            <a:headEnd/>
            <a:tailEnd/>
          </a:ln>
        </p:spPr>
      </p:pic>
      <p:grpSp>
        <p:nvGrpSpPr>
          <p:cNvPr id="2" name="Group 34"/>
          <p:cNvGrpSpPr/>
          <p:nvPr/>
        </p:nvGrpSpPr>
        <p:grpSpPr>
          <a:xfrm>
            <a:off x="7995084" y="3248036"/>
            <a:ext cx="1210588" cy="1169171"/>
            <a:chOff x="7993429" y="2012167"/>
            <a:chExt cx="1210588" cy="1169171"/>
          </a:xfrm>
        </p:grpSpPr>
        <p:pic>
          <p:nvPicPr>
            <p:cNvPr id="11" name="Picture 10" descr="Hayes_EFRC2.jpg"/>
            <p:cNvPicPr>
              <a:picLocks noChangeAspect="1"/>
            </p:cNvPicPr>
            <p:nvPr/>
          </p:nvPicPr>
          <p:blipFill>
            <a:blip r:embed="rId3" cstate="print"/>
            <a:stretch>
              <a:fillRect/>
            </a:stretch>
          </p:blipFill>
          <p:spPr>
            <a:xfrm>
              <a:off x="8217723" y="2012167"/>
              <a:ext cx="762000" cy="914400"/>
            </a:xfrm>
            <a:prstGeom prst="rect">
              <a:avLst/>
            </a:prstGeom>
          </p:spPr>
        </p:pic>
        <p:sp>
          <p:nvSpPr>
            <p:cNvPr id="12" name="TextBox 11"/>
            <p:cNvSpPr txBox="1"/>
            <p:nvPr/>
          </p:nvSpPr>
          <p:spPr>
            <a:xfrm>
              <a:off x="7993429" y="2873561"/>
              <a:ext cx="1210588" cy="307777"/>
            </a:xfrm>
            <a:prstGeom prst="rect">
              <a:avLst/>
            </a:prstGeom>
            <a:noFill/>
          </p:spPr>
          <p:txBody>
            <a:bodyPr wrap="none" rtlCol="0">
              <a:spAutoFit/>
            </a:bodyPr>
            <a:lstStyle/>
            <a:p>
              <a:pPr algn="ctr"/>
              <a:r>
                <a:rPr lang="en-US" sz="1400" dirty="0" smtClean="0">
                  <a:solidFill>
                    <a:prstClr val="black"/>
                  </a:solidFill>
                </a:rPr>
                <a:t>Robin Hayes</a:t>
              </a:r>
              <a:endParaRPr lang="en-US" sz="1400" dirty="0">
                <a:solidFill>
                  <a:prstClr val="black"/>
                </a:solidFill>
              </a:endParaRPr>
            </a:p>
          </p:txBody>
        </p:sp>
      </p:grpSp>
      <p:sp>
        <p:nvSpPr>
          <p:cNvPr id="3" name="Title 2"/>
          <p:cNvSpPr>
            <a:spLocks noGrp="1"/>
          </p:cNvSpPr>
          <p:nvPr>
            <p:ph type="title"/>
          </p:nvPr>
        </p:nvSpPr>
        <p:spPr/>
        <p:txBody>
          <a:bodyPr/>
          <a:lstStyle/>
          <a:p>
            <a:r>
              <a:rPr lang="en-US" dirty="0" smtClean="0"/>
              <a:t>EFRC Management Team Matrixed Across BES</a:t>
            </a:r>
            <a:endParaRPr lang="en-US" dirty="0"/>
          </a:p>
        </p:txBody>
      </p:sp>
      <p:grpSp>
        <p:nvGrpSpPr>
          <p:cNvPr id="4" name="Group 24"/>
          <p:cNvGrpSpPr/>
          <p:nvPr/>
        </p:nvGrpSpPr>
        <p:grpSpPr>
          <a:xfrm>
            <a:off x="8079364" y="809626"/>
            <a:ext cx="1042016" cy="1159649"/>
            <a:chOff x="8094749" y="809625"/>
            <a:chExt cx="1042016" cy="1159649"/>
          </a:xfrm>
        </p:grpSpPr>
        <p:pic>
          <p:nvPicPr>
            <p:cNvPr id="5" name="Picture 4" descr="Adin_EFRC2.jpg"/>
            <p:cNvPicPr>
              <a:picLocks noChangeAspect="1"/>
            </p:cNvPicPr>
            <p:nvPr/>
          </p:nvPicPr>
          <p:blipFill>
            <a:blip r:embed="rId4" cstate="print"/>
            <a:stretch>
              <a:fillRect/>
            </a:stretch>
          </p:blipFill>
          <p:spPr>
            <a:xfrm>
              <a:off x="8234757" y="809625"/>
              <a:ext cx="762000" cy="914400"/>
            </a:xfrm>
            <a:prstGeom prst="rect">
              <a:avLst/>
            </a:prstGeom>
          </p:spPr>
        </p:pic>
        <p:sp>
          <p:nvSpPr>
            <p:cNvPr id="6" name="TextBox 5"/>
            <p:cNvSpPr txBox="1"/>
            <p:nvPr/>
          </p:nvSpPr>
          <p:spPr>
            <a:xfrm>
              <a:off x="8094749" y="1661497"/>
              <a:ext cx="1042016" cy="307777"/>
            </a:xfrm>
            <a:prstGeom prst="rect">
              <a:avLst/>
            </a:prstGeom>
            <a:noFill/>
          </p:spPr>
          <p:txBody>
            <a:bodyPr wrap="none" rtlCol="0">
              <a:spAutoFit/>
            </a:bodyPr>
            <a:lstStyle/>
            <a:p>
              <a:pPr algn="ctr"/>
              <a:r>
                <a:rPr lang="en-US" sz="1400" dirty="0" smtClean="0">
                  <a:solidFill>
                    <a:prstClr val="black"/>
                  </a:solidFill>
                </a:rPr>
                <a:t>Dawn Adin</a:t>
              </a:r>
              <a:endParaRPr lang="en-US" sz="1400" dirty="0">
                <a:solidFill>
                  <a:prstClr val="black"/>
                </a:solidFill>
              </a:endParaRPr>
            </a:p>
          </p:txBody>
        </p:sp>
      </p:grpSp>
      <p:grpSp>
        <p:nvGrpSpPr>
          <p:cNvPr id="7" name="Group 26"/>
          <p:cNvGrpSpPr/>
          <p:nvPr/>
        </p:nvGrpSpPr>
        <p:grpSpPr>
          <a:xfrm>
            <a:off x="8025541" y="2024071"/>
            <a:ext cx="1149674" cy="1169171"/>
            <a:chOff x="8044585" y="3324244"/>
            <a:chExt cx="1149674" cy="1169171"/>
          </a:xfrm>
        </p:grpSpPr>
        <p:pic>
          <p:nvPicPr>
            <p:cNvPr id="9" name="Picture 8" descr="Gorey_EFRC2.jpg"/>
            <p:cNvPicPr>
              <a:picLocks noChangeAspect="1"/>
            </p:cNvPicPr>
            <p:nvPr/>
          </p:nvPicPr>
          <p:blipFill>
            <a:blip r:embed="rId5" cstate="print"/>
            <a:stretch>
              <a:fillRect/>
            </a:stretch>
          </p:blipFill>
          <p:spPr>
            <a:xfrm>
              <a:off x="8238422" y="3324244"/>
              <a:ext cx="762000" cy="914400"/>
            </a:xfrm>
            <a:prstGeom prst="rect">
              <a:avLst/>
            </a:prstGeom>
          </p:spPr>
        </p:pic>
        <p:sp>
          <p:nvSpPr>
            <p:cNvPr id="10" name="TextBox 9"/>
            <p:cNvSpPr txBox="1"/>
            <p:nvPr/>
          </p:nvSpPr>
          <p:spPr>
            <a:xfrm>
              <a:off x="8044585" y="4185638"/>
              <a:ext cx="1149674" cy="307777"/>
            </a:xfrm>
            <a:prstGeom prst="rect">
              <a:avLst/>
            </a:prstGeom>
            <a:noFill/>
          </p:spPr>
          <p:txBody>
            <a:bodyPr wrap="none" rtlCol="0">
              <a:spAutoFit/>
            </a:bodyPr>
            <a:lstStyle/>
            <a:p>
              <a:pPr algn="ctr"/>
              <a:r>
                <a:rPr lang="en-US" sz="1400" dirty="0" smtClean="0">
                  <a:solidFill>
                    <a:prstClr val="black"/>
                  </a:solidFill>
                </a:rPr>
                <a:t>Kerry Gorey</a:t>
              </a:r>
              <a:endParaRPr lang="en-US" sz="1400" dirty="0">
                <a:solidFill>
                  <a:prstClr val="black"/>
                </a:solidFill>
              </a:endParaRPr>
            </a:p>
          </p:txBody>
        </p:sp>
      </p:grpSp>
      <p:grpSp>
        <p:nvGrpSpPr>
          <p:cNvPr id="8" name="Group 28"/>
          <p:cNvGrpSpPr/>
          <p:nvPr/>
        </p:nvGrpSpPr>
        <p:grpSpPr>
          <a:xfrm>
            <a:off x="-86939" y="809625"/>
            <a:ext cx="1208984" cy="1549716"/>
            <a:chOff x="5932" y="809625"/>
            <a:chExt cx="1208983" cy="1549715"/>
          </a:xfrm>
        </p:grpSpPr>
        <p:pic>
          <p:nvPicPr>
            <p:cNvPr id="13" name="Picture 12" descr="Horton_EFRC.jpg"/>
            <p:cNvPicPr>
              <a:picLocks noChangeAspect="1"/>
            </p:cNvPicPr>
            <p:nvPr/>
          </p:nvPicPr>
          <p:blipFill>
            <a:blip r:embed="rId6" cstate="print"/>
            <a:stretch>
              <a:fillRect/>
            </a:stretch>
          </p:blipFill>
          <p:spPr>
            <a:xfrm>
              <a:off x="229423" y="809625"/>
              <a:ext cx="762000" cy="914400"/>
            </a:xfrm>
            <a:prstGeom prst="rect">
              <a:avLst/>
            </a:prstGeom>
          </p:spPr>
        </p:pic>
        <p:sp>
          <p:nvSpPr>
            <p:cNvPr id="14" name="TextBox 13"/>
            <p:cNvSpPr txBox="1"/>
            <p:nvPr/>
          </p:nvSpPr>
          <p:spPr>
            <a:xfrm>
              <a:off x="5932" y="1685309"/>
              <a:ext cx="1208983" cy="674031"/>
            </a:xfrm>
            <a:prstGeom prst="rect">
              <a:avLst/>
            </a:prstGeom>
            <a:noFill/>
          </p:spPr>
          <p:txBody>
            <a:bodyPr wrap="none" rtlCol="0">
              <a:spAutoFit/>
            </a:bodyPr>
            <a:lstStyle/>
            <a:p>
              <a:pPr algn="ctr">
                <a:lnSpc>
                  <a:spcPct val="90000"/>
                </a:lnSpc>
              </a:pPr>
              <a:r>
                <a:rPr lang="en-US" sz="1400" dirty="0" smtClean="0">
                  <a:solidFill>
                    <a:prstClr val="black"/>
                  </a:solidFill>
                </a:rPr>
                <a:t>Linda Horton</a:t>
              </a:r>
            </a:p>
            <a:p>
              <a:pPr algn="ctr">
                <a:lnSpc>
                  <a:spcPct val="90000"/>
                </a:lnSpc>
              </a:pPr>
              <a:r>
                <a:rPr lang="en-US" sz="1400" dirty="0" smtClean="0">
                  <a:solidFill>
                    <a:prstClr val="black"/>
                  </a:solidFill>
                </a:rPr>
                <a:t>Team Lead</a:t>
              </a:r>
            </a:p>
            <a:p>
              <a:pPr algn="ctr">
                <a:lnSpc>
                  <a:spcPct val="90000"/>
                </a:lnSpc>
              </a:pPr>
              <a:r>
                <a:rPr lang="en-US" sz="1400" dirty="0" smtClean="0">
                  <a:solidFill>
                    <a:prstClr val="black"/>
                  </a:solidFill>
                </a:rPr>
                <a:t>(interim)</a:t>
              </a:r>
              <a:endParaRPr lang="en-US" sz="1400" dirty="0">
                <a:solidFill>
                  <a:prstClr val="black"/>
                </a:solidFill>
              </a:endParaRPr>
            </a:p>
          </p:txBody>
        </p:sp>
      </p:grpSp>
      <p:grpSp>
        <p:nvGrpSpPr>
          <p:cNvPr id="23" name="Group 37"/>
          <p:cNvGrpSpPr/>
          <p:nvPr/>
        </p:nvGrpSpPr>
        <p:grpSpPr>
          <a:xfrm>
            <a:off x="4526256" y="5114926"/>
            <a:ext cx="1087092" cy="1150122"/>
            <a:chOff x="4819892" y="5434012"/>
            <a:chExt cx="1087092" cy="1150122"/>
          </a:xfrm>
        </p:grpSpPr>
        <p:pic>
          <p:nvPicPr>
            <p:cNvPr id="15" name="Picture 14" descr="Krause_EFRC.jpg"/>
            <p:cNvPicPr>
              <a:picLocks noChangeAspect="1"/>
            </p:cNvPicPr>
            <p:nvPr/>
          </p:nvPicPr>
          <p:blipFill>
            <a:blip r:embed="rId7" cstate="print"/>
            <a:stretch>
              <a:fillRect/>
            </a:stretch>
          </p:blipFill>
          <p:spPr>
            <a:xfrm>
              <a:off x="4982438" y="5434012"/>
              <a:ext cx="762000" cy="914400"/>
            </a:xfrm>
            <a:prstGeom prst="rect">
              <a:avLst/>
            </a:prstGeom>
          </p:spPr>
        </p:pic>
        <p:sp>
          <p:nvSpPr>
            <p:cNvPr id="16" name="TextBox 15"/>
            <p:cNvSpPr txBox="1"/>
            <p:nvPr/>
          </p:nvSpPr>
          <p:spPr>
            <a:xfrm>
              <a:off x="4819892" y="6276357"/>
              <a:ext cx="1087092" cy="307777"/>
            </a:xfrm>
            <a:prstGeom prst="rect">
              <a:avLst/>
            </a:prstGeom>
            <a:noFill/>
          </p:spPr>
          <p:txBody>
            <a:bodyPr wrap="none" rtlCol="0">
              <a:spAutoFit/>
            </a:bodyPr>
            <a:lstStyle/>
            <a:p>
              <a:pPr algn="ctr"/>
              <a:r>
                <a:rPr lang="en-US" sz="1400" dirty="0" smtClean="0">
                  <a:solidFill>
                    <a:prstClr val="black"/>
                  </a:solidFill>
                </a:rPr>
                <a:t>Jeff Krause</a:t>
              </a:r>
              <a:endParaRPr lang="en-US" sz="1400" dirty="0">
                <a:solidFill>
                  <a:prstClr val="black"/>
                </a:solidFill>
              </a:endParaRPr>
            </a:p>
          </p:txBody>
        </p:sp>
      </p:grpSp>
      <p:grpSp>
        <p:nvGrpSpPr>
          <p:cNvPr id="25" name="Group 27"/>
          <p:cNvGrpSpPr/>
          <p:nvPr/>
        </p:nvGrpSpPr>
        <p:grpSpPr>
          <a:xfrm>
            <a:off x="8005498" y="4667246"/>
            <a:ext cx="1189748" cy="1192998"/>
            <a:chOff x="8023727" y="4781550"/>
            <a:chExt cx="1189748" cy="1192998"/>
          </a:xfrm>
        </p:grpSpPr>
        <p:pic>
          <p:nvPicPr>
            <p:cNvPr id="17" name="Picture 16" descr="McLean_EFRC2.jpg"/>
            <p:cNvPicPr>
              <a:picLocks noChangeAspect="1"/>
            </p:cNvPicPr>
            <p:nvPr/>
          </p:nvPicPr>
          <p:blipFill>
            <a:blip r:embed="rId8" cstate="print"/>
            <a:stretch>
              <a:fillRect/>
            </a:stretch>
          </p:blipFill>
          <p:spPr>
            <a:xfrm>
              <a:off x="8237601" y="4781550"/>
              <a:ext cx="762000" cy="914400"/>
            </a:xfrm>
            <a:prstGeom prst="rect">
              <a:avLst/>
            </a:prstGeom>
          </p:spPr>
        </p:pic>
        <p:sp>
          <p:nvSpPr>
            <p:cNvPr id="18" name="TextBox 17"/>
            <p:cNvSpPr txBox="1"/>
            <p:nvPr/>
          </p:nvSpPr>
          <p:spPr>
            <a:xfrm>
              <a:off x="8023727" y="5666771"/>
              <a:ext cx="1189748" cy="307777"/>
            </a:xfrm>
            <a:prstGeom prst="rect">
              <a:avLst/>
            </a:prstGeom>
            <a:noFill/>
          </p:spPr>
          <p:txBody>
            <a:bodyPr wrap="none" rtlCol="0">
              <a:spAutoFit/>
            </a:bodyPr>
            <a:lstStyle/>
            <a:p>
              <a:pPr algn="ctr"/>
              <a:r>
                <a:rPr lang="en-US" sz="1400" dirty="0" smtClean="0">
                  <a:solidFill>
                    <a:prstClr val="black"/>
                  </a:solidFill>
                </a:rPr>
                <a:t>Gail McLean</a:t>
              </a:r>
            </a:p>
          </p:txBody>
        </p:sp>
      </p:grpSp>
      <p:grpSp>
        <p:nvGrpSpPr>
          <p:cNvPr id="26" name="Group 29"/>
          <p:cNvGrpSpPr/>
          <p:nvPr/>
        </p:nvGrpSpPr>
        <p:grpSpPr>
          <a:xfrm>
            <a:off x="-91749" y="2326105"/>
            <a:ext cx="1218603" cy="1341523"/>
            <a:chOff x="-160333" y="2243138"/>
            <a:chExt cx="1218603" cy="1341523"/>
          </a:xfrm>
        </p:grpSpPr>
        <p:pic>
          <p:nvPicPr>
            <p:cNvPr id="19" name="Picture 18" descr="Thiyaga_EFRC.jpg"/>
            <p:cNvPicPr>
              <a:picLocks noChangeAspect="1"/>
            </p:cNvPicPr>
            <p:nvPr/>
          </p:nvPicPr>
          <p:blipFill>
            <a:blip r:embed="rId9" cstate="print"/>
            <a:stretch>
              <a:fillRect/>
            </a:stretch>
          </p:blipFill>
          <p:spPr>
            <a:xfrm>
              <a:off x="67969" y="2243138"/>
              <a:ext cx="762000" cy="914400"/>
            </a:xfrm>
            <a:prstGeom prst="rect">
              <a:avLst/>
            </a:prstGeom>
          </p:spPr>
        </p:pic>
        <p:sp>
          <p:nvSpPr>
            <p:cNvPr id="20" name="TextBox 19"/>
            <p:cNvSpPr txBox="1"/>
            <p:nvPr/>
          </p:nvSpPr>
          <p:spPr>
            <a:xfrm>
              <a:off x="-160333" y="3104530"/>
              <a:ext cx="1218603" cy="480131"/>
            </a:xfrm>
            <a:prstGeom prst="rect">
              <a:avLst/>
            </a:prstGeom>
            <a:noFill/>
          </p:spPr>
          <p:txBody>
            <a:bodyPr wrap="none" rtlCol="0">
              <a:spAutoFit/>
            </a:bodyPr>
            <a:lstStyle/>
            <a:p>
              <a:pPr algn="ctr">
                <a:lnSpc>
                  <a:spcPct val="90000"/>
                </a:lnSpc>
              </a:pPr>
              <a:r>
                <a:rPr lang="en-US" sz="1400" dirty="0" smtClean="0">
                  <a:solidFill>
                    <a:prstClr val="black"/>
                  </a:solidFill>
                </a:rPr>
                <a:t>Thiyaga P. </a:t>
              </a:r>
            </a:p>
            <a:p>
              <a:pPr algn="ctr">
                <a:lnSpc>
                  <a:spcPct val="90000"/>
                </a:lnSpc>
              </a:pPr>
              <a:r>
                <a:rPr lang="en-US" sz="1400" dirty="0" smtClean="0">
                  <a:solidFill>
                    <a:prstClr val="black"/>
                  </a:solidFill>
                </a:rPr>
                <a:t>Thiyagarajan</a:t>
              </a:r>
              <a:endParaRPr lang="en-US" sz="1400" dirty="0">
                <a:solidFill>
                  <a:prstClr val="black"/>
                </a:solidFill>
              </a:endParaRPr>
            </a:p>
          </p:txBody>
        </p:sp>
      </p:grpSp>
      <p:grpSp>
        <p:nvGrpSpPr>
          <p:cNvPr id="27" name="Group 31"/>
          <p:cNvGrpSpPr/>
          <p:nvPr/>
        </p:nvGrpSpPr>
        <p:grpSpPr>
          <a:xfrm>
            <a:off x="-102041" y="5095881"/>
            <a:ext cx="1239185" cy="1169168"/>
            <a:chOff x="-18220" y="4953000"/>
            <a:chExt cx="1239185" cy="1169168"/>
          </a:xfrm>
        </p:grpSpPr>
        <p:pic>
          <p:nvPicPr>
            <p:cNvPr id="21" name="Picture 20" descr="Vetrano_EFRC2.jpg"/>
            <p:cNvPicPr>
              <a:picLocks noChangeAspect="1"/>
            </p:cNvPicPr>
            <p:nvPr/>
          </p:nvPicPr>
          <p:blipFill>
            <a:blip r:embed="rId10" cstate="print"/>
            <a:stretch>
              <a:fillRect/>
            </a:stretch>
          </p:blipFill>
          <p:spPr>
            <a:xfrm>
              <a:off x="220373" y="4953000"/>
              <a:ext cx="762000" cy="914400"/>
            </a:xfrm>
            <a:prstGeom prst="rect">
              <a:avLst/>
            </a:prstGeom>
          </p:spPr>
        </p:pic>
        <p:sp>
          <p:nvSpPr>
            <p:cNvPr id="22" name="TextBox 21"/>
            <p:cNvSpPr txBox="1"/>
            <p:nvPr/>
          </p:nvSpPr>
          <p:spPr>
            <a:xfrm>
              <a:off x="-18220" y="5814391"/>
              <a:ext cx="1239185" cy="307777"/>
            </a:xfrm>
            <a:prstGeom prst="rect">
              <a:avLst/>
            </a:prstGeom>
            <a:noFill/>
          </p:spPr>
          <p:txBody>
            <a:bodyPr wrap="none" rtlCol="0">
              <a:spAutoFit/>
            </a:bodyPr>
            <a:lstStyle/>
            <a:p>
              <a:pPr algn="ctr"/>
              <a:r>
                <a:rPr lang="en-US" sz="1400" dirty="0" smtClean="0">
                  <a:solidFill>
                    <a:prstClr val="black"/>
                  </a:solidFill>
                </a:rPr>
                <a:t>John Vetrano</a:t>
              </a:r>
              <a:endParaRPr lang="en-US" sz="1400" dirty="0">
                <a:solidFill>
                  <a:prstClr val="black"/>
                </a:solidFill>
              </a:endParaRPr>
            </a:p>
          </p:txBody>
        </p:sp>
      </p:grpSp>
      <p:grpSp>
        <p:nvGrpSpPr>
          <p:cNvPr id="28" name="Group 44"/>
          <p:cNvGrpSpPr/>
          <p:nvPr/>
        </p:nvGrpSpPr>
        <p:grpSpPr>
          <a:xfrm>
            <a:off x="-12401" y="3709171"/>
            <a:ext cx="1059906" cy="1345165"/>
            <a:chOff x="-12402" y="3648636"/>
            <a:chExt cx="1059907" cy="1345166"/>
          </a:xfrm>
        </p:grpSpPr>
        <p:pic>
          <p:nvPicPr>
            <p:cNvPr id="44" name="Picture 43" descr="Henderson_EFRC.jpg"/>
            <p:cNvPicPr>
              <a:picLocks noChangeAspect="1"/>
            </p:cNvPicPr>
            <p:nvPr/>
          </p:nvPicPr>
          <p:blipFill>
            <a:blip r:embed="rId11" cstate="print"/>
            <a:stretch>
              <a:fillRect/>
            </a:stretch>
          </p:blipFill>
          <p:spPr>
            <a:xfrm>
              <a:off x="133724" y="3648636"/>
              <a:ext cx="762000" cy="914400"/>
            </a:xfrm>
            <a:prstGeom prst="rect">
              <a:avLst/>
            </a:prstGeom>
          </p:spPr>
        </p:pic>
        <p:sp>
          <p:nvSpPr>
            <p:cNvPr id="24" name="TextBox 23"/>
            <p:cNvSpPr txBox="1"/>
            <p:nvPr/>
          </p:nvSpPr>
          <p:spPr>
            <a:xfrm>
              <a:off x="-12402" y="4513671"/>
              <a:ext cx="1059907" cy="480131"/>
            </a:xfrm>
            <a:prstGeom prst="rect">
              <a:avLst/>
            </a:prstGeom>
            <a:noFill/>
          </p:spPr>
          <p:txBody>
            <a:bodyPr wrap="none" rtlCol="0">
              <a:spAutoFit/>
            </a:bodyPr>
            <a:lstStyle/>
            <a:p>
              <a:pPr algn="ctr">
                <a:lnSpc>
                  <a:spcPct val="90000"/>
                </a:lnSpc>
              </a:pPr>
              <a:r>
                <a:rPr lang="en-US" sz="1400" dirty="0" smtClean="0">
                  <a:solidFill>
                    <a:prstClr val="black"/>
                  </a:solidFill>
                </a:rPr>
                <a:t>Craig </a:t>
              </a:r>
            </a:p>
            <a:p>
              <a:pPr algn="ctr">
                <a:lnSpc>
                  <a:spcPct val="90000"/>
                </a:lnSpc>
              </a:pPr>
              <a:r>
                <a:rPr lang="en-US" sz="1400" dirty="0" smtClean="0">
                  <a:solidFill>
                    <a:prstClr val="black"/>
                  </a:solidFill>
                </a:rPr>
                <a:t>Henderson</a:t>
              </a:r>
              <a:endParaRPr lang="en-US" sz="1400" dirty="0">
                <a:solidFill>
                  <a:prstClr val="black"/>
                </a:solidFill>
              </a:endParaRPr>
            </a:p>
          </p:txBody>
        </p:sp>
      </p:grpSp>
      <p:cxnSp>
        <p:nvCxnSpPr>
          <p:cNvPr id="40" name="Straight Connector 39"/>
          <p:cNvCxnSpPr/>
          <p:nvPr/>
        </p:nvCxnSpPr>
        <p:spPr>
          <a:xfrm>
            <a:off x="785814" y="1614489"/>
            <a:ext cx="828675" cy="75723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40980" y="3090042"/>
            <a:ext cx="2065283" cy="1008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28664" y="3757613"/>
            <a:ext cx="3571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85814" y="5218387"/>
            <a:ext cx="1184877" cy="3567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15" idx="0"/>
          </p:cNvCxnSpPr>
          <p:nvPr/>
        </p:nvCxnSpPr>
        <p:spPr>
          <a:xfrm flipV="1">
            <a:off x="5069804" y="3862554"/>
            <a:ext cx="621549" cy="1252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7043739" y="4329113"/>
            <a:ext cx="1285875"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6999890" y="1112947"/>
            <a:ext cx="12582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7457090" y="1198179"/>
            <a:ext cx="858236" cy="944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7220608" y="1308538"/>
            <a:ext cx="1051857" cy="2006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Slide Number Placeholder 44"/>
          <p:cNvSpPr>
            <a:spLocks noGrp="1"/>
          </p:cNvSpPr>
          <p:nvPr>
            <p:ph type="sldNum" sz="quarter" idx="4294967295"/>
          </p:nvPr>
        </p:nvSpPr>
        <p:spPr>
          <a:xfrm>
            <a:off x="8443918" y="6351588"/>
            <a:ext cx="471482" cy="365125"/>
          </a:xfrm>
          <a:prstGeom prst="rect">
            <a:avLst/>
          </a:prstGeom>
        </p:spPr>
        <p:txBody>
          <a:bodyPr lIns="91429" tIns="45714" rIns="91429" bIns="45714"/>
          <a:lstStyle/>
          <a:p>
            <a:fld id="{D3FA2B4D-A9D7-4935-A3AF-CDF720EF8559}" type="slidenum">
              <a:rPr lang="en-US" smtClean="0">
                <a:solidFill>
                  <a:prstClr val="black"/>
                </a:solidFill>
              </a:rPr>
              <a:pPr/>
              <a:t>6</a:t>
            </a:fld>
            <a:endParaRPr lang="en-US" dirty="0">
              <a:solidFill>
                <a:prstClr val="black"/>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90600"/>
            <a:ext cx="8610600" cy="5259388"/>
          </a:xfrm>
        </p:spPr>
        <p:txBody>
          <a:bodyPr/>
          <a:lstStyle/>
          <a:p>
            <a:r>
              <a:rPr lang="en-US" b="1" dirty="0" smtClean="0">
                <a:latin typeface="Arial Narrow" pitchFamily="34" charset="0"/>
              </a:rPr>
              <a:t>Reviewers all expressed a positive view of the EFRC program as a whole.</a:t>
            </a:r>
          </a:p>
          <a:p>
            <a:r>
              <a:rPr lang="en-US" b="1" dirty="0" smtClean="0">
                <a:latin typeface="Arial Narrow" pitchFamily="34" charset="0"/>
              </a:rPr>
              <a:t>EFRCs accelerate research in grand challenge and use-inspired science by:</a:t>
            </a:r>
            <a:endParaRPr lang="en-US" b="1" dirty="0" smtClean="0">
              <a:solidFill>
                <a:schemeClr val="tx1"/>
              </a:solidFill>
              <a:latin typeface="Arial Narrow" pitchFamily="34" charset="0"/>
            </a:endParaRPr>
          </a:p>
          <a:p>
            <a:pPr lvl="1"/>
            <a:r>
              <a:rPr lang="en-US" sz="2000" dirty="0" smtClean="0">
                <a:solidFill>
                  <a:schemeClr val="tx1"/>
                </a:solidFill>
                <a:latin typeface="Arial Narrow" pitchFamily="34" charset="0"/>
              </a:rPr>
              <a:t>Tackling high-risk research that would otherwise would not be attempted.</a:t>
            </a:r>
          </a:p>
          <a:p>
            <a:pPr lvl="1"/>
            <a:r>
              <a:rPr lang="en-US" sz="2000" dirty="0" smtClean="0">
                <a:solidFill>
                  <a:schemeClr val="tx1"/>
                </a:solidFill>
                <a:latin typeface="Arial Narrow" pitchFamily="34" charset="0"/>
              </a:rPr>
              <a:t>Forming teams across disciplines that challenge the members to ask more difficult questions, leading to results that are potentially transformational.</a:t>
            </a:r>
          </a:p>
          <a:p>
            <a:pPr lvl="1"/>
            <a:r>
              <a:rPr lang="en-US" sz="2000" dirty="0" smtClean="0">
                <a:solidFill>
                  <a:schemeClr val="tx1"/>
                </a:solidFill>
                <a:latin typeface="Arial Narrow" pitchFamily="34" charset="0"/>
              </a:rPr>
              <a:t>Accelerating not just success, but also failure, from which lessons are rapidly learned and adjustments quickly made.</a:t>
            </a:r>
          </a:p>
          <a:p>
            <a:pPr lvl="1"/>
            <a:r>
              <a:rPr lang="en-US" sz="2000" dirty="0" smtClean="0">
                <a:solidFill>
                  <a:schemeClr val="tx1"/>
                </a:solidFill>
                <a:latin typeface="Arial Narrow" pitchFamily="34" charset="0"/>
              </a:rPr>
              <a:t>Fostering synergy among synthesis, characterization, theory, and computation.</a:t>
            </a:r>
          </a:p>
          <a:p>
            <a:pPr lvl="1"/>
            <a:r>
              <a:rPr lang="en-US" sz="2000" dirty="0" smtClean="0">
                <a:solidFill>
                  <a:schemeClr val="tx1"/>
                </a:solidFill>
                <a:latin typeface="Arial Narrow" pitchFamily="34" charset="0"/>
              </a:rPr>
              <a:t>Developing outstanding new experimental and theoretical tools.</a:t>
            </a:r>
          </a:p>
          <a:p>
            <a:pPr lvl="1"/>
            <a:r>
              <a:rPr lang="en-US" sz="2000" dirty="0" smtClean="0">
                <a:solidFill>
                  <a:schemeClr val="tx1"/>
                </a:solidFill>
                <a:latin typeface="Arial Narrow" pitchFamily="34" charset="0"/>
              </a:rPr>
              <a:t>Linking good management to coherent, high-quality science. </a:t>
            </a:r>
          </a:p>
          <a:p>
            <a:pPr lvl="1"/>
            <a:r>
              <a:rPr lang="en-US" sz="2000" dirty="0" smtClean="0">
                <a:solidFill>
                  <a:schemeClr val="tx1"/>
                </a:solidFill>
                <a:latin typeface="Arial Narrow" pitchFamily="34" charset="0"/>
              </a:rPr>
              <a:t>Training the next generation of energy scientists – the EFRCs have attracted high quality students and </a:t>
            </a:r>
            <a:r>
              <a:rPr lang="en-US" sz="2000" dirty="0" err="1" smtClean="0">
                <a:solidFill>
                  <a:schemeClr val="tx1"/>
                </a:solidFill>
                <a:latin typeface="Arial Narrow" pitchFamily="34" charset="0"/>
              </a:rPr>
              <a:t>postdocs</a:t>
            </a:r>
            <a:r>
              <a:rPr lang="en-US" sz="2000" dirty="0" smtClean="0">
                <a:solidFill>
                  <a:schemeClr val="tx1"/>
                </a:solidFill>
                <a:latin typeface="Arial Narrow" pitchFamily="34" charset="0"/>
              </a:rPr>
              <a:t>, most want to continue a career in energy science.</a:t>
            </a:r>
          </a:p>
          <a:p>
            <a:endParaRPr lang="en-US" sz="2000" dirty="0">
              <a:solidFill>
                <a:schemeClr val="tx1"/>
              </a:solidFill>
              <a:latin typeface="Arial Narrow" pitchFamily="34" charset="0"/>
            </a:endParaRPr>
          </a:p>
        </p:txBody>
      </p:sp>
      <p:sp>
        <p:nvSpPr>
          <p:cNvPr id="3" name="Title 2"/>
          <p:cNvSpPr>
            <a:spLocks noGrp="1"/>
          </p:cNvSpPr>
          <p:nvPr>
            <p:ph type="title"/>
          </p:nvPr>
        </p:nvSpPr>
        <p:spPr/>
        <p:txBody>
          <a:bodyPr/>
          <a:lstStyle/>
          <a:p>
            <a:r>
              <a:rPr lang="en-US" dirty="0" smtClean="0"/>
              <a:t>Overarching Comments from EFRC Science Reviews</a:t>
            </a:r>
            <a:endParaRPr lang="en-US" dirty="0"/>
          </a:p>
        </p:txBody>
      </p:sp>
      <p:sp>
        <p:nvSpPr>
          <p:cNvPr id="4" name="Slide Number Placeholder 1"/>
          <p:cNvSpPr>
            <a:spLocks noGrp="1"/>
          </p:cNvSpPr>
          <p:nvPr>
            <p:ph type="sldNum" sz="quarter" idx="11"/>
          </p:nvPr>
        </p:nvSpPr>
        <p:spPr>
          <a:xfrm>
            <a:off x="8413750" y="6351588"/>
            <a:ext cx="381000" cy="365125"/>
          </a:xfrm>
        </p:spPr>
        <p:txBody>
          <a:bodyPr/>
          <a:lstStyle/>
          <a:p>
            <a:pPr defTabSz="907687">
              <a:defRPr/>
            </a:pPr>
            <a:fld id="{82D784F8-2C31-4E5F-BBAB-E95E7532A856}" type="slidenum">
              <a:rPr lang="en-US" b="0" u="none"/>
              <a:pPr defTabSz="907687">
                <a:defRPr/>
              </a:pPr>
              <a:t>7</a:t>
            </a:fld>
            <a:endParaRPr lang="en-US" b="0" u="non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a:xfrm>
            <a:off x="1" y="1120775"/>
            <a:ext cx="8410575" cy="5259388"/>
          </a:xfrm>
        </p:spPr>
        <p:txBody>
          <a:bodyPr/>
          <a:lstStyle/>
          <a:p>
            <a:pPr>
              <a:buFont typeface="Wingdings" pitchFamily="2" charset="2"/>
              <a:buChar char="§"/>
            </a:pPr>
            <a:r>
              <a:rPr lang="en-US" dirty="0" smtClean="0">
                <a:latin typeface="Arial" charset="0"/>
                <a:cs typeface="Arial" charset="0"/>
              </a:rPr>
              <a:t>Predictive Theory and Modeling</a:t>
            </a:r>
          </a:p>
          <a:p>
            <a:pPr lvl="1"/>
            <a:r>
              <a:rPr lang="en-US" dirty="0" smtClean="0">
                <a:latin typeface="Arial Narrow" pitchFamily="34" charset="0"/>
                <a:cs typeface="Arial" charset="0"/>
              </a:rPr>
              <a:t>Energy-Inspired</a:t>
            </a:r>
          </a:p>
          <a:p>
            <a:pPr lvl="1"/>
            <a:r>
              <a:rPr lang="en-US" dirty="0" smtClean="0">
                <a:latin typeface="Arial Narrow" pitchFamily="34" charset="0"/>
                <a:cs typeface="Arial" charset="0"/>
              </a:rPr>
              <a:t>Software Development</a:t>
            </a:r>
          </a:p>
          <a:p>
            <a:pPr lvl="1"/>
            <a:r>
              <a:rPr lang="en-US" dirty="0" smtClean="0">
                <a:latin typeface="Arial Narrow" pitchFamily="34" charset="0"/>
                <a:cs typeface="Arial" charset="0"/>
              </a:rPr>
              <a:t>Validation – Experiment</a:t>
            </a:r>
          </a:p>
          <a:p>
            <a:pPr lvl="1">
              <a:buNone/>
            </a:pPr>
            <a:endParaRPr lang="en-US" sz="1200" dirty="0" smtClean="0">
              <a:latin typeface="Arial" charset="0"/>
              <a:cs typeface="Arial" charset="0"/>
            </a:endParaRPr>
          </a:p>
          <a:p>
            <a:pPr>
              <a:buFont typeface="Wingdings" pitchFamily="2" charset="2"/>
              <a:buChar char="§"/>
            </a:pPr>
            <a:r>
              <a:rPr lang="en-US" dirty="0" err="1" smtClean="0">
                <a:latin typeface="Arial" charset="0"/>
                <a:cs typeface="Arial" charset="0"/>
              </a:rPr>
              <a:t>SciDAC</a:t>
            </a:r>
            <a:endParaRPr lang="en-US" dirty="0" smtClean="0">
              <a:latin typeface="Arial" charset="0"/>
              <a:cs typeface="Arial" charset="0"/>
            </a:endParaRPr>
          </a:p>
          <a:p>
            <a:pPr lvl="1"/>
            <a:r>
              <a:rPr lang="en-US" dirty="0" smtClean="0">
                <a:latin typeface="Arial Narrow" pitchFamily="34" charset="0"/>
                <a:cs typeface="Arial" charset="0"/>
              </a:rPr>
              <a:t>Partnership with Advanced </a:t>
            </a:r>
          </a:p>
          <a:p>
            <a:pPr lvl="1">
              <a:buNone/>
            </a:pPr>
            <a:r>
              <a:rPr lang="en-US" dirty="0" smtClean="0">
                <a:latin typeface="Arial Narrow" pitchFamily="34" charset="0"/>
                <a:cs typeface="Arial" charset="0"/>
              </a:rPr>
              <a:t>	Scientific Computing Research</a:t>
            </a:r>
          </a:p>
          <a:p>
            <a:pPr lvl="1"/>
            <a:r>
              <a:rPr lang="en-US" dirty="0" err="1" smtClean="0">
                <a:latin typeface="Arial Narrow" pitchFamily="34" charset="0"/>
                <a:cs typeface="Arial" charset="0"/>
              </a:rPr>
              <a:t>SciDAC</a:t>
            </a:r>
            <a:r>
              <a:rPr lang="en-US" dirty="0" smtClean="0">
                <a:latin typeface="Arial Narrow" pitchFamily="34" charset="0"/>
                <a:cs typeface="Arial" charset="0"/>
              </a:rPr>
              <a:t> Institutes</a:t>
            </a:r>
          </a:p>
          <a:p>
            <a:pPr lvl="1"/>
            <a:r>
              <a:rPr lang="en-US" dirty="0" smtClean="0">
                <a:latin typeface="Arial Narrow" pitchFamily="34" charset="0"/>
                <a:cs typeface="Arial" charset="0"/>
              </a:rPr>
              <a:t>Leadership Class</a:t>
            </a:r>
            <a:br>
              <a:rPr lang="en-US" dirty="0" smtClean="0">
                <a:latin typeface="Arial Narrow" pitchFamily="34" charset="0"/>
                <a:cs typeface="Arial" charset="0"/>
              </a:rPr>
            </a:br>
            <a:r>
              <a:rPr lang="en-US" dirty="0" smtClean="0">
                <a:latin typeface="Arial Narrow" pitchFamily="34" charset="0"/>
                <a:cs typeface="Arial" charset="0"/>
              </a:rPr>
              <a:t>Computing Facilities</a:t>
            </a:r>
          </a:p>
          <a:p>
            <a:pPr lvl="1"/>
            <a:endParaRPr lang="en-US" dirty="0" smtClean="0">
              <a:latin typeface="Arial" charset="0"/>
              <a:cs typeface="Arial" charset="0"/>
            </a:endParaRPr>
          </a:p>
        </p:txBody>
      </p:sp>
      <p:sp>
        <p:nvSpPr>
          <p:cNvPr id="9219" name="Title 2"/>
          <p:cNvSpPr>
            <a:spLocks noGrp="1"/>
          </p:cNvSpPr>
          <p:nvPr>
            <p:ph type="title"/>
          </p:nvPr>
        </p:nvSpPr>
        <p:spPr>
          <a:xfrm>
            <a:off x="381000" y="0"/>
            <a:ext cx="8305800" cy="700088"/>
          </a:xfrm>
        </p:spPr>
        <p:txBody>
          <a:bodyPr/>
          <a:lstStyle/>
          <a:p>
            <a:r>
              <a:rPr lang="en-US" dirty="0" smtClean="0">
                <a:latin typeface="Arial" charset="0"/>
                <a:cs typeface="Arial" charset="0"/>
              </a:rPr>
              <a:t>Two Opportunities in Computational</a:t>
            </a:r>
            <a:br>
              <a:rPr lang="en-US" dirty="0" smtClean="0">
                <a:latin typeface="Arial" charset="0"/>
                <a:cs typeface="Arial" charset="0"/>
              </a:rPr>
            </a:br>
            <a:r>
              <a:rPr lang="en-US" dirty="0" smtClean="0">
                <a:latin typeface="Arial" charset="0"/>
                <a:cs typeface="Arial" charset="0"/>
              </a:rPr>
              <a:t>Materials and Chemical Sciences in FY12</a:t>
            </a:r>
          </a:p>
        </p:txBody>
      </p:sp>
      <p:grpSp>
        <p:nvGrpSpPr>
          <p:cNvPr id="6" name="Grupper 3"/>
          <p:cNvGrpSpPr>
            <a:grpSpLocks/>
          </p:cNvGrpSpPr>
          <p:nvPr/>
        </p:nvGrpSpPr>
        <p:grpSpPr bwMode="auto">
          <a:xfrm>
            <a:off x="5172490" y="1850581"/>
            <a:ext cx="3394075" cy="3433762"/>
            <a:chOff x="5033963" y="1636713"/>
            <a:chExt cx="3789362" cy="3775075"/>
          </a:xfrm>
        </p:grpSpPr>
        <p:pic>
          <p:nvPicPr>
            <p:cNvPr id="7" name="Picture 5"/>
            <p:cNvPicPr>
              <a:picLocks noChangeAspect="1" noChangeArrowheads="1"/>
            </p:cNvPicPr>
            <p:nvPr/>
          </p:nvPicPr>
          <p:blipFill>
            <a:blip r:embed="rId2" cstate="print"/>
            <a:srcRect/>
            <a:stretch>
              <a:fillRect/>
            </a:stretch>
          </p:blipFill>
          <p:spPr bwMode="auto">
            <a:xfrm>
              <a:off x="5033963" y="1636713"/>
              <a:ext cx="3789362" cy="3775075"/>
            </a:xfrm>
            <a:prstGeom prst="rect">
              <a:avLst/>
            </a:prstGeom>
            <a:noFill/>
            <a:ln w="9525">
              <a:noFill/>
              <a:miter lim="800000"/>
              <a:headEnd/>
              <a:tailEnd/>
            </a:ln>
          </p:spPr>
        </p:pic>
        <p:pic>
          <p:nvPicPr>
            <p:cNvPr id="8" name="Billede 9" descr="DSC00234II.jpg"/>
            <p:cNvPicPr>
              <a:picLocks noChangeAspect="1"/>
            </p:cNvPicPr>
            <p:nvPr/>
          </p:nvPicPr>
          <p:blipFill>
            <a:blip r:embed="rId3" cstate="print"/>
            <a:srcRect/>
            <a:stretch>
              <a:fillRect/>
            </a:stretch>
          </p:blipFill>
          <p:spPr bwMode="auto">
            <a:xfrm>
              <a:off x="6927850" y="3516313"/>
              <a:ext cx="1890713" cy="1885950"/>
            </a:xfrm>
            <a:prstGeom prst="rect">
              <a:avLst/>
            </a:prstGeom>
            <a:noFill/>
            <a:ln w="9525">
              <a:noFill/>
              <a:miter lim="800000"/>
              <a:headEnd/>
              <a:tailEnd/>
            </a:ln>
          </p:spPr>
        </p:pic>
      </p:grpSp>
      <p:grpSp>
        <p:nvGrpSpPr>
          <p:cNvPr id="9" name="Group 12"/>
          <p:cNvGrpSpPr>
            <a:grpSpLocks/>
          </p:cNvGrpSpPr>
          <p:nvPr/>
        </p:nvGrpSpPr>
        <p:grpSpPr bwMode="auto">
          <a:xfrm rot="1191106">
            <a:off x="6048757" y="2751265"/>
            <a:ext cx="1597025" cy="1414462"/>
            <a:chOff x="1830607" y="4113362"/>
            <a:chExt cx="1536732" cy="1476375"/>
          </a:xfrm>
        </p:grpSpPr>
        <p:sp>
          <p:nvSpPr>
            <p:cNvPr id="10" name="Oval 9"/>
            <p:cNvSpPr>
              <a:spLocks noChangeArrowheads="1"/>
            </p:cNvSpPr>
            <p:nvPr/>
          </p:nvSpPr>
          <p:spPr bwMode="auto">
            <a:xfrm rot="20332962">
              <a:off x="1860529" y="4112777"/>
              <a:ext cx="1461882" cy="1476375"/>
            </a:xfrm>
            <a:prstGeom prst="ellipse">
              <a:avLst/>
            </a:prstGeom>
            <a:noFill/>
            <a:ln w="38100">
              <a:solidFill>
                <a:srgbClr val="FF0000"/>
              </a:solidFill>
              <a:round/>
              <a:headEnd/>
              <a:tailEnd/>
            </a:ln>
            <a:effectLst>
              <a:outerShdw blurRad="50800" dist="25400" dir="6000000" algn="ctr" rotWithShape="0">
                <a:schemeClr val="bg1">
                  <a:lumMod val="7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latin typeface="Arial" charset="0"/>
              </a:endParaRPr>
            </a:p>
          </p:txBody>
        </p:sp>
        <p:sp>
          <p:nvSpPr>
            <p:cNvPr id="11" name="AutoShape 21"/>
            <p:cNvSpPr>
              <a:spLocks noChangeArrowheads="1"/>
            </p:cNvSpPr>
            <p:nvPr/>
          </p:nvSpPr>
          <p:spPr bwMode="auto">
            <a:xfrm rot="6732774" flipH="1" flipV="1">
              <a:off x="3160526" y="4504581"/>
              <a:ext cx="200496" cy="210804"/>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latin typeface="Arial" charset="0"/>
              </a:endParaRPr>
            </a:p>
          </p:txBody>
        </p:sp>
        <p:sp>
          <p:nvSpPr>
            <p:cNvPr id="12" name="AutoShape 21"/>
            <p:cNvSpPr>
              <a:spLocks noChangeArrowheads="1"/>
            </p:cNvSpPr>
            <p:nvPr/>
          </p:nvSpPr>
          <p:spPr bwMode="auto">
            <a:xfrm rot="6732774">
              <a:off x="1834407" y="5067974"/>
              <a:ext cx="200495" cy="210804"/>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latin typeface="Arial" charset="0"/>
              </a:endParaRPr>
            </a:p>
          </p:txBody>
        </p:sp>
      </p:grpSp>
      <p:sp>
        <p:nvSpPr>
          <p:cNvPr id="13" name="Slide Number Placeholder 1"/>
          <p:cNvSpPr>
            <a:spLocks noGrp="1"/>
          </p:cNvSpPr>
          <p:nvPr>
            <p:ph type="sldNum" sz="quarter" idx="11"/>
          </p:nvPr>
        </p:nvSpPr>
        <p:spPr>
          <a:xfrm>
            <a:off x="8413750" y="6351588"/>
            <a:ext cx="381000" cy="365125"/>
          </a:xfrm>
          <a:ln>
            <a:solidFill>
              <a:schemeClr val="bg1"/>
            </a:solidFill>
          </a:ln>
        </p:spPr>
        <p:txBody>
          <a:bodyPr/>
          <a:lstStyle/>
          <a:p>
            <a:pPr defTabSz="907687">
              <a:defRPr/>
            </a:pPr>
            <a:fld id="{82D784F8-2C31-4E5F-BBAB-E95E7532A856}" type="slidenum">
              <a:rPr lang="en-US" b="0" u="none"/>
              <a:pPr defTabSz="907687">
                <a:defRPr/>
              </a:pPr>
              <a:t>8</a:t>
            </a:fld>
            <a:endParaRPr lang="en-US" b="0" u="non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757" y="847146"/>
            <a:ext cx="8728362" cy="5259388"/>
          </a:xfrm>
        </p:spPr>
        <p:txBody>
          <a:bodyPr/>
          <a:lstStyle/>
          <a:p>
            <a:pPr marL="225399" indent="-225399">
              <a:spcBef>
                <a:spcPts val="400"/>
              </a:spcBef>
              <a:buNone/>
            </a:pPr>
            <a:r>
              <a:rPr lang="en-US" sz="2000" dirty="0" smtClean="0"/>
              <a:t>Predictive Theory &amp; Modeling</a:t>
            </a:r>
          </a:p>
          <a:p>
            <a:pPr marL="514290" lvl="1">
              <a:spcBef>
                <a:spcPts val="400"/>
              </a:spcBef>
            </a:pPr>
            <a:r>
              <a:rPr lang="en-US" sz="2000" dirty="0" smtClean="0">
                <a:latin typeface="Arial Narrow" pitchFamily="34" charset="0"/>
              </a:rPr>
              <a:t>Expression of Interest - February 2012, Proposals due May 10, 2012</a:t>
            </a:r>
          </a:p>
          <a:p>
            <a:pPr marL="514290" lvl="1">
              <a:spcBef>
                <a:spcPts val="400"/>
              </a:spcBef>
            </a:pPr>
            <a:r>
              <a:rPr lang="en-US" sz="2000" dirty="0" smtClean="0">
                <a:latin typeface="Arial Narrow" pitchFamily="34" charset="0"/>
              </a:rPr>
              <a:t>~ $13.5 million/year, 3 to 5 year awards + ~$4 million for equipment</a:t>
            </a:r>
          </a:p>
          <a:p>
            <a:pPr marL="514290" lvl="1">
              <a:spcBef>
                <a:spcPts val="400"/>
              </a:spcBef>
            </a:pPr>
            <a:r>
              <a:rPr lang="en-US" sz="2000" dirty="0" smtClean="0">
                <a:latin typeface="Arial Narrow" pitchFamily="34" charset="0"/>
              </a:rPr>
              <a:t>5 Software Innovation Centers,  2 glue, 12 small group – single investigator awards</a:t>
            </a:r>
          </a:p>
          <a:p>
            <a:pPr marL="688894" lvl="2">
              <a:spcBef>
                <a:spcPts val="400"/>
              </a:spcBef>
            </a:pPr>
            <a:r>
              <a:rPr lang="en-US" sz="1800" dirty="0" smtClean="0">
                <a:latin typeface="Arial Narrow" pitchFamily="34" charset="0"/>
              </a:rPr>
              <a:t>Next generation electronic structure</a:t>
            </a:r>
          </a:p>
          <a:p>
            <a:pPr marL="688894" lvl="2">
              <a:spcBef>
                <a:spcPts val="400"/>
              </a:spcBef>
            </a:pPr>
            <a:r>
              <a:rPr lang="en-US" sz="1800" dirty="0" smtClean="0">
                <a:latin typeface="Arial Narrow" pitchFamily="34" charset="0"/>
              </a:rPr>
              <a:t>Excited states, electron correlation</a:t>
            </a:r>
          </a:p>
          <a:p>
            <a:pPr marL="688894" lvl="2">
              <a:spcBef>
                <a:spcPts val="400"/>
              </a:spcBef>
            </a:pPr>
            <a:r>
              <a:rPr lang="en-US" sz="1800" dirty="0" smtClean="0">
                <a:latin typeface="Arial Narrow" pitchFamily="34" charset="0"/>
              </a:rPr>
              <a:t>High throughput computational techniques, data management</a:t>
            </a:r>
          </a:p>
          <a:p>
            <a:pPr marL="688894" lvl="2">
              <a:spcBef>
                <a:spcPts val="400"/>
              </a:spcBef>
            </a:pPr>
            <a:r>
              <a:rPr lang="en-US" sz="1800" dirty="0" smtClean="0">
                <a:latin typeface="Arial Narrow" pitchFamily="34" charset="0"/>
              </a:rPr>
              <a:t>Optical, thermoelectric properties of oxides, multi-phase materials, grain boundaries, self-assembly</a:t>
            </a:r>
          </a:p>
          <a:p>
            <a:pPr marL="688894" lvl="2">
              <a:spcBef>
                <a:spcPts val="400"/>
              </a:spcBef>
            </a:pPr>
            <a:r>
              <a:rPr lang="en-US" sz="1800" dirty="0" smtClean="0">
                <a:latin typeface="Arial Narrow" pitchFamily="34" charset="0"/>
              </a:rPr>
              <a:t>Reaction pathways, catalysis, combustion</a:t>
            </a:r>
          </a:p>
          <a:p>
            <a:pPr marL="225399" indent="-225399">
              <a:spcBef>
                <a:spcPts val="400"/>
              </a:spcBef>
              <a:buNone/>
            </a:pPr>
            <a:r>
              <a:rPr lang="en-US" sz="2000" dirty="0" err="1" smtClean="0"/>
              <a:t>SciDAC</a:t>
            </a:r>
            <a:endParaRPr lang="en-US" sz="2000" dirty="0" smtClean="0"/>
          </a:p>
          <a:p>
            <a:pPr marL="514290" lvl="1">
              <a:spcBef>
                <a:spcPts val="400"/>
              </a:spcBef>
            </a:pPr>
            <a:r>
              <a:rPr lang="en-US" sz="2000" dirty="0" smtClean="0">
                <a:latin typeface="Arial Narrow" pitchFamily="34" charset="0"/>
              </a:rPr>
              <a:t>Proposals due March 12, 2012</a:t>
            </a:r>
          </a:p>
          <a:p>
            <a:pPr marL="514290" lvl="1">
              <a:spcBef>
                <a:spcPts val="400"/>
              </a:spcBef>
            </a:pPr>
            <a:r>
              <a:rPr lang="en-US" sz="2000" dirty="0" smtClean="0">
                <a:latin typeface="Arial Narrow" pitchFamily="34" charset="0"/>
              </a:rPr>
              <a:t>7 Awards, ~$6 Million/year, 5 years (split with ASCR)</a:t>
            </a:r>
          </a:p>
          <a:p>
            <a:pPr marL="688894" lvl="2">
              <a:spcBef>
                <a:spcPts val="400"/>
              </a:spcBef>
            </a:pPr>
            <a:r>
              <a:rPr lang="en-US" sz="1800" dirty="0" smtClean="0">
                <a:latin typeface="Arial Narrow" pitchFamily="34" charset="0"/>
              </a:rPr>
              <a:t>Improved quantum chemistry, quantum Monte Carlo and molecular dynamics, photovoltaic &amp; </a:t>
            </a:r>
            <a:r>
              <a:rPr lang="en-US" sz="1800" dirty="0" err="1" smtClean="0">
                <a:latin typeface="Arial Narrow" pitchFamily="34" charset="0"/>
              </a:rPr>
              <a:t>photocatalytic</a:t>
            </a:r>
            <a:r>
              <a:rPr lang="en-US" sz="1800" dirty="0" smtClean="0">
                <a:latin typeface="Arial Narrow" pitchFamily="34" charset="0"/>
              </a:rPr>
              <a:t> materials, solvated ions, Li-ion batteries, superconductor transport</a:t>
            </a:r>
          </a:p>
          <a:p>
            <a:pPr lvl="1"/>
            <a:endParaRPr lang="en-US" dirty="0" smtClean="0"/>
          </a:p>
          <a:p>
            <a:pPr lvl="1"/>
            <a:endParaRPr lang="en-US" dirty="0" smtClean="0"/>
          </a:p>
          <a:p>
            <a:pPr lvl="1"/>
            <a:endParaRPr lang="en-US" dirty="0" smtClean="0"/>
          </a:p>
          <a:p>
            <a:pPr lvl="1"/>
            <a:endParaRPr lang="en-US" dirty="0" smtClean="0"/>
          </a:p>
          <a:p>
            <a:endParaRPr lang="en-US" dirty="0"/>
          </a:p>
        </p:txBody>
      </p:sp>
      <p:sp>
        <p:nvSpPr>
          <p:cNvPr id="3" name="Title 2"/>
          <p:cNvSpPr>
            <a:spLocks noGrp="1"/>
          </p:cNvSpPr>
          <p:nvPr>
            <p:ph type="title"/>
          </p:nvPr>
        </p:nvSpPr>
        <p:spPr>
          <a:xfrm>
            <a:off x="381000" y="0"/>
            <a:ext cx="8305800" cy="688769"/>
          </a:xfrm>
        </p:spPr>
        <p:txBody>
          <a:bodyPr/>
          <a:lstStyle/>
          <a:p>
            <a:r>
              <a:rPr lang="en-US" dirty="0" smtClean="0"/>
              <a:t>Two Funding Opportunities - Update</a:t>
            </a:r>
            <a:endParaRPr lang="en-US" dirty="0"/>
          </a:p>
        </p:txBody>
      </p:sp>
      <p:sp>
        <p:nvSpPr>
          <p:cNvPr id="4" name="Slide Number Placeholder 1"/>
          <p:cNvSpPr>
            <a:spLocks noGrp="1"/>
          </p:cNvSpPr>
          <p:nvPr>
            <p:ph type="sldNum" sz="quarter" idx="11"/>
          </p:nvPr>
        </p:nvSpPr>
        <p:spPr>
          <a:xfrm>
            <a:off x="8413750" y="6351588"/>
            <a:ext cx="381000" cy="365125"/>
          </a:xfrm>
        </p:spPr>
        <p:txBody>
          <a:bodyPr/>
          <a:lstStyle/>
          <a:p>
            <a:pPr defTabSz="907687">
              <a:defRPr/>
            </a:pPr>
            <a:fld id="{82D784F8-2C31-4E5F-BBAB-E95E7532A856}" type="slidenum">
              <a:rPr lang="en-US" b="0" u="none"/>
              <a:pPr defTabSz="907687">
                <a:defRPr/>
              </a:pPr>
              <a:t>9</a:t>
            </a:fld>
            <a:endParaRPr lang="en-US" b="0" u="none"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10745</TotalTime>
  <Words>3039</Words>
  <Application>Microsoft Office PowerPoint</Application>
  <PresentationFormat>On-screen Show (4:3)</PresentationFormat>
  <Paragraphs>615</Paragraphs>
  <Slides>26</Slides>
  <Notes>18</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1_Office Theme</vt:lpstr>
      <vt:lpstr>3_Office Theme</vt:lpstr>
      <vt:lpstr>Basic Energy Sciences Update</vt:lpstr>
      <vt:lpstr>Slide 2</vt:lpstr>
      <vt:lpstr>Slide 3</vt:lpstr>
      <vt:lpstr>Energy Frontier Research Centers Grand Challenge and Use-Inspired Research</vt:lpstr>
      <vt:lpstr>Slide 5</vt:lpstr>
      <vt:lpstr>EFRC Management Team Matrixed Across BES</vt:lpstr>
      <vt:lpstr>Overarching Comments from EFRC Science Reviews</vt:lpstr>
      <vt:lpstr>Two Opportunities in Computational Materials and Chemical Sciences in FY12</vt:lpstr>
      <vt:lpstr>Two Funding Opportunities - Update</vt:lpstr>
      <vt:lpstr>29 BES Early Career Awards in FY12 </vt:lpstr>
      <vt:lpstr>Slide 11</vt:lpstr>
      <vt:lpstr>Early Career Awards Bring New Talent and Ideas to BES</vt:lpstr>
      <vt:lpstr>National Synchrotron Light Source- II Conventional Facilities Status</vt:lpstr>
      <vt:lpstr>NSLS-II Accelerator Systems Installation Progress</vt:lpstr>
      <vt:lpstr>BES Publications for Improved Communication</vt:lpstr>
      <vt:lpstr>Powering the Future with a New Era of Science</vt:lpstr>
      <vt:lpstr>FY 2013 BES Budget Request</vt:lpstr>
      <vt:lpstr>Slide 18</vt:lpstr>
      <vt:lpstr>Slide 19</vt:lpstr>
      <vt:lpstr>Slide 20</vt:lpstr>
      <vt:lpstr>Slide 21</vt:lpstr>
      <vt:lpstr>Timeline of BES Strategic Planning and Program Development: Nanoscience and beyond</vt:lpstr>
      <vt:lpstr>Timeline of BES Strategic Planning and Program Development: Linac Coherent Light Source</vt:lpstr>
      <vt:lpstr>BES Strategic Planning Activities</vt:lpstr>
      <vt:lpstr>BES Neutron &amp; Photon Detector R&amp;D Workshop</vt:lpstr>
      <vt:lpstr>Slide 26</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kPerine</cp:lastModifiedBy>
  <cp:revision>1191</cp:revision>
  <dcterms:created xsi:type="dcterms:W3CDTF">2009-10-19T15:58:14Z</dcterms:created>
  <dcterms:modified xsi:type="dcterms:W3CDTF">2012-07-30T16:49:30Z</dcterms:modified>
</cp:coreProperties>
</file>