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33"/>
  </p:notesMasterIdLst>
  <p:sldIdLst>
    <p:sldId id="256" r:id="rId5"/>
    <p:sldId id="273" r:id="rId6"/>
    <p:sldId id="275" r:id="rId7"/>
    <p:sldId id="274" r:id="rId8"/>
    <p:sldId id="264" r:id="rId9"/>
    <p:sldId id="258" r:id="rId10"/>
    <p:sldId id="261" r:id="rId11"/>
    <p:sldId id="259" r:id="rId12"/>
    <p:sldId id="262" r:id="rId13"/>
    <p:sldId id="265" r:id="rId14"/>
    <p:sldId id="279" r:id="rId15"/>
    <p:sldId id="272" r:id="rId16"/>
    <p:sldId id="269" r:id="rId17"/>
    <p:sldId id="268" r:id="rId18"/>
    <p:sldId id="281" r:id="rId19"/>
    <p:sldId id="278" r:id="rId20"/>
    <p:sldId id="285" r:id="rId21"/>
    <p:sldId id="282" r:id="rId22"/>
    <p:sldId id="270" r:id="rId23"/>
    <p:sldId id="280" r:id="rId24"/>
    <p:sldId id="267" r:id="rId25"/>
    <p:sldId id="289" r:id="rId26"/>
    <p:sldId id="286" r:id="rId27"/>
    <p:sldId id="287" r:id="rId28"/>
    <p:sldId id="288" r:id="rId29"/>
    <p:sldId id="276" r:id="rId30"/>
    <p:sldId id="271" r:id="rId31"/>
    <p:sldId id="266" r:id="rId32"/>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606" y="-31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E3C087A3-C2F8-4BE0-AC58-9FE8FC61C245}" type="datetimeFigureOut">
              <a:rPr lang="en-US" smtClean="0"/>
              <a:t>7/3/2013</a:t>
            </a:fld>
            <a:endParaRPr lang="en-US"/>
          </a:p>
        </p:txBody>
      </p:sp>
      <p:sp>
        <p:nvSpPr>
          <p:cNvPr id="4" name="Slide Image Placeholder 3"/>
          <p:cNvSpPr>
            <a:spLocks noGrp="1" noRot="1" noChangeAspect="1"/>
          </p:cNvSpPr>
          <p:nvPr>
            <p:ph type="sldImg" idx="2"/>
          </p:nvPr>
        </p:nvSpPr>
        <p:spPr>
          <a:xfrm>
            <a:off x="1196975" y="692150"/>
            <a:ext cx="46164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666EA0D7-B514-4792-B155-C089717E56D5}" type="slidenum">
              <a:rPr lang="en-US" smtClean="0"/>
              <a:t>‹#›</a:t>
            </a:fld>
            <a:endParaRPr lang="en-US"/>
          </a:p>
        </p:txBody>
      </p:sp>
    </p:spTree>
    <p:extLst>
      <p:ext uri="{BB962C8B-B14F-4D97-AF65-F5344CB8AC3E}">
        <p14:creationId xmlns:p14="http://schemas.microsoft.com/office/powerpoint/2010/main" val="3668981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937BCCC-B4D4-475B-AC6C-F31ABEBA4B1A}" type="datetime1">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1"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4"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5"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4" y="3055622"/>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7" y="4625268"/>
            <a:ext cx="762000" cy="457200"/>
          </a:xfrm>
        </p:spPr>
        <p:txBody>
          <a:bodyPr/>
          <a:lstStyle>
            <a:lvl1pPr algn="ctr">
              <a:defRPr sz="2800">
                <a:solidFill>
                  <a:schemeClr val="accent1">
                    <a:lumMod val="50000"/>
                  </a:schemeClr>
                </a:solidFill>
              </a:defRPr>
            </a:lvl1pPr>
          </a:lstStyle>
          <a:p>
            <a:fld id="{D64CDF45-E28E-4208-ABB4-2BE9CA05F111}" type="slidenum">
              <a:rPr lang="en-US" smtClean="0"/>
              <a:t>‹#›</a:t>
            </a:fld>
            <a:endParaRPr lang="en-US"/>
          </a:p>
        </p:txBody>
      </p:sp>
      <p:sp>
        <p:nvSpPr>
          <p:cNvPr id="11" name="Rectangle 10"/>
          <p:cNvSpPr/>
          <p:nvPr/>
        </p:nvSpPr>
        <p:spPr>
          <a:xfrm>
            <a:off x="541823" y="4559278"/>
            <a:ext cx="6755167"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5"/>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B711B9-7C42-40E8-8D72-C081A387BD08}" type="datetime1">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3"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11"/>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9"/>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1001"/>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DFFAEA-520B-48B3-BC7C-C6B4CCADFF6E}" type="datetime1">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8078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6196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9915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3143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7106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9088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8833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4" y="273054"/>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398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1FA1E0-F1CF-45D4-AECA-4BE632AE540C}" type="datetime1">
              <a:rPr lang="en-US" smtClean="0"/>
              <a:t>7/3/2013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9726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95066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22043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91293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447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5905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41931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08558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629788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5735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01D3975-800F-4B14-8F3D-F9B9888AEFC7}" type="datetime1">
              <a:rPr lang="en-US" smtClean="0"/>
              <a:t>7/3/2013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1"/>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CDF45-E28E-4208-ABB4-2BE9CA05F111}" type="slidenum">
              <a:rPr lang="en-US" smtClean="0"/>
              <a:t>‹#›</a:t>
            </a:fld>
            <a:endParaRPr lang="en-US"/>
          </a:p>
        </p:txBody>
      </p:sp>
      <p:sp>
        <p:nvSpPr>
          <p:cNvPr id="2" name="Title 1"/>
          <p:cNvSpPr>
            <a:spLocks noGrp="1"/>
          </p:cNvSpPr>
          <p:nvPr>
            <p:ph type="title"/>
          </p:nvPr>
        </p:nvSpPr>
        <p:spPr>
          <a:xfrm>
            <a:off x="736456" y="3200401"/>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2"/>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2"/>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9"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1998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35798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75398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12766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5" name="Footer Placeholder 4"/>
          <p:cNvSpPr>
            <a:spLocks noGrp="1"/>
          </p:cNvSpPr>
          <p:nvPr>
            <p:ph type="ftr" sz="quarter" idx="11"/>
          </p:nvPr>
        </p:nvSpPr>
        <p:spPr/>
        <p:txBody>
          <a:bodyPr/>
          <a:lstStyle/>
          <a:p>
            <a:endParaRPr lang="en-US">
              <a:solidFill>
                <a:srgbClr val="564B3C"/>
              </a:solidFill>
            </a:endParaRP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D64CDF45-E28E-4208-ABB4-2BE9CA05F111}" type="slidenum">
              <a:rPr lang="en-US" smtClean="0">
                <a:solidFill>
                  <a:srgbClr val="93A299">
                    <a:lumMod val="50000"/>
                  </a:srgbClr>
                </a:solidFill>
              </a:rPr>
              <a:pPr/>
              <a:t>‹#›</a:t>
            </a:fld>
            <a:endParaRPr lang="en-US">
              <a:solidFill>
                <a:srgbClr val="93A299">
                  <a:lumMod val="50000"/>
                </a:srgb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2156271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5" name="Footer Placeholder 4"/>
          <p:cNvSpPr>
            <a:spLocks noGrp="1"/>
          </p:cNvSpPr>
          <p:nvPr>
            <p:ph type="ftr" sz="quarter" idx="11"/>
          </p:nvPr>
        </p:nvSpPr>
        <p:spPr/>
        <p:txBody>
          <a:bodyPr/>
          <a:lstStyle/>
          <a:p>
            <a:endParaRPr lang="en-US">
              <a:solidFill>
                <a:srgbClr val="564B3C"/>
              </a:solidFill>
            </a:endParaRPr>
          </a:p>
        </p:txBody>
      </p:sp>
      <p:sp>
        <p:nvSpPr>
          <p:cNvPr id="6" name="Slide Number Placeholder 5"/>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6442215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srgbClr val="564B3C"/>
              </a:solidFill>
            </a:endParaRPr>
          </a:p>
        </p:txBody>
      </p:sp>
      <p:sp>
        <p:nvSpPr>
          <p:cNvPr id="6" name="Slide Number Placeholder 5"/>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9867816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6" name="Footer Placeholder 5"/>
          <p:cNvSpPr>
            <a:spLocks noGrp="1"/>
          </p:cNvSpPr>
          <p:nvPr>
            <p:ph type="ftr" sz="quarter" idx="11"/>
          </p:nvPr>
        </p:nvSpPr>
        <p:spPr/>
        <p:txBody>
          <a:bodyPr/>
          <a:lstStyle/>
          <a:p>
            <a:endParaRPr lang="en-US">
              <a:solidFill>
                <a:srgbClr val="564B3C"/>
              </a:solidFill>
            </a:endParaRPr>
          </a:p>
        </p:txBody>
      </p:sp>
      <p:sp>
        <p:nvSpPr>
          <p:cNvPr id="7" name="Slide Number Placeholder 6"/>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28355877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8" name="Footer Placeholder 7"/>
          <p:cNvSpPr>
            <a:spLocks noGrp="1"/>
          </p:cNvSpPr>
          <p:nvPr>
            <p:ph type="ftr" sz="quarter" idx="11"/>
          </p:nvPr>
        </p:nvSpPr>
        <p:spPr/>
        <p:txBody>
          <a:bodyPr/>
          <a:lstStyle/>
          <a:p>
            <a:endParaRPr lang="en-US">
              <a:solidFill>
                <a:srgbClr val="564B3C"/>
              </a:solidFill>
            </a:endParaRPr>
          </a:p>
        </p:txBody>
      </p:sp>
      <p:sp>
        <p:nvSpPr>
          <p:cNvPr id="9" name="Slide Number Placeholder 8"/>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26315608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4" name="Footer Placeholder 3"/>
          <p:cNvSpPr>
            <a:spLocks noGrp="1"/>
          </p:cNvSpPr>
          <p:nvPr>
            <p:ph type="ftr" sz="quarter" idx="11"/>
          </p:nvPr>
        </p:nvSpPr>
        <p:spPr/>
        <p:txBody>
          <a:bodyPr/>
          <a:lstStyle/>
          <a:p>
            <a:endParaRPr lang="en-US">
              <a:solidFill>
                <a:srgbClr val="564B3C"/>
              </a:solidFill>
            </a:endParaRPr>
          </a:p>
        </p:txBody>
      </p:sp>
      <p:sp>
        <p:nvSpPr>
          <p:cNvPr id="5" name="Slide Number Placeholder 4"/>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274094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4"/>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4731C1-4A85-4C22-B869-DB3233079F3D}" type="datetime1">
              <a:rPr lang="en-US" smtClean="0"/>
              <a:t>7/3/2013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Date Placeholder 1"/>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3" name="Footer Placeholder 2"/>
          <p:cNvSpPr>
            <a:spLocks noGrp="1"/>
          </p:cNvSpPr>
          <p:nvPr>
            <p:ph type="ftr" sz="quarter" idx="11"/>
          </p:nvPr>
        </p:nvSpPr>
        <p:spPr/>
        <p:txBody>
          <a:bodyPr/>
          <a:lstStyle/>
          <a:p>
            <a:endParaRPr lang="en-US">
              <a:solidFill>
                <a:srgbClr val="564B3C"/>
              </a:solidFill>
            </a:endParaRPr>
          </a:p>
        </p:txBody>
      </p:sp>
      <p:sp>
        <p:nvSpPr>
          <p:cNvPr id="4" name="Slide Number Placeholder 3"/>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27228029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6" name="Footer Placeholder 5"/>
          <p:cNvSpPr>
            <a:spLocks noGrp="1"/>
          </p:cNvSpPr>
          <p:nvPr>
            <p:ph type="ftr" sz="quarter" idx="11"/>
          </p:nvPr>
        </p:nvSpPr>
        <p:spPr/>
        <p:txBody>
          <a:bodyPr/>
          <a:lstStyle/>
          <a:p>
            <a:endParaRPr lang="en-US">
              <a:solidFill>
                <a:srgbClr val="564B3C"/>
              </a:solidFill>
            </a:endParaRPr>
          </a:p>
        </p:txBody>
      </p:sp>
      <p:sp>
        <p:nvSpPr>
          <p:cNvPr id="7" name="Slide Number Placeholder 6"/>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4476850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7" name="Slide Number Placeholder 6"/>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srgbClr val="564B3C"/>
              </a:solidFill>
            </a:endParaRP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5276122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5" name="Footer Placeholder 4"/>
          <p:cNvSpPr>
            <a:spLocks noGrp="1"/>
          </p:cNvSpPr>
          <p:nvPr>
            <p:ph type="ftr" sz="quarter" idx="11"/>
          </p:nvPr>
        </p:nvSpPr>
        <p:spPr/>
        <p:txBody>
          <a:bodyPr/>
          <a:lstStyle/>
          <a:p>
            <a:endParaRPr lang="en-US">
              <a:solidFill>
                <a:srgbClr val="564B3C"/>
              </a:solidFill>
            </a:endParaRPr>
          </a:p>
        </p:txBody>
      </p:sp>
      <p:sp>
        <p:nvSpPr>
          <p:cNvPr id="6" name="Slide Number Placeholder 5"/>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8864724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0AEE69-3CD0-452B-A6A6-D68E566B1078}" type="datetimeFigureOut">
              <a:rPr lang="en-US" smtClean="0">
                <a:solidFill>
                  <a:srgbClr val="564B3C"/>
                </a:solidFill>
              </a:rPr>
              <a:pPr/>
              <a:t>7/3/2013</a:t>
            </a:fld>
            <a:endParaRPr lang="en-US">
              <a:solidFill>
                <a:srgbClr val="564B3C"/>
              </a:solidFill>
            </a:endParaRPr>
          </a:p>
        </p:txBody>
      </p:sp>
      <p:sp>
        <p:nvSpPr>
          <p:cNvPr id="5" name="Footer Placeholder 4"/>
          <p:cNvSpPr>
            <a:spLocks noGrp="1"/>
          </p:cNvSpPr>
          <p:nvPr>
            <p:ph type="ftr" sz="quarter" idx="11"/>
          </p:nvPr>
        </p:nvSpPr>
        <p:spPr/>
        <p:txBody>
          <a:bodyPr/>
          <a:lstStyle/>
          <a:p>
            <a:endParaRPr lang="en-US">
              <a:solidFill>
                <a:srgbClr val="564B3C"/>
              </a:solidFill>
            </a:endParaRPr>
          </a:p>
        </p:txBody>
      </p:sp>
      <p:sp>
        <p:nvSpPr>
          <p:cNvPr id="6" name="Slide Number Placeholder 5"/>
          <p:cNvSpPr>
            <a:spLocks noGrp="1"/>
          </p:cNvSpPr>
          <p:nvPr>
            <p:ph type="sldNum" sz="quarter" idx="12"/>
          </p:nvPr>
        </p:nvSpPr>
        <p:spPr/>
        <p:txBody>
          <a:bodyPr/>
          <a:lstStyle/>
          <a:p>
            <a:fld id="{D64CDF45-E28E-4208-ABB4-2BE9CA05F111}" type="slidenum">
              <a:rPr lang="en-US" smtClean="0">
                <a:solidFill>
                  <a:srgbClr val="564B3C"/>
                </a:solidFill>
              </a:rPr>
              <a:pPr/>
              <a:t>‹#›</a:t>
            </a:fld>
            <a:endParaRPr lang="en-US">
              <a:solidFill>
                <a:srgbClr val="564B3C"/>
              </a:solidFill>
            </a:endParaRPr>
          </a:p>
        </p:txBody>
      </p:sp>
    </p:spTree>
    <p:extLst>
      <p:ext uri="{BB962C8B-B14F-4D97-AF65-F5344CB8AC3E}">
        <p14:creationId xmlns:p14="http://schemas.microsoft.com/office/powerpoint/2010/main" val="1568700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4"/>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30"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30"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F68678-03FB-42B2-B254-1DB28B0FEF29}" type="datetime1">
              <a:rPr lang="en-US" smtClean="0"/>
              <a:t>7/3/2013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B8DC54-E36D-4284-BABD-F585C532F0CF}" type="datetime1">
              <a:rPr lang="en-US" smtClean="0"/>
              <a:t>7/3/2013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3E48930-7224-4424-A884-CE163E758DE3}" type="datetime1">
              <a:rPr lang="en-US" smtClean="0"/>
              <a:t>7/3/2013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4CDF45-E28E-4208-ABB4-2BE9CA05F1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1"/>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C4E8303-2CAF-4A89-B6DB-4FC039E03983}" type="datetime1">
              <a:rPr lang="en-US" smtClean="0"/>
              <a:t>7/3/2013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CDF45-E28E-4208-ABB4-2BE9CA05F111}" type="slidenum">
              <a:rPr lang="en-US" smtClean="0"/>
              <a:t>‹#›</a:t>
            </a:fld>
            <a:endParaRPr lang="en-US"/>
          </a:p>
        </p:txBody>
      </p:sp>
      <p:sp>
        <p:nvSpPr>
          <p:cNvPr id="8" name="Rectangle 7"/>
          <p:cNvSpPr/>
          <p:nvPr/>
        </p:nvSpPr>
        <p:spPr>
          <a:xfrm>
            <a:off x="560035" y="1505712"/>
            <a:ext cx="2716567"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1" y="1642473"/>
            <a:ext cx="2483255"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1" y="2971800"/>
            <a:ext cx="2298635"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1" y="1734313"/>
            <a:ext cx="2298635"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9"/>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2D4D00DE-1B32-472C-9A71-520060211A19}" type="datetime1">
              <a:rPr lang="en-US" smtClean="0"/>
              <a:t>7/3/2013</a:t>
            </a:fld>
            <a:endParaRPr lang="en-US"/>
          </a:p>
        </p:txBody>
      </p:sp>
      <p:sp>
        <p:nvSpPr>
          <p:cNvPr id="7" name="Slide Number Placeholder 6"/>
          <p:cNvSpPr>
            <a:spLocks noGrp="1"/>
          </p:cNvSpPr>
          <p:nvPr>
            <p:ph type="sldNum" sz="quarter" idx="12"/>
          </p:nvPr>
        </p:nvSpPr>
        <p:spPr/>
        <p:txBody>
          <a:bodyPr/>
          <a:lstStyle/>
          <a:p>
            <a:fld id="{D64CDF45-E28E-4208-ABB4-2BE9CA05F11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2000" y="5029201"/>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5"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2"/>
            <a:ext cx="7328515"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2"/>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2"/>
                </a:solidFill>
              </a:defRPr>
            </a:lvl1pPr>
          </a:lstStyle>
          <a:p>
            <a:fld id="{93E3A9EA-174C-44D5-923D-A1E2255D9A38}" type="datetime1">
              <a:rPr lang="en-US" smtClean="0"/>
              <a:t>7/3/2013</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2"/>
                </a:solidFill>
              </a:defRPr>
            </a:lvl1pPr>
          </a:lstStyle>
          <a:p>
            <a:fld id="{D64CDF45-E28E-4208-ABB4-2BE9CA05F11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4"/>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4"/>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21197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D2C64-59DD-4E96-AE79-5E27F0458436}" type="datetimeFigureOut">
              <a:rPr lang="en-US" smtClean="0">
                <a:solidFill>
                  <a:prstClr val="black">
                    <a:tint val="75000"/>
                  </a:prstClr>
                </a:solidFill>
              </a:rPr>
              <a:pPr/>
              <a:t>7/3/2013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E6808A-49C7-41F8-831A-51415949882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04245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50AEE69-3CD0-452B-A6A6-D68E566B1078}" type="datetimeFigureOut">
              <a:rPr lang="en-US" smtClean="0">
                <a:solidFill>
                  <a:srgbClr val="564B3C"/>
                </a:solidFill>
              </a:rPr>
              <a:pPr/>
              <a:t>7/3/2013</a:t>
            </a:fld>
            <a:endParaRPr lang="en-US">
              <a:solidFill>
                <a:srgbClr val="564B3C"/>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564B3C"/>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D64CDF45-E28E-4208-ABB4-2BE9CA05F111}" type="slidenum">
              <a:rPr lang="en-US" smtClean="0">
                <a:solidFill>
                  <a:srgbClr val="564B3C"/>
                </a:solidFill>
              </a:rPr>
              <a:pPr/>
              <a:t>‹#›</a:t>
            </a:fld>
            <a:endParaRPr lang="en-US">
              <a:solidFill>
                <a:srgbClr val="564B3C"/>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20886011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jpeg"/><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Summer 2013</a:t>
            </a:r>
          </a:p>
          <a:p>
            <a:endParaRPr lang="en-US" dirty="0" smtClean="0"/>
          </a:p>
          <a:p>
            <a:endParaRPr lang="en-US" dirty="0"/>
          </a:p>
        </p:txBody>
      </p:sp>
      <p:sp>
        <p:nvSpPr>
          <p:cNvPr id="2" name="Title 1"/>
          <p:cNvSpPr>
            <a:spLocks noGrp="1"/>
          </p:cNvSpPr>
          <p:nvPr>
            <p:ph type="ctrTitle"/>
          </p:nvPr>
        </p:nvSpPr>
        <p:spPr>
          <a:xfrm>
            <a:off x="604705" y="3124201"/>
            <a:ext cx="6629400" cy="1322034"/>
          </a:xfrm>
        </p:spPr>
        <p:txBody>
          <a:bodyPr/>
          <a:lstStyle/>
          <a:p>
            <a:r>
              <a:rPr lang="en-US" sz="2000" dirty="0" smtClean="0">
                <a:latin typeface="+mn-lt"/>
              </a:rPr>
              <a:t>Meetings with SCMS </a:t>
            </a:r>
            <a:r>
              <a:rPr lang="en-US" sz="2000" dirty="0" smtClean="0">
                <a:latin typeface="+mn-lt"/>
              </a:rPr>
              <a:t>MSO</a:t>
            </a:r>
            <a:r>
              <a:rPr lang="en-US" sz="1600" dirty="0" smtClean="0">
                <a:latin typeface="+mn-lt"/>
              </a:rPr>
              <a:t>s</a:t>
            </a:r>
            <a:r>
              <a:rPr lang="en-US" sz="2000" dirty="0" smtClean="0">
                <a:latin typeface="+mn-lt"/>
              </a:rPr>
              <a:t>, SME</a:t>
            </a:r>
            <a:r>
              <a:rPr lang="en-US" sz="1600" dirty="0" smtClean="0">
                <a:latin typeface="+mn-lt"/>
              </a:rPr>
              <a:t>s</a:t>
            </a:r>
            <a:r>
              <a:rPr lang="en-US" sz="2000" dirty="0" smtClean="0">
                <a:latin typeface="+mn-lt"/>
              </a:rPr>
              <a:t>, and </a:t>
            </a:r>
            <a:r>
              <a:rPr lang="en-US" sz="2000" dirty="0" err="1" smtClean="0">
                <a:latin typeface="+mn-lt"/>
              </a:rPr>
              <a:t>Poc</a:t>
            </a:r>
            <a:r>
              <a:rPr lang="en-US" sz="1600" dirty="0" err="1" smtClean="0">
                <a:latin typeface="+mn-lt"/>
              </a:rPr>
              <a:t>s</a:t>
            </a:r>
            <a:r>
              <a:rPr lang="en-US" sz="1600" dirty="0" smtClean="0">
                <a:latin typeface="+mn-lt"/>
              </a:rPr>
              <a:t>,</a:t>
            </a:r>
            <a:r>
              <a:rPr lang="en-US" sz="2000" dirty="0" smtClean="0">
                <a:latin typeface="+mn-lt"/>
              </a:rPr>
              <a:t>:</a:t>
            </a:r>
            <a:r>
              <a:rPr lang="en-US" sz="2000" dirty="0" smtClean="0">
                <a:latin typeface="+mn-lt"/>
              </a:rPr>
              <a:t/>
            </a:r>
            <a:br>
              <a:rPr lang="en-US" sz="2000" dirty="0" smtClean="0">
                <a:latin typeface="+mn-lt"/>
              </a:rPr>
            </a:br>
            <a:r>
              <a:rPr lang="en-US" sz="2000" dirty="0" smtClean="0">
                <a:latin typeface="+mn-lt"/>
              </a:rPr>
              <a:t>Translating </a:t>
            </a:r>
            <a:r>
              <a:rPr lang="en-US" sz="2000" dirty="0">
                <a:latin typeface="+mn-lt"/>
              </a:rPr>
              <a:t>CAS Thinking into </a:t>
            </a:r>
            <a:r>
              <a:rPr lang="en-US" sz="2000" dirty="0" smtClean="0">
                <a:latin typeface="+mn-lt"/>
              </a:rPr>
              <a:t>the SC-3 </a:t>
            </a:r>
            <a:r>
              <a:rPr lang="en-US" sz="2000" dirty="0">
                <a:latin typeface="+mn-lt"/>
              </a:rPr>
              <a:t>Oversight </a:t>
            </a:r>
            <a:r>
              <a:rPr lang="en-US" sz="2000" dirty="0" smtClean="0">
                <a:latin typeface="+mn-lt"/>
              </a:rPr>
              <a:t>Model through SCMS</a:t>
            </a:r>
            <a:endParaRPr lang="en-US" sz="2000" dirty="0">
              <a:latin typeface="+mn-lt"/>
            </a:endParaRPr>
          </a:p>
        </p:txBody>
      </p:sp>
      <p:sp>
        <p:nvSpPr>
          <p:cNvPr id="4" name="Slide Number Placeholder 3"/>
          <p:cNvSpPr>
            <a:spLocks noGrp="1"/>
          </p:cNvSpPr>
          <p:nvPr>
            <p:ph type="sldNum" sz="quarter" idx="12"/>
          </p:nvPr>
        </p:nvSpPr>
        <p:spPr/>
        <p:txBody>
          <a:bodyPr/>
          <a:lstStyle/>
          <a:p>
            <a:fld id="{D64CDF45-E28E-4208-ABB4-2BE9CA05F111}" type="slidenum">
              <a:rPr lang="en-US" smtClean="0"/>
              <a:t>1</a:t>
            </a:fld>
            <a:endParaRPr lang="en-US"/>
          </a:p>
        </p:txBody>
      </p:sp>
    </p:spTree>
    <p:extLst>
      <p:ext uri="{BB962C8B-B14F-4D97-AF65-F5344CB8AC3E}">
        <p14:creationId xmlns:p14="http://schemas.microsoft.com/office/powerpoint/2010/main" val="261098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Core Team</a:t>
            </a:r>
            <a:endParaRPr lang="en-US" dirty="0"/>
          </a:p>
        </p:txBody>
      </p:sp>
      <p:sp>
        <p:nvSpPr>
          <p:cNvPr id="3" name="Content Placeholder 2"/>
          <p:cNvSpPr>
            <a:spLocks noGrp="1"/>
          </p:cNvSpPr>
          <p:nvPr>
            <p:ph idx="1"/>
          </p:nvPr>
        </p:nvSpPr>
        <p:spPr/>
        <p:txBody>
          <a:bodyPr>
            <a:normAutofit lnSpcReduction="10000"/>
          </a:bodyPr>
          <a:lstStyle/>
          <a:p>
            <a:r>
              <a:rPr lang="en-US" dirty="0"/>
              <a:t>Provide innovative thought to SCMS refresh effort</a:t>
            </a:r>
          </a:p>
          <a:p>
            <a:r>
              <a:rPr lang="en-US" dirty="0" smtClean="0"/>
              <a:t>Develop plan and approach to meet goal of the effort</a:t>
            </a:r>
          </a:p>
          <a:p>
            <a:r>
              <a:rPr lang="en-US" dirty="0" smtClean="0"/>
              <a:t>Serve as change agents and leaders for evolving oversight model</a:t>
            </a:r>
          </a:p>
          <a:p>
            <a:r>
              <a:rPr lang="en-US" dirty="0" smtClean="0"/>
              <a:t>Solicit and build core group of SC personnel with understanding of the goals and focus on desired outcomes</a:t>
            </a:r>
          </a:p>
          <a:p>
            <a:r>
              <a:rPr lang="en-US" dirty="0" smtClean="0"/>
              <a:t>Develop and participate in instructional material development and delivery to promulgate the concepts and improve oversight processes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10</a:t>
            </a:fld>
            <a:endParaRPr lang="en-US"/>
          </a:p>
        </p:txBody>
      </p:sp>
    </p:spTree>
    <p:extLst>
      <p:ext uri="{BB962C8B-B14F-4D97-AF65-F5344CB8AC3E}">
        <p14:creationId xmlns:p14="http://schemas.microsoft.com/office/powerpoint/2010/main" val="3624974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Pause</a:t>
            </a:r>
            <a:endParaRPr lang="en-US" dirty="0"/>
          </a:p>
        </p:txBody>
      </p:sp>
      <p:sp>
        <p:nvSpPr>
          <p:cNvPr id="3" name="Content Placeholder 2"/>
          <p:cNvSpPr>
            <a:spLocks noGrp="1"/>
          </p:cNvSpPr>
          <p:nvPr>
            <p:ph idx="1"/>
          </p:nvPr>
        </p:nvSpPr>
        <p:spPr/>
        <p:txBody>
          <a:bodyPr>
            <a:normAutofit/>
          </a:bodyPr>
          <a:lstStyle/>
          <a:p>
            <a:r>
              <a:rPr lang="en-US" sz="4000" dirty="0" smtClean="0"/>
              <a:t>What did you hear?</a:t>
            </a:r>
          </a:p>
          <a:p>
            <a:endParaRPr lang="en-US" sz="4000" dirty="0"/>
          </a:p>
          <a:p>
            <a:r>
              <a:rPr lang="en-US" sz="4000" dirty="0" smtClean="0"/>
              <a:t>What questions do you have?</a:t>
            </a:r>
            <a:endParaRPr lang="en-US" sz="4000" dirty="0"/>
          </a:p>
        </p:txBody>
      </p:sp>
      <p:sp>
        <p:nvSpPr>
          <p:cNvPr id="4" name="Slide Number Placeholder 3"/>
          <p:cNvSpPr>
            <a:spLocks noGrp="1"/>
          </p:cNvSpPr>
          <p:nvPr>
            <p:ph type="sldNum" sz="quarter" idx="12"/>
          </p:nvPr>
        </p:nvSpPr>
        <p:spPr/>
        <p:txBody>
          <a:bodyPr/>
          <a:lstStyle/>
          <a:p>
            <a:fld id="{D64CDF45-E28E-4208-ABB4-2BE9CA05F111}" type="slidenum">
              <a:rPr lang="en-US" smtClean="0"/>
              <a:t>11</a:t>
            </a:fld>
            <a:endParaRPr lang="en-US"/>
          </a:p>
        </p:txBody>
      </p:sp>
    </p:spTree>
    <p:extLst>
      <p:ext uri="{BB962C8B-B14F-4D97-AF65-F5344CB8AC3E}">
        <p14:creationId xmlns:p14="http://schemas.microsoft.com/office/powerpoint/2010/main" val="2864564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a:t>
            </a:r>
            <a:r>
              <a:rPr lang="en-US" dirty="0" smtClean="0"/>
              <a:t> </a:t>
            </a:r>
            <a:r>
              <a:rPr lang="en-US" dirty="0" smtClean="0"/>
              <a:t>Hearts</a:t>
            </a:r>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12</a:t>
            </a:fld>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72127" y="1752600"/>
            <a:ext cx="3866351"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10806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 goals/objectives</a:t>
            </a:r>
          </a:p>
        </p:txBody>
      </p:sp>
      <p:sp>
        <p:nvSpPr>
          <p:cNvPr id="3" name="Content Placeholder 2"/>
          <p:cNvSpPr>
            <a:spLocks noGrp="1"/>
          </p:cNvSpPr>
          <p:nvPr>
            <p:ph idx="1"/>
          </p:nvPr>
        </p:nvSpPr>
        <p:spPr/>
        <p:txBody>
          <a:bodyPr/>
          <a:lstStyle/>
          <a:p>
            <a:r>
              <a:rPr lang="en-US" dirty="0" smtClean="0"/>
              <a:t>Why are we doing this?</a:t>
            </a:r>
          </a:p>
          <a:p>
            <a:pPr lvl="1"/>
            <a:r>
              <a:rPr lang="en-US" dirty="0" smtClean="0"/>
              <a:t>Improving operations and reducing cost of doing business</a:t>
            </a:r>
          </a:p>
          <a:p>
            <a:pPr lvl="1"/>
            <a:r>
              <a:rPr lang="en-US" dirty="0" smtClean="0"/>
              <a:t>Shifting accountability/responsibility to contractor</a:t>
            </a:r>
          </a:p>
          <a:p>
            <a:pPr lvl="1"/>
            <a:r>
              <a:rPr lang="en-US" dirty="0" smtClean="0"/>
              <a:t>Eliminating duplicative activities and low value added work</a:t>
            </a:r>
          </a:p>
          <a:p>
            <a:pPr lvl="1"/>
            <a:r>
              <a:rPr lang="en-US" dirty="0" smtClean="0"/>
              <a:t>Creating a learning organization and improved culture of performance based relationship</a:t>
            </a:r>
          </a:p>
          <a:p>
            <a:r>
              <a:rPr lang="en-US" dirty="0" smtClean="0"/>
              <a:t>What do we get?</a:t>
            </a:r>
          </a:p>
          <a:p>
            <a:pPr lvl="1"/>
            <a:r>
              <a:rPr lang="en-US" dirty="0" smtClean="0"/>
              <a:t>Improved relationship</a:t>
            </a:r>
          </a:p>
          <a:p>
            <a:pPr lvl="1"/>
            <a:r>
              <a:rPr lang="en-US" dirty="0" smtClean="0"/>
              <a:t>Streamlined decisions closer to work</a:t>
            </a:r>
          </a:p>
          <a:p>
            <a:pPr lvl="1"/>
            <a:r>
              <a:rPr lang="en-US" dirty="0" smtClean="0"/>
              <a:t>Focus on performance not compliance</a:t>
            </a:r>
          </a:p>
          <a:p>
            <a:pPr lvl="1"/>
            <a:r>
              <a:rPr lang="en-US" dirty="0" smtClean="0"/>
              <a:t>More competitive business model</a:t>
            </a:r>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13</a:t>
            </a:fld>
            <a:endParaRPr lang="en-US"/>
          </a:p>
        </p:txBody>
      </p:sp>
    </p:spTree>
    <p:extLst>
      <p:ext uri="{BB962C8B-B14F-4D97-AF65-F5344CB8AC3E}">
        <p14:creationId xmlns:p14="http://schemas.microsoft.com/office/powerpoint/2010/main" val="2969553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 Implementation in SC</a:t>
            </a:r>
            <a:endParaRPr lang="en-US" dirty="0"/>
          </a:p>
        </p:txBody>
      </p:sp>
      <p:sp>
        <p:nvSpPr>
          <p:cNvPr id="3" name="Content Placeholder 2"/>
          <p:cNvSpPr>
            <a:spLocks noGrp="1"/>
          </p:cNvSpPr>
          <p:nvPr>
            <p:ph idx="1"/>
          </p:nvPr>
        </p:nvSpPr>
        <p:spPr/>
        <p:txBody>
          <a:bodyPr/>
          <a:lstStyle/>
          <a:p>
            <a:r>
              <a:rPr lang="en-US" dirty="0" smtClean="0"/>
              <a:t>Implemented in 2010</a:t>
            </a:r>
          </a:p>
          <a:p>
            <a:r>
              <a:rPr lang="en-US" dirty="0" smtClean="0"/>
              <a:t>Institutionalized in Contract Clause and formalized with equivalency determination, allowing removal of DOE Order 226.1A from contracts</a:t>
            </a:r>
          </a:p>
          <a:p>
            <a:r>
              <a:rPr lang="en-US" dirty="0" smtClean="0"/>
              <a:t>Executed through initial description of Contractor Assurance Process in SCMS</a:t>
            </a:r>
          </a:p>
          <a:p>
            <a:r>
              <a:rPr lang="en-US" dirty="0" smtClean="0"/>
              <a:t>Developed peer review process and completed </a:t>
            </a:r>
            <a:r>
              <a:rPr lang="en-US" dirty="0" smtClean="0"/>
              <a:t>peer </a:t>
            </a:r>
            <a:r>
              <a:rPr lang="en-US" dirty="0" smtClean="0"/>
              <a:t>reviews at all SC Site Offices and Laboratories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14</a:t>
            </a:fld>
            <a:endParaRPr lang="en-US"/>
          </a:p>
        </p:txBody>
      </p:sp>
    </p:spTree>
    <p:extLst>
      <p:ext uri="{BB962C8B-B14F-4D97-AF65-F5344CB8AC3E}">
        <p14:creationId xmlns:p14="http://schemas.microsoft.com/office/powerpoint/2010/main" val="2970633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Review Results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CAS </a:t>
            </a:r>
            <a:r>
              <a:rPr lang="en-US" dirty="0"/>
              <a:t>and the associated Site Office oversight systems are in varying stages of maturity. </a:t>
            </a:r>
            <a:endParaRPr lang="en-US" dirty="0" smtClean="0"/>
          </a:p>
          <a:p>
            <a:r>
              <a:rPr lang="en-US" dirty="0" smtClean="0"/>
              <a:t> </a:t>
            </a:r>
            <a:r>
              <a:rPr lang="en-US" dirty="0"/>
              <a:t>The reviews resulted in a variety of lessons learned that have been promulgated and a series of activities are underway to define the path forward to institutionalize CAS in the Contractor management systems and to build a continuous learning culture into the processes. </a:t>
            </a:r>
            <a:endParaRPr lang="en-US" dirty="0" smtClean="0"/>
          </a:p>
          <a:p>
            <a:r>
              <a:rPr lang="en-US" dirty="0" smtClean="0"/>
              <a:t> </a:t>
            </a:r>
            <a:r>
              <a:rPr lang="en-US" dirty="0"/>
              <a:t>SC-3 Site Office Managers and Contractor COOs recently completed a forensic workshop that identified improvement themes and actions for improvement.  The results of these efforts will be coupled with revising the SCMS management systems and providing training to SC-3 personnel to reinforce and further institutionalize an oversight model, which takes advantage of the contractors systems and, “trusts but verifies” that the contractors’ systems are capable of identifying potential problems before they happen</a:t>
            </a:r>
            <a:r>
              <a:rPr lang="en-US" dirty="0" smtClean="0"/>
              <a:t>.</a:t>
            </a:r>
          </a:p>
          <a:p>
            <a:r>
              <a:rPr lang="en-US" dirty="0" smtClean="0"/>
              <a:t> </a:t>
            </a:r>
            <a:r>
              <a:rPr lang="en-US" dirty="0"/>
              <a:t>The redesigned oversight model would replace audit driven checklist mentality reviews to a performance based approach.  The model will define expectations from the DDFO for an approach that includes activity based observation (boots on the ground), contractor CAS data reviews and confirmation activities/assessments.  </a:t>
            </a:r>
            <a:endParaRPr lang="en-US" dirty="0" smtClean="0"/>
          </a:p>
          <a:p>
            <a:r>
              <a:rPr lang="en-US" dirty="0" smtClean="0"/>
              <a:t>The </a:t>
            </a:r>
            <a:r>
              <a:rPr lang="en-US" dirty="0"/>
              <a:t>model will reflect that the Site Offices continue to have an important role in overseeing lab operations in the CAS equation, but that role will need to </a:t>
            </a:r>
            <a:r>
              <a:rPr lang="en-US" dirty="0" smtClean="0"/>
              <a:t>evolve.  </a:t>
            </a:r>
          </a:p>
          <a:p>
            <a:r>
              <a:rPr lang="en-US" dirty="0" smtClean="0"/>
              <a:t>A </a:t>
            </a:r>
            <a:r>
              <a:rPr lang="en-US" dirty="0"/>
              <a:t>systems-based or CAS-reliant approach to operational oversight requires a </a:t>
            </a:r>
            <a:r>
              <a:rPr lang="en-US" dirty="0" smtClean="0"/>
              <a:t>change </a:t>
            </a:r>
            <a:r>
              <a:rPr lang="en-US" dirty="0"/>
              <a:t>in the roles of site office and headquarters staff, potentially requiring new sets of skills, and the changes in the type of work performed </a:t>
            </a:r>
            <a:endParaRPr lang="en-US" dirty="0" smtClean="0"/>
          </a:p>
          <a:p>
            <a:r>
              <a:rPr lang="en-US" dirty="0" smtClean="0"/>
              <a:t>SC-3 </a:t>
            </a:r>
            <a:r>
              <a:rPr lang="en-US" dirty="0"/>
              <a:t>will need to ensure that its offices have the appropriate systems and processes, as well as, the proper and necessary level of resources and training to perform their </a:t>
            </a:r>
            <a:r>
              <a:rPr lang="en-US" dirty="0" smtClean="0"/>
              <a:t>work.</a:t>
            </a:r>
            <a:endParaRPr lang="en-US" dirty="0"/>
          </a:p>
          <a:p>
            <a:r>
              <a:rPr lang="en-US" dirty="0"/>
              <a:t>T</a:t>
            </a:r>
            <a:r>
              <a:rPr lang="en-US" dirty="0" smtClean="0"/>
              <a:t>here </a:t>
            </a:r>
            <a:r>
              <a:rPr lang="en-US" dirty="0"/>
              <a:t>must be strong management support for the cultural change that needs to take place throughout the organization, starting with a revision of SCMS and training, followed up later with longer term cultural and resource shifting opportunities for improvement.</a:t>
            </a:r>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15</a:t>
            </a:fld>
            <a:endParaRPr lang="en-US"/>
          </a:p>
        </p:txBody>
      </p:sp>
    </p:spTree>
    <p:extLst>
      <p:ext uri="{BB962C8B-B14F-4D97-AF65-F5344CB8AC3E}">
        <p14:creationId xmlns:p14="http://schemas.microsoft.com/office/powerpoint/2010/main" val="3879103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Existing Guidance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CAS </a:t>
            </a:r>
            <a:r>
              <a:rPr lang="en-US" dirty="0" smtClean="0"/>
              <a:t>Implementation </a:t>
            </a:r>
            <a:r>
              <a:rPr lang="en-US" dirty="0" smtClean="0"/>
              <a:t>letter from DDFO January 2010</a:t>
            </a:r>
            <a:endParaRPr lang="en-US" dirty="0" smtClean="0"/>
          </a:p>
          <a:p>
            <a:pPr lvl="1"/>
            <a:r>
              <a:rPr lang="en-US" dirty="0" smtClean="0"/>
              <a:t>Goals</a:t>
            </a:r>
          </a:p>
          <a:p>
            <a:pPr lvl="1"/>
            <a:r>
              <a:rPr lang="en-US" dirty="0" smtClean="0"/>
              <a:t>Principles</a:t>
            </a:r>
          </a:p>
          <a:p>
            <a:pPr lvl="1"/>
            <a:r>
              <a:rPr lang="en-US" dirty="0" smtClean="0"/>
              <a:t>Definitions</a:t>
            </a:r>
          </a:p>
          <a:p>
            <a:pPr lvl="1"/>
            <a:r>
              <a:rPr lang="en-US" dirty="0" smtClean="0"/>
              <a:t>Process</a:t>
            </a:r>
          </a:p>
          <a:p>
            <a:pPr lvl="1"/>
            <a:r>
              <a:rPr lang="en-US" dirty="0" smtClean="0"/>
              <a:t>Roles, Responsibilities, Accountabilities</a:t>
            </a:r>
          </a:p>
          <a:p>
            <a:pPr lvl="1"/>
            <a:r>
              <a:rPr lang="en-US" dirty="0" smtClean="0"/>
              <a:t>Outcomes</a:t>
            </a:r>
          </a:p>
          <a:p>
            <a:r>
              <a:rPr lang="en-US" dirty="0" smtClean="0"/>
              <a:t>Proper Federal Oversight </a:t>
            </a:r>
            <a:r>
              <a:rPr lang="en-US" dirty="0" smtClean="0"/>
              <a:t>letter from DDFO March 2013</a:t>
            </a:r>
            <a:endParaRPr lang="en-US" dirty="0" smtClean="0"/>
          </a:p>
          <a:p>
            <a:pPr lvl="1"/>
            <a:r>
              <a:rPr lang="en-US" dirty="0" smtClean="0"/>
              <a:t>Independent oversight responsibility</a:t>
            </a:r>
          </a:p>
          <a:p>
            <a:pPr lvl="1"/>
            <a:r>
              <a:rPr lang="en-US" dirty="0" smtClean="0"/>
              <a:t>We are eyes and ears of American public</a:t>
            </a:r>
          </a:p>
          <a:p>
            <a:pPr lvl="1"/>
            <a:r>
              <a:rPr lang="en-US" dirty="0" smtClean="0"/>
              <a:t>Understand work in progress and when to step in</a:t>
            </a:r>
          </a:p>
          <a:p>
            <a:r>
              <a:rPr lang="en-US" dirty="0" smtClean="0"/>
              <a:t>Direct feedback from SC-3</a:t>
            </a:r>
          </a:p>
          <a:p>
            <a:pPr lvl="1"/>
            <a:r>
              <a:rPr lang="en-US" dirty="0" smtClean="0"/>
              <a:t>Expect boots on ground (deck-plate)</a:t>
            </a:r>
          </a:p>
          <a:p>
            <a:pPr lvl="1"/>
            <a:r>
              <a:rPr lang="en-US" dirty="0" smtClean="0"/>
              <a:t>Analysis of Lab CAS data</a:t>
            </a:r>
          </a:p>
          <a:p>
            <a:pPr lvl="1"/>
            <a:r>
              <a:rPr lang="en-US" dirty="0" smtClean="0"/>
              <a:t>Systems checks and assessments of performance based outcomes</a:t>
            </a:r>
          </a:p>
          <a:p>
            <a:pPr lvl="1"/>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16</a:t>
            </a:fld>
            <a:endParaRPr lang="en-US"/>
          </a:p>
        </p:txBody>
      </p:sp>
    </p:spTree>
    <p:extLst>
      <p:ext uri="{BB962C8B-B14F-4D97-AF65-F5344CB8AC3E}">
        <p14:creationId xmlns:p14="http://schemas.microsoft.com/office/powerpoint/2010/main" val="1079894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Pause</a:t>
            </a:r>
            <a:endParaRPr lang="en-US" dirty="0"/>
          </a:p>
        </p:txBody>
      </p:sp>
      <p:sp>
        <p:nvSpPr>
          <p:cNvPr id="3" name="Content Placeholder 2"/>
          <p:cNvSpPr>
            <a:spLocks noGrp="1"/>
          </p:cNvSpPr>
          <p:nvPr>
            <p:ph idx="1"/>
          </p:nvPr>
        </p:nvSpPr>
        <p:spPr/>
        <p:txBody>
          <a:bodyPr>
            <a:normAutofit/>
          </a:bodyPr>
          <a:lstStyle/>
          <a:p>
            <a:r>
              <a:rPr lang="en-US" sz="4000" dirty="0" smtClean="0"/>
              <a:t>What did you hear?</a:t>
            </a:r>
          </a:p>
          <a:p>
            <a:endParaRPr lang="en-US" sz="4000" dirty="0"/>
          </a:p>
          <a:p>
            <a:r>
              <a:rPr lang="en-US" sz="4000" dirty="0" smtClean="0"/>
              <a:t>What questions do you have?</a:t>
            </a:r>
            <a:endParaRPr lang="en-US" sz="4000" dirty="0"/>
          </a:p>
        </p:txBody>
      </p:sp>
      <p:sp>
        <p:nvSpPr>
          <p:cNvPr id="4" name="Slide Number Placeholder 3"/>
          <p:cNvSpPr>
            <a:spLocks noGrp="1"/>
          </p:cNvSpPr>
          <p:nvPr>
            <p:ph type="sldNum" sz="quarter" idx="12"/>
          </p:nvPr>
        </p:nvSpPr>
        <p:spPr/>
        <p:txBody>
          <a:bodyPr/>
          <a:lstStyle/>
          <a:p>
            <a:fld id="{D64CDF45-E28E-4208-ABB4-2BE9CA05F111}" type="slidenum">
              <a:rPr lang="en-US" smtClean="0"/>
              <a:t>17</a:t>
            </a:fld>
            <a:endParaRPr lang="en-US"/>
          </a:p>
        </p:txBody>
      </p:sp>
    </p:spTree>
    <p:extLst>
      <p:ext uri="{BB962C8B-B14F-4D97-AF65-F5344CB8AC3E}">
        <p14:creationId xmlns:p14="http://schemas.microsoft.com/office/powerpoint/2010/main" val="1037975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00" dirty="0" smtClean="0"/>
              <a:t> </a:t>
            </a:r>
            <a:r>
              <a:rPr lang="en-US" sz="2700" dirty="0"/>
              <a:t>“Boots on the Ground” </a:t>
            </a:r>
            <a:r>
              <a:rPr lang="en-US" sz="2700" dirty="0" smtClean="0"/>
              <a:t>Thinking</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endParaRPr lang="en-US" dirty="0"/>
          </a:p>
          <a:p>
            <a:r>
              <a:rPr lang="en-US" dirty="0" smtClean="0"/>
              <a:t>Committed </a:t>
            </a:r>
            <a:r>
              <a:rPr lang="en-US" dirty="0"/>
              <a:t>to safe and efficient mission delivery and importance of the role of each party (Lab, DOE, Corporate) in work execution </a:t>
            </a:r>
          </a:p>
          <a:p>
            <a:r>
              <a:rPr lang="en-US" dirty="0" smtClean="0"/>
              <a:t>Knowledgeable </a:t>
            </a:r>
            <a:r>
              <a:rPr lang="en-US" dirty="0"/>
              <a:t>of Lab activities and what work  is normally done in a particular area in order to recognize things that are out of the ordinary</a:t>
            </a:r>
          </a:p>
          <a:p>
            <a:r>
              <a:rPr lang="en-US" dirty="0" smtClean="0"/>
              <a:t>Observant </a:t>
            </a:r>
            <a:r>
              <a:rPr lang="en-US" dirty="0"/>
              <a:t>and inquisitive about what they see and willing to ask questions until fully understanding what they are observing, but in a manner that is not disruptive to the work activities</a:t>
            </a:r>
          </a:p>
          <a:p>
            <a:r>
              <a:rPr lang="en-US" dirty="0" smtClean="0"/>
              <a:t>Insightful </a:t>
            </a:r>
            <a:r>
              <a:rPr lang="en-US" dirty="0"/>
              <a:t>and able to differentiate  solid operational performance from  when answers don’t hold together</a:t>
            </a:r>
          </a:p>
          <a:p>
            <a:r>
              <a:rPr lang="en-US" dirty="0" smtClean="0"/>
              <a:t>Willing </a:t>
            </a:r>
            <a:r>
              <a:rPr lang="en-US" dirty="0"/>
              <a:t>to take action if performance is potentially dangerous, or not take action when no imminent danger is present to allow the contractor to be accountable and respond to the issues</a:t>
            </a:r>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18</a:t>
            </a:fld>
            <a:endParaRPr lang="en-US"/>
          </a:p>
        </p:txBody>
      </p:sp>
    </p:spTree>
    <p:extLst>
      <p:ext uri="{BB962C8B-B14F-4D97-AF65-F5344CB8AC3E}">
        <p14:creationId xmlns:p14="http://schemas.microsoft.com/office/powerpoint/2010/main" val="925953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Oversight Model: SCMS Refresh</a:t>
            </a:r>
            <a:br>
              <a:rPr lang="en-US" dirty="0" smtClean="0"/>
            </a:br>
            <a:r>
              <a:rPr lang="en-US" dirty="0" smtClean="0"/>
              <a:t>Framing the Scope</a:t>
            </a:r>
            <a:endParaRPr lang="en-US" dirty="0"/>
          </a:p>
        </p:txBody>
      </p:sp>
      <p:sp>
        <p:nvSpPr>
          <p:cNvPr id="3" name="Content Placeholder 2"/>
          <p:cNvSpPr>
            <a:spLocks noGrp="1"/>
          </p:cNvSpPr>
          <p:nvPr>
            <p:ph idx="1"/>
          </p:nvPr>
        </p:nvSpPr>
        <p:spPr/>
        <p:txBody>
          <a:bodyPr>
            <a:normAutofit/>
          </a:bodyPr>
          <a:lstStyle/>
          <a:p>
            <a:r>
              <a:rPr lang="en-US" sz="2000" dirty="0" smtClean="0"/>
              <a:t>Description of the model and CAS framework</a:t>
            </a:r>
          </a:p>
          <a:p>
            <a:r>
              <a:rPr lang="en-US" sz="2000" dirty="0" smtClean="0"/>
              <a:t>Review of Management System structure and system makeup</a:t>
            </a:r>
          </a:p>
          <a:p>
            <a:r>
              <a:rPr lang="en-US" sz="2000" dirty="0" smtClean="0"/>
              <a:t>Revise systems and process descriptions to:</a:t>
            </a:r>
          </a:p>
          <a:p>
            <a:pPr lvl="1"/>
            <a:r>
              <a:rPr lang="en-US" dirty="0" smtClean="0"/>
              <a:t>Reflect transferring risk to contractor</a:t>
            </a:r>
          </a:p>
          <a:p>
            <a:pPr lvl="1"/>
            <a:r>
              <a:rPr lang="en-US" dirty="0" smtClean="0"/>
              <a:t>Broaden DOE understanding and use of risk based approach for oversight</a:t>
            </a:r>
          </a:p>
          <a:p>
            <a:pPr lvl="1"/>
            <a:r>
              <a:rPr lang="en-US" dirty="0" smtClean="0"/>
              <a:t>Confirmation of effectiveness of contractors CAS as start of oversight activities</a:t>
            </a:r>
          </a:p>
          <a:p>
            <a:pPr lvl="1"/>
            <a:r>
              <a:rPr lang="en-US" dirty="0" smtClean="0"/>
              <a:t>Development of </a:t>
            </a:r>
            <a:r>
              <a:rPr lang="en-US" dirty="0" smtClean="0"/>
              <a:t>examples, forms </a:t>
            </a:r>
            <a:r>
              <a:rPr lang="en-US" dirty="0" smtClean="0"/>
              <a:t>or templates for use by SC federal staff</a:t>
            </a:r>
          </a:p>
          <a:p>
            <a:pPr lvl="1"/>
            <a:r>
              <a:rPr lang="en-US" dirty="0" smtClean="0"/>
              <a:t>Clarify expectations for methodology/approach </a:t>
            </a:r>
          </a:p>
          <a:p>
            <a:r>
              <a:rPr lang="en-US" sz="2000" dirty="0" smtClean="0"/>
              <a:t>Develop instructional materials and “case studies”</a:t>
            </a:r>
            <a:endParaRPr lang="en-US" sz="2000" dirty="0"/>
          </a:p>
        </p:txBody>
      </p:sp>
      <p:sp>
        <p:nvSpPr>
          <p:cNvPr id="4" name="Slide Number Placeholder 3"/>
          <p:cNvSpPr>
            <a:spLocks noGrp="1"/>
          </p:cNvSpPr>
          <p:nvPr>
            <p:ph type="sldNum" sz="quarter" idx="12"/>
          </p:nvPr>
        </p:nvSpPr>
        <p:spPr/>
        <p:txBody>
          <a:bodyPr/>
          <a:lstStyle/>
          <a:p>
            <a:fld id="{D64CDF45-E28E-4208-ABB4-2BE9CA05F111}" type="slidenum">
              <a:rPr lang="en-US" smtClean="0"/>
              <a:t>19</a:t>
            </a:fld>
            <a:endParaRPr lang="en-US"/>
          </a:p>
        </p:txBody>
      </p:sp>
    </p:spTree>
    <p:extLst>
      <p:ext uri="{BB962C8B-B14F-4D97-AF65-F5344CB8AC3E}">
        <p14:creationId xmlns:p14="http://schemas.microsoft.com/office/powerpoint/2010/main" val="3138313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p:txBody>
          <a:bodyPr>
            <a:normAutofit/>
          </a:bodyPr>
          <a:lstStyle/>
          <a:p>
            <a:r>
              <a:rPr lang="en-US" sz="3200" dirty="0" smtClean="0"/>
              <a:t>Core Team</a:t>
            </a:r>
          </a:p>
          <a:p>
            <a:r>
              <a:rPr lang="en-US" sz="3200" dirty="0" smtClean="0"/>
              <a:t>Logistics</a:t>
            </a:r>
          </a:p>
          <a:p>
            <a:r>
              <a:rPr lang="en-US" sz="3200" dirty="0" smtClean="0"/>
              <a:t>Schedule for the meeting</a:t>
            </a:r>
          </a:p>
          <a:p>
            <a:r>
              <a:rPr lang="en-US" sz="3200" dirty="0" smtClean="0"/>
              <a:t>Penny for your thoughts (time permitting)</a:t>
            </a:r>
            <a:endParaRPr lang="en-US" sz="3200" dirty="0"/>
          </a:p>
        </p:txBody>
      </p:sp>
      <p:sp>
        <p:nvSpPr>
          <p:cNvPr id="4" name="Slide Number Placeholder 3"/>
          <p:cNvSpPr>
            <a:spLocks noGrp="1"/>
          </p:cNvSpPr>
          <p:nvPr>
            <p:ph type="sldNum" sz="quarter" idx="12"/>
          </p:nvPr>
        </p:nvSpPr>
        <p:spPr/>
        <p:txBody>
          <a:bodyPr/>
          <a:lstStyle/>
          <a:p>
            <a:fld id="{D64CDF45-E28E-4208-ABB4-2BE9CA05F111}" type="slidenum">
              <a:rPr lang="en-US" smtClean="0"/>
              <a:t>2</a:t>
            </a:fld>
            <a:endParaRPr lang="en-US"/>
          </a:p>
        </p:txBody>
      </p:sp>
    </p:spTree>
    <p:extLst>
      <p:ext uri="{BB962C8B-B14F-4D97-AF65-F5344CB8AC3E}">
        <p14:creationId xmlns:p14="http://schemas.microsoft.com/office/powerpoint/2010/main" val="8025923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Pause</a:t>
            </a:r>
            <a:endParaRPr lang="en-US" dirty="0"/>
          </a:p>
        </p:txBody>
      </p:sp>
      <p:sp>
        <p:nvSpPr>
          <p:cNvPr id="3" name="Content Placeholder 2"/>
          <p:cNvSpPr>
            <a:spLocks noGrp="1"/>
          </p:cNvSpPr>
          <p:nvPr>
            <p:ph idx="1"/>
          </p:nvPr>
        </p:nvSpPr>
        <p:spPr/>
        <p:txBody>
          <a:bodyPr>
            <a:normAutofit/>
          </a:bodyPr>
          <a:lstStyle/>
          <a:p>
            <a:r>
              <a:rPr lang="en-US" sz="4000" dirty="0" smtClean="0"/>
              <a:t>What did you hear?</a:t>
            </a:r>
          </a:p>
          <a:p>
            <a:endParaRPr lang="en-US" sz="4000" dirty="0"/>
          </a:p>
          <a:p>
            <a:r>
              <a:rPr lang="en-US" sz="4000" dirty="0" smtClean="0"/>
              <a:t>What questions do you have?</a:t>
            </a:r>
            <a:endParaRPr lang="en-US" sz="4000" dirty="0"/>
          </a:p>
        </p:txBody>
      </p:sp>
      <p:sp>
        <p:nvSpPr>
          <p:cNvPr id="4" name="Slide Number Placeholder 3"/>
          <p:cNvSpPr>
            <a:spLocks noGrp="1"/>
          </p:cNvSpPr>
          <p:nvPr>
            <p:ph type="sldNum" sz="quarter" idx="12"/>
          </p:nvPr>
        </p:nvSpPr>
        <p:spPr/>
        <p:txBody>
          <a:bodyPr/>
          <a:lstStyle/>
          <a:p>
            <a:fld id="{D64CDF45-E28E-4208-ABB4-2BE9CA05F111}" type="slidenum">
              <a:rPr lang="en-US" smtClean="0"/>
              <a:t>20</a:t>
            </a:fld>
            <a:endParaRPr lang="en-US"/>
          </a:p>
        </p:txBody>
      </p:sp>
    </p:spTree>
    <p:extLst>
      <p:ext uri="{BB962C8B-B14F-4D97-AF65-F5344CB8AC3E}">
        <p14:creationId xmlns:p14="http://schemas.microsoft.com/office/powerpoint/2010/main" val="2558717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Ideas/Considerations</a:t>
            </a:r>
            <a:endParaRPr lang="en-US" dirty="0"/>
          </a:p>
        </p:txBody>
      </p:sp>
      <p:sp>
        <p:nvSpPr>
          <p:cNvPr id="3" name="Content Placeholder 2"/>
          <p:cNvSpPr>
            <a:spLocks noGrp="1"/>
          </p:cNvSpPr>
          <p:nvPr>
            <p:ph idx="1"/>
          </p:nvPr>
        </p:nvSpPr>
        <p:spPr/>
        <p:txBody>
          <a:bodyPr>
            <a:normAutofit fontScale="40000" lnSpcReduction="20000"/>
          </a:bodyPr>
          <a:lstStyle/>
          <a:p>
            <a:pPr>
              <a:buFont typeface="Wingdings" pitchFamily="2" charset="2"/>
              <a:buChar char="§"/>
            </a:pPr>
            <a:r>
              <a:rPr lang="en-US" b="1" dirty="0" smtClean="0"/>
              <a:t>General</a:t>
            </a:r>
          </a:p>
          <a:p>
            <a:pPr lvl="1">
              <a:buFont typeface="Wingdings" pitchFamily="2" charset="2"/>
              <a:buChar char="§"/>
            </a:pPr>
            <a:r>
              <a:rPr lang="en-US" dirty="0" smtClean="0"/>
              <a:t>Good </a:t>
            </a:r>
            <a:r>
              <a:rPr lang="en-US" dirty="0" smtClean="0"/>
              <a:t>time to revitalize SCMS and </a:t>
            </a:r>
            <a:r>
              <a:rPr lang="en-US" dirty="0" smtClean="0"/>
              <a:t>recommit, as well as,  </a:t>
            </a:r>
            <a:r>
              <a:rPr lang="en-US" dirty="0" smtClean="0"/>
              <a:t>dust off areas </a:t>
            </a:r>
            <a:r>
              <a:rPr lang="en-US" dirty="0" smtClean="0"/>
              <a:t>and ideas that have been on hold</a:t>
            </a:r>
            <a:endParaRPr lang="en-US" dirty="0"/>
          </a:p>
          <a:p>
            <a:pPr lvl="1">
              <a:buFont typeface="Wingdings" pitchFamily="2" charset="2"/>
              <a:buChar char="§"/>
            </a:pPr>
            <a:r>
              <a:rPr lang="en-US" dirty="0" smtClean="0"/>
              <a:t>Feedback has been positive related to  SCMS</a:t>
            </a:r>
            <a:r>
              <a:rPr lang="en-US" dirty="0"/>
              <a:t> </a:t>
            </a:r>
            <a:r>
              <a:rPr lang="en-US" dirty="0" smtClean="0"/>
              <a:t>(staff, other programs etc.)</a:t>
            </a:r>
          </a:p>
          <a:p>
            <a:pPr lvl="1">
              <a:buFont typeface="Wingdings" pitchFamily="2" charset="2"/>
              <a:buChar char="§"/>
            </a:pPr>
            <a:r>
              <a:rPr lang="en-US" dirty="0"/>
              <a:t>Approach - take credit for what’s already been done or is being done</a:t>
            </a:r>
            <a:r>
              <a:rPr lang="en-US" dirty="0" smtClean="0"/>
              <a:t>.</a:t>
            </a:r>
          </a:p>
          <a:p>
            <a:pPr lvl="1">
              <a:buFont typeface="Wingdings" pitchFamily="2" charset="2"/>
              <a:buChar char="§"/>
            </a:pPr>
            <a:r>
              <a:rPr lang="en-US" dirty="0" smtClean="0"/>
              <a:t>Need to capture </a:t>
            </a:r>
            <a:r>
              <a:rPr lang="en-US" dirty="0"/>
              <a:t>ideas we have that are really broad SCMS </a:t>
            </a:r>
            <a:r>
              <a:rPr lang="en-US" dirty="0" smtClean="0"/>
              <a:t>improvements beyond CAS  </a:t>
            </a:r>
            <a:r>
              <a:rPr lang="en-US" dirty="0"/>
              <a:t>to Stephanie Short </a:t>
            </a:r>
            <a:endParaRPr lang="en-US" dirty="0" smtClean="0"/>
          </a:p>
          <a:p>
            <a:pPr lvl="1">
              <a:buFont typeface="Wingdings" pitchFamily="2" charset="2"/>
              <a:buChar char="§"/>
            </a:pPr>
            <a:r>
              <a:rPr lang="en-US" dirty="0"/>
              <a:t>Need to think about CAS philosophy on interfaces of authorities (</a:t>
            </a:r>
            <a:r>
              <a:rPr lang="en-US" dirty="0" err="1"/>
              <a:t>eg</a:t>
            </a:r>
            <a:r>
              <a:rPr lang="en-US" dirty="0"/>
              <a:t> legal, </a:t>
            </a:r>
            <a:r>
              <a:rPr lang="en-US" dirty="0" err="1"/>
              <a:t>allotee</a:t>
            </a:r>
            <a:r>
              <a:rPr lang="en-US" dirty="0"/>
              <a:t> holder etc.)</a:t>
            </a:r>
          </a:p>
          <a:p>
            <a:pPr lvl="1">
              <a:buFont typeface="Wingdings" pitchFamily="2" charset="2"/>
              <a:buChar char="§"/>
            </a:pPr>
            <a:endParaRPr lang="en-US" dirty="0" smtClean="0"/>
          </a:p>
          <a:p>
            <a:pPr lvl="1">
              <a:buFont typeface="Wingdings" pitchFamily="2" charset="2"/>
              <a:buChar char="§"/>
            </a:pPr>
            <a:endParaRPr lang="en-US" dirty="0" smtClean="0"/>
          </a:p>
          <a:p>
            <a:pPr>
              <a:buFont typeface="Wingdings" pitchFamily="2" charset="2"/>
              <a:buChar char="§"/>
            </a:pPr>
            <a:r>
              <a:rPr lang="en-US" b="1" dirty="0" smtClean="0"/>
              <a:t>MSOs</a:t>
            </a:r>
          </a:p>
          <a:p>
            <a:pPr lvl="1">
              <a:buFont typeface="Wingdings" pitchFamily="2" charset="2"/>
              <a:buChar char="§"/>
            </a:pPr>
            <a:r>
              <a:rPr lang="en-US" dirty="0" smtClean="0"/>
              <a:t>How do we describe oversight with CAS in place </a:t>
            </a:r>
            <a:r>
              <a:rPr lang="en-US" dirty="0" smtClean="0"/>
              <a:t>to </a:t>
            </a:r>
            <a:r>
              <a:rPr lang="en-US" dirty="0" smtClean="0"/>
              <a:t>support the users?</a:t>
            </a:r>
            <a:endParaRPr lang="en-US" dirty="0" smtClean="0"/>
          </a:p>
          <a:p>
            <a:pPr lvl="1">
              <a:buFont typeface="Wingdings" pitchFamily="2" charset="2"/>
              <a:buChar char="§"/>
            </a:pPr>
            <a:r>
              <a:rPr lang="en-US" dirty="0" smtClean="0"/>
              <a:t>What </a:t>
            </a:r>
            <a:r>
              <a:rPr lang="en-US" dirty="0"/>
              <a:t>are the key management systems that we need to </a:t>
            </a:r>
            <a:r>
              <a:rPr lang="en-US" dirty="0" smtClean="0"/>
              <a:t>modify and how do we build connections between systems (road map?)</a:t>
            </a:r>
            <a:endParaRPr lang="en-US" dirty="0"/>
          </a:p>
          <a:p>
            <a:pPr lvl="1">
              <a:buFont typeface="Wingdings" pitchFamily="2" charset="2"/>
              <a:buChar char="§"/>
            </a:pPr>
            <a:r>
              <a:rPr lang="en-US" dirty="0" smtClean="0"/>
              <a:t>ties </a:t>
            </a:r>
            <a:r>
              <a:rPr lang="en-US" dirty="0"/>
              <a:t>into workforce management and </a:t>
            </a:r>
            <a:r>
              <a:rPr lang="en-US" dirty="0" smtClean="0"/>
              <a:t>planning.</a:t>
            </a:r>
          </a:p>
          <a:p>
            <a:pPr lvl="1">
              <a:buFont typeface="Wingdings" pitchFamily="2" charset="2"/>
              <a:buChar char="§"/>
            </a:pPr>
            <a:r>
              <a:rPr lang="en-US" dirty="0" smtClean="0"/>
              <a:t>Need to engage SOMS  </a:t>
            </a:r>
            <a:r>
              <a:rPr lang="en-US" dirty="0"/>
              <a:t>- </a:t>
            </a:r>
            <a:endParaRPr lang="en-US" dirty="0"/>
          </a:p>
          <a:p>
            <a:pPr lvl="1">
              <a:buFont typeface="Wingdings" pitchFamily="2" charset="2"/>
              <a:buChar char="§"/>
            </a:pPr>
            <a:r>
              <a:rPr lang="en-US" dirty="0" smtClean="0"/>
              <a:t>Need to work together on case </a:t>
            </a:r>
            <a:r>
              <a:rPr lang="en-US" dirty="0"/>
              <a:t>study materials and </a:t>
            </a:r>
            <a:r>
              <a:rPr lang="en-US" dirty="0" smtClean="0"/>
              <a:t>definitions.</a:t>
            </a:r>
          </a:p>
          <a:p>
            <a:pPr lvl="1">
              <a:buFont typeface="Wingdings" pitchFamily="2" charset="2"/>
              <a:buChar char="§"/>
            </a:pPr>
            <a:r>
              <a:rPr lang="en-US" dirty="0" smtClean="0"/>
              <a:t>MS </a:t>
            </a:r>
            <a:r>
              <a:rPr lang="en-US" dirty="0"/>
              <a:t>owners need to work across the MSOs to collaborate and discuss the structure and improve it </a:t>
            </a:r>
            <a:r>
              <a:rPr lang="en-US" dirty="0" smtClean="0"/>
              <a:t>better.</a:t>
            </a:r>
          </a:p>
          <a:p>
            <a:pPr lvl="1">
              <a:buFont typeface="Wingdings" pitchFamily="2" charset="2"/>
              <a:buChar char="§"/>
            </a:pPr>
            <a:r>
              <a:rPr lang="en-US" dirty="0" smtClean="0"/>
              <a:t>Need to look at ISC data </a:t>
            </a:r>
            <a:r>
              <a:rPr lang="en-US" dirty="0"/>
              <a:t>on usage and </a:t>
            </a:r>
            <a:r>
              <a:rPr lang="en-US" dirty="0" smtClean="0"/>
              <a:t>benefit</a:t>
            </a:r>
          </a:p>
          <a:p>
            <a:pPr lvl="1">
              <a:buFont typeface="Wingdings" pitchFamily="2" charset="2"/>
              <a:buChar char="§"/>
            </a:pPr>
            <a:r>
              <a:rPr lang="en-US" dirty="0" smtClean="0"/>
              <a:t>Need </a:t>
            </a:r>
            <a:r>
              <a:rPr lang="en-US" dirty="0"/>
              <a:t>to engage the customer to ensure it makes sense to all </a:t>
            </a:r>
            <a:r>
              <a:rPr lang="en-US" dirty="0" smtClean="0"/>
              <a:t>too.</a:t>
            </a:r>
          </a:p>
          <a:p>
            <a:pPr lvl="1">
              <a:buFont typeface="Wingdings" pitchFamily="2" charset="2"/>
              <a:buChar char="§"/>
            </a:pPr>
            <a:r>
              <a:rPr lang="en-US" dirty="0" smtClean="0"/>
              <a:t>Poll </a:t>
            </a:r>
            <a:r>
              <a:rPr lang="en-US" dirty="0"/>
              <a:t>or target new employees to see if SCMS works for them in doing their </a:t>
            </a:r>
            <a:r>
              <a:rPr lang="en-US" dirty="0" smtClean="0"/>
              <a:t>job</a:t>
            </a:r>
            <a:r>
              <a:rPr lang="en-US" dirty="0"/>
              <a:t>. </a:t>
            </a:r>
            <a:endParaRPr lang="en-US" dirty="0" smtClean="0"/>
          </a:p>
          <a:p>
            <a:pPr lvl="1">
              <a:buFont typeface="Wingdings" pitchFamily="2" charset="2"/>
              <a:buChar char="§"/>
            </a:pPr>
            <a:r>
              <a:rPr lang="en-US" dirty="0" smtClean="0"/>
              <a:t>Oversight </a:t>
            </a:r>
            <a:r>
              <a:rPr lang="en-US" dirty="0"/>
              <a:t>is oversight  - define Common themes in business systems and operations </a:t>
            </a:r>
            <a:r>
              <a:rPr lang="en-US" dirty="0" smtClean="0"/>
              <a:t> (addresses all areas direction)</a:t>
            </a:r>
            <a:endParaRPr lang="en-US" dirty="0"/>
          </a:p>
          <a:p>
            <a:pPr lvl="1">
              <a:buFont typeface="Wingdings" pitchFamily="2" charset="2"/>
              <a:buChar char="§"/>
            </a:pPr>
            <a:endParaRPr lang="en-US" dirty="0" smtClean="0"/>
          </a:p>
          <a:p>
            <a:pPr>
              <a:buFont typeface="Wingdings" pitchFamily="2" charset="2"/>
              <a:buChar char="§"/>
            </a:pPr>
            <a:r>
              <a:rPr lang="en-US" b="1" dirty="0" smtClean="0"/>
              <a:t>SOMs</a:t>
            </a:r>
          </a:p>
          <a:p>
            <a:pPr lvl="1">
              <a:buFont typeface="Wingdings" pitchFamily="2" charset="2"/>
              <a:buChar char="§"/>
            </a:pPr>
            <a:r>
              <a:rPr lang="en-US" dirty="0" smtClean="0"/>
              <a:t>May want SOM sponsors for each management system to instill a little more buy in </a:t>
            </a:r>
            <a:endParaRPr lang="en-US" dirty="0" smtClean="0"/>
          </a:p>
          <a:p>
            <a:pPr lvl="1">
              <a:buFont typeface="Wingdings" pitchFamily="2" charset="2"/>
              <a:buChar char="§"/>
            </a:pPr>
            <a:r>
              <a:rPr lang="en-US" dirty="0" smtClean="0"/>
              <a:t>Need </a:t>
            </a:r>
            <a:r>
              <a:rPr lang="en-US" dirty="0"/>
              <a:t>staff in Site offices to be involved </a:t>
            </a:r>
            <a:r>
              <a:rPr lang="en-US" dirty="0" smtClean="0"/>
              <a:t> </a:t>
            </a:r>
            <a:r>
              <a:rPr lang="en-US" dirty="0" err="1"/>
              <a:t>vs</a:t>
            </a:r>
            <a:r>
              <a:rPr lang="en-US" dirty="0"/>
              <a:t> depending just on ISC </a:t>
            </a:r>
            <a:r>
              <a:rPr lang="en-US" dirty="0" smtClean="0"/>
              <a:t>folks.</a:t>
            </a:r>
          </a:p>
          <a:p>
            <a:pPr lvl="1">
              <a:buFont typeface="Wingdings" pitchFamily="2" charset="2"/>
              <a:buChar char="§"/>
            </a:pPr>
            <a:r>
              <a:rPr lang="en-US" dirty="0" smtClean="0"/>
              <a:t>MSOs </a:t>
            </a:r>
            <a:r>
              <a:rPr lang="en-US" dirty="0"/>
              <a:t>are assigned the responsibility of owning the system and keep us in compliance with the requirements (laws, regulations, directives</a:t>
            </a:r>
            <a:r>
              <a:rPr lang="en-US" dirty="0" smtClean="0"/>
              <a:t>), how do SOM view this in terms of job assignment </a:t>
            </a:r>
            <a:r>
              <a:rPr lang="en-US" dirty="0" err="1" smtClean="0"/>
              <a:t>vs</a:t>
            </a:r>
            <a:r>
              <a:rPr lang="en-US" dirty="0" smtClean="0"/>
              <a:t> collateral duty?</a:t>
            </a:r>
            <a:endParaRPr lang="en-US" dirty="0" smtClean="0"/>
          </a:p>
          <a:p>
            <a:pPr>
              <a:buFont typeface="Wingdings" pitchFamily="2" charset="2"/>
              <a:buChar char="§"/>
            </a:pPr>
            <a:r>
              <a:rPr lang="en-US" b="1" dirty="0" smtClean="0"/>
              <a:t>HQ</a:t>
            </a:r>
          </a:p>
          <a:p>
            <a:pPr lvl="1">
              <a:buFont typeface="Wingdings" pitchFamily="2" charset="2"/>
              <a:buChar char="§"/>
            </a:pPr>
            <a:r>
              <a:rPr lang="en-US" dirty="0" smtClean="0"/>
              <a:t>How </a:t>
            </a:r>
            <a:r>
              <a:rPr lang="en-US" dirty="0"/>
              <a:t>do we relate this better to the guidance, policy opinions from DOE leadership and collaborating across </a:t>
            </a:r>
            <a:r>
              <a:rPr lang="en-US" dirty="0" smtClean="0"/>
              <a:t>boundaries</a:t>
            </a:r>
          </a:p>
          <a:p>
            <a:pPr lvl="1">
              <a:buFont typeface="Wingdings" pitchFamily="2" charset="2"/>
              <a:buChar char="§"/>
            </a:pPr>
            <a:r>
              <a:rPr lang="en-US" dirty="0" smtClean="0"/>
              <a:t>How can we expand to contract areas such as </a:t>
            </a:r>
            <a:r>
              <a:rPr lang="en-US" dirty="0"/>
              <a:t>Work for </a:t>
            </a:r>
            <a:r>
              <a:rPr lang="en-US" dirty="0" smtClean="0"/>
              <a:t>Others, etc.</a:t>
            </a:r>
            <a:endParaRPr lang="en-US" dirty="0"/>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21</a:t>
            </a:fld>
            <a:endParaRPr lang="en-US"/>
          </a:p>
        </p:txBody>
      </p:sp>
    </p:spTree>
    <p:extLst>
      <p:ext uri="{BB962C8B-B14F-4D97-AF65-F5344CB8AC3E}">
        <p14:creationId xmlns:p14="http://schemas.microsoft.com/office/powerpoint/2010/main" val="17140498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Flow and Analogies</a:t>
            </a:r>
            <a:endParaRPr lang="en-US" dirty="0"/>
          </a:p>
        </p:txBody>
      </p:sp>
      <p:sp>
        <p:nvSpPr>
          <p:cNvPr id="3" name="Content Placeholder 2"/>
          <p:cNvSpPr>
            <a:spLocks noGrp="1"/>
          </p:cNvSpPr>
          <p:nvPr>
            <p:ph idx="1"/>
          </p:nvPr>
        </p:nvSpPr>
        <p:spPr/>
        <p:txBody>
          <a:bodyPr/>
          <a:lstStyle/>
          <a:p>
            <a:endParaRPr lang="en-US" dirty="0" smtClean="0"/>
          </a:p>
          <a:p>
            <a:endParaRPr lang="en-US" dirty="0"/>
          </a:p>
          <a:p>
            <a:pPr marL="114300" indent="0">
              <a:buNone/>
            </a:pPr>
            <a:r>
              <a:rPr lang="en-US" dirty="0" smtClean="0"/>
              <a:t>The next few slides give some ideas for process flow descriptions and analogies to help facilitate common understanding and frame of reference</a:t>
            </a:r>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22</a:t>
            </a:fld>
            <a:endParaRPr lang="en-US"/>
          </a:p>
        </p:txBody>
      </p:sp>
    </p:spTree>
    <p:extLst>
      <p:ext uri="{BB962C8B-B14F-4D97-AF65-F5344CB8AC3E}">
        <p14:creationId xmlns:p14="http://schemas.microsoft.com/office/powerpoint/2010/main" val="2430096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1036294" y="2243007"/>
            <a:ext cx="5254447" cy="1015663"/>
          </a:xfrm>
          <a:prstGeom prst="rect">
            <a:avLst/>
          </a:prstGeom>
          <a:noFill/>
        </p:spPr>
        <p:txBody>
          <a:bodyPr wrap="square" rtlCol="0">
            <a:spAutoFit/>
          </a:bodyPr>
          <a:lstStyle/>
          <a:p>
            <a:r>
              <a:rPr lang="en-US" sz="1200" dirty="0" smtClean="0">
                <a:solidFill>
                  <a:srgbClr val="1F497D">
                    <a:lumMod val="75000"/>
                  </a:srgbClr>
                </a:solidFill>
              </a:rPr>
              <a:t>Confirm: Management System Development, CAS implementation,  Routine Corporate Dashboard Monitoring, Management System Reviews as Warranted</a:t>
            </a:r>
          </a:p>
          <a:p>
            <a:endParaRPr lang="en-US" dirty="0" smtClean="0">
              <a:solidFill>
                <a:prstClr val="black"/>
              </a:solidFill>
            </a:endParaRPr>
          </a:p>
          <a:p>
            <a:endParaRPr lang="en-US" dirty="0">
              <a:solidFill>
                <a:prstClr val="black"/>
              </a:solidFill>
            </a:endParaRPr>
          </a:p>
        </p:txBody>
      </p:sp>
      <p:sp>
        <p:nvSpPr>
          <p:cNvPr id="1024" name="TextBox 1023"/>
          <p:cNvSpPr txBox="1"/>
          <p:nvPr/>
        </p:nvSpPr>
        <p:spPr>
          <a:xfrm>
            <a:off x="1614849" y="57154"/>
            <a:ext cx="4806123" cy="492443"/>
          </a:xfrm>
          <a:prstGeom prst="rect">
            <a:avLst/>
          </a:prstGeom>
          <a:noFill/>
        </p:spPr>
        <p:txBody>
          <a:bodyPr wrap="none" rtlCol="0">
            <a:spAutoFit/>
          </a:bodyPr>
          <a:lstStyle/>
          <a:p>
            <a:pPr algn="ctr"/>
            <a:r>
              <a:rPr lang="en-US" sz="1400" b="1" dirty="0" smtClean="0">
                <a:solidFill>
                  <a:prstClr val="black"/>
                </a:solidFill>
              </a:rPr>
              <a:t>Contractor Assurance System Process Flow Conceptual Model-</a:t>
            </a:r>
          </a:p>
          <a:p>
            <a:pPr algn="ctr"/>
            <a:r>
              <a:rPr lang="en-US" sz="1200" dirty="0" smtClean="0">
                <a:solidFill>
                  <a:srgbClr val="1F497D">
                    <a:lumMod val="75000"/>
                  </a:srgbClr>
                </a:solidFill>
              </a:rPr>
              <a:t>Associated DOE Confirmation Practices </a:t>
            </a:r>
            <a:endParaRPr lang="en-US" sz="1200" dirty="0">
              <a:solidFill>
                <a:srgbClr val="1F497D">
                  <a:lumMod val="75000"/>
                </a:srgbClr>
              </a:solidFill>
            </a:endParaRPr>
          </a:p>
        </p:txBody>
      </p:sp>
      <p:sp>
        <p:nvSpPr>
          <p:cNvPr id="14" name="Flowchart: Process 13"/>
          <p:cNvSpPr/>
          <p:nvPr/>
        </p:nvSpPr>
        <p:spPr>
          <a:xfrm>
            <a:off x="457201" y="3093183"/>
            <a:ext cx="6273803" cy="1002899"/>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1117601" y="1943103"/>
            <a:ext cx="4953003" cy="646331"/>
          </a:xfrm>
          <a:prstGeom prst="rect">
            <a:avLst/>
          </a:prstGeom>
        </p:spPr>
        <p:txBody>
          <a:bodyPr>
            <a:spAutoFit/>
          </a:bodyPr>
          <a:lstStyle/>
          <a:p>
            <a:pPr algn="ctr"/>
            <a:r>
              <a:rPr lang="en-US" dirty="0" smtClean="0">
                <a:solidFill>
                  <a:prstClr val="black"/>
                </a:solidFill>
              </a:rPr>
              <a:t>Management Systems</a:t>
            </a:r>
          </a:p>
          <a:p>
            <a:pPr algn="ctr"/>
            <a:endParaRPr lang="en-US" dirty="0" smtClean="0">
              <a:solidFill>
                <a:prstClr val="black"/>
              </a:solidFill>
            </a:endParaRPr>
          </a:p>
        </p:txBody>
      </p:sp>
      <p:sp>
        <p:nvSpPr>
          <p:cNvPr id="11" name="Flowchart: Process 10"/>
          <p:cNvSpPr/>
          <p:nvPr/>
        </p:nvSpPr>
        <p:spPr>
          <a:xfrm>
            <a:off x="1007533" y="1981331"/>
            <a:ext cx="5283203" cy="755733"/>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extBox 5"/>
          <p:cNvSpPr txBox="1"/>
          <p:nvPr/>
        </p:nvSpPr>
        <p:spPr>
          <a:xfrm>
            <a:off x="1742047" y="588073"/>
            <a:ext cx="3517960" cy="646331"/>
          </a:xfrm>
          <a:prstGeom prst="rect">
            <a:avLst/>
          </a:prstGeom>
          <a:noFill/>
        </p:spPr>
        <p:txBody>
          <a:bodyPr wrap="square" rtlCol="0">
            <a:spAutoFit/>
          </a:bodyPr>
          <a:lstStyle/>
          <a:p>
            <a:pPr algn="ctr"/>
            <a:r>
              <a:rPr lang="en-US" dirty="0" smtClean="0">
                <a:solidFill>
                  <a:prstClr val="black"/>
                </a:solidFill>
              </a:rPr>
              <a:t>Contract Requirements/</a:t>
            </a:r>
          </a:p>
          <a:p>
            <a:pPr algn="ctr"/>
            <a:r>
              <a:rPr lang="en-US" dirty="0" smtClean="0">
                <a:solidFill>
                  <a:prstClr val="black"/>
                </a:solidFill>
              </a:rPr>
              <a:t>Corporate Expectations</a:t>
            </a:r>
            <a:endParaRPr lang="en-US" dirty="0">
              <a:solidFill>
                <a:prstClr val="black"/>
              </a:solidFill>
            </a:endParaRPr>
          </a:p>
        </p:txBody>
      </p:sp>
      <p:sp>
        <p:nvSpPr>
          <p:cNvPr id="7" name="Flowchart: Process 6"/>
          <p:cNvSpPr/>
          <p:nvPr/>
        </p:nvSpPr>
        <p:spPr>
          <a:xfrm>
            <a:off x="1447801" y="571503"/>
            <a:ext cx="4143267" cy="1007023"/>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Down Arrow 11"/>
          <p:cNvSpPr/>
          <p:nvPr/>
        </p:nvSpPr>
        <p:spPr>
          <a:xfrm>
            <a:off x="3208868" y="1578526"/>
            <a:ext cx="700024" cy="4028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TextBox 12"/>
          <p:cNvSpPr txBox="1"/>
          <p:nvPr/>
        </p:nvSpPr>
        <p:spPr>
          <a:xfrm>
            <a:off x="1799987" y="3134730"/>
            <a:ext cx="2776401" cy="369332"/>
          </a:xfrm>
          <a:prstGeom prst="rect">
            <a:avLst/>
          </a:prstGeom>
          <a:noFill/>
        </p:spPr>
        <p:txBody>
          <a:bodyPr wrap="none" rtlCol="0">
            <a:spAutoFit/>
          </a:bodyPr>
          <a:lstStyle/>
          <a:p>
            <a:r>
              <a:rPr lang="en-US" dirty="0" smtClean="0">
                <a:solidFill>
                  <a:prstClr val="black"/>
                </a:solidFill>
              </a:rPr>
              <a:t>Procedures/ Work practices</a:t>
            </a:r>
            <a:endParaRPr lang="en-US" dirty="0">
              <a:solidFill>
                <a:prstClr val="black"/>
              </a:solidFill>
            </a:endParaRPr>
          </a:p>
        </p:txBody>
      </p:sp>
      <p:sp>
        <p:nvSpPr>
          <p:cNvPr id="15" name="Down Arrow 14"/>
          <p:cNvSpPr/>
          <p:nvPr/>
        </p:nvSpPr>
        <p:spPr>
          <a:xfrm>
            <a:off x="3208868" y="2737066"/>
            <a:ext cx="700024" cy="3561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Flowchart: Process 16"/>
          <p:cNvSpPr/>
          <p:nvPr/>
        </p:nvSpPr>
        <p:spPr>
          <a:xfrm>
            <a:off x="457200" y="4599591"/>
            <a:ext cx="3042600" cy="168691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Rectangle 17"/>
          <p:cNvSpPr/>
          <p:nvPr/>
        </p:nvSpPr>
        <p:spPr>
          <a:xfrm>
            <a:off x="776286" y="4643650"/>
            <a:ext cx="2432585" cy="646331"/>
          </a:xfrm>
          <a:prstGeom prst="rect">
            <a:avLst/>
          </a:prstGeom>
        </p:spPr>
        <p:txBody>
          <a:bodyPr wrap="square">
            <a:spAutoFit/>
          </a:bodyPr>
          <a:lstStyle/>
          <a:p>
            <a:pPr algn="ctr"/>
            <a:r>
              <a:rPr lang="en-US" dirty="0" smtClean="0">
                <a:solidFill>
                  <a:prstClr val="black"/>
                </a:solidFill>
              </a:rPr>
              <a:t>Work Activity/ Execution</a:t>
            </a:r>
            <a:endParaRPr lang="en-US" dirty="0">
              <a:solidFill>
                <a:prstClr val="black"/>
              </a:solidFill>
            </a:endParaRPr>
          </a:p>
        </p:txBody>
      </p:sp>
      <p:sp>
        <p:nvSpPr>
          <p:cNvPr id="20" name="Down Arrow 19"/>
          <p:cNvSpPr/>
          <p:nvPr/>
        </p:nvSpPr>
        <p:spPr>
          <a:xfrm>
            <a:off x="1557867" y="4096079"/>
            <a:ext cx="700024" cy="5035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35" name="TextBox 1034"/>
          <p:cNvSpPr txBox="1"/>
          <p:nvPr/>
        </p:nvSpPr>
        <p:spPr>
          <a:xfrm>
            <a:off x="7112006" y="2887652"/>
            <a:ext cx="1930401" cy="1254189"/>
          </a:xfrm>
          <a:prstGeom prst="rect">
            <a:avLst/>
          </a:prstGeom>
          <a:noFill/>
        </p:spPr>
        <p:txBody>
          <a:bodyPr wrap="square" rtlCol="0">
            <a:spAutoFit/>
          </a:bodyPr>
          <a:lstStyle/>
          <a:p>
            <a:pPr algn="ctr"/>
            <a:r>
              <a:rPr lang="en-US" sz="1100" b="1" dirty="0" smtClean="0">
                <a:solidFill>
                  <a:prstClr val="black"/>
                </a:solidFill>
              </a:rPr>
              <a:t>Lessons Learned/</a:t>
            </a:r>
          </a:p>
          <a:p>
            <a:pPr algn="ctr"/>
            <a:r>
              <a:rPr lang="en-US" sz="1100" b="1" dirty="0" smtClean="0">
                <a:solidFill>
                  <a:prstClr val="black"/>
                </a:solidFill>
              </a:rPr>
              <a:t>Continuous</a:t>
            </a:r>
          </a:p>
          <a:p>
            <a:pPr algn="ctr"/>
            <a:r>
              <a:rPr lang="en-US" sz="1100" b="1" dirty="0" smtClean="0">
                <a:solidFill>
                  <a:prstClr val="black"/>
                </a:solidFill>
              </a:rPr>
              <a:t> improvement </a:t>
            </a:r>
          </a:p>
          <a:p>
            <a:pPr algn="ctr"/>
            <a:endParaRPr lang="en-US" sz="1100" b="1" dirty="0">
              <a:solidFill>
                <a:prstClr val="black"/>
              </a:solidFill>
            </a:endParaRPr>
          </a:p>
          <a:p>
            <a:r>
              <a:rPr lang="en-US" sz="1050" dirty="0" smtClean="0">
                <a:solidFill>
                  <a:srgbClr val="1F497D">
                    <a:lumMod val="75000"/>
                  </a:srgbClr>
                </a:solidFill>
              </a:rPr>
              <a:t>Confirm:  Performance Feedback and Corrective Action</a:t>
            </a:r>
          </a:p>
          <a:p>
            <a:r>
              <a:rPr lang="en-US" sz="1050" dirty="0" smtClean="0">
                <a:solidFill>
                  <a:srgbClr val="1F497D">
                    <a:lumMod val="75000"/>
                  </a:srgbClr>
                </a:solidFill>
              </a:rPr>
              <a:t>Systems</a:t>
            </a:r>
            <a:endParaRPr lang="en-US" sz="1050" dirty="0">
              <a:solidFill>
                <a:srgbClr val="1F497D">
                  <a:lumMod val="75000"/>
                </a:srgbClr>
              </a:solidFill>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872" y="4096078"/>
            <a:ext cx="800277" cy="547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8507" y="4599591"/>
            <a:ext cx="3072696" cy="1686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 name="Rectangle 32"/>
          <p:cNvSpPr/>
          <p:nvPr/>
        </p:nvSpPr>
        <p:spPr>
          <a:xfrm>
            <a:off x="4094905" y="4643647"/>
            <a:ext cx="2813899" cy="369332"/>
          </a:xfrm>
          <a:prstGeom prst="rect">
            <a:avLst/>
          </a:prstGeom>
        </p:spPr>
        <p:txBody>
          <a:bodyPr wrap="square">
            <a:spAutoFit/>
          </a:bodyPr>
          <a:lstStyle/>
          <a:p>
            <a:pPr algn="ctr"/>
            <a:r>
              <a:rPr lang="en-US" dirty="0" smtClean="0">
                <a:solidFill>
                  <a:prstClr val="black"/>
                </a:solidFill>
              </a:rPr>
              <a:t>Contract Deliverables</a:t>
            </a:r>
            <a:endParaRPr lang="en-US" dirty="0">
              <a:solidFill>
                <a:prstClr val="black"/>
              </a:solidFill>
            </a:endParaRPr>
          </a:p>
        </p:txBody>
      </p:sp>
      <p:sp>
        <p:nvSpPr>
          <p:cNvPr id="22" name="Curved Left Arrow 21"/>
          <p:cNvSpPr/>
          <p:nvPr/>
        </p:nvSpPr>
        <p:spPr>
          <a:xfrm rot="10800000" flipH="1">
            <a:off x="7941742" y="1276417"/>
            <a:ext cx="1100665" cy="372598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2" name="Left-Right Arrow 1"/>
          <p:cNvSpPr/>
          <p:nvPr/>
        </p:nvSpPr>
        <p:spPr>
          <a:xfrm>
            <a:off x="3481745" y="5086354"/>
            <a:ext cx="589079" cy="22860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TextBox 3"/>
          <p:cNvSpPr txBox="1"/>
          <p:nvPr/>
        </p:nvSpPr>
        <p:spPr>
          <a:xfrm>
            <a:off x="1557873" y="1117937"/>
            <a:ext cx="3943985" cy="1015663"/>
          </a:xfrm>
          <a:prstGeom prst="rect">
            <a:avLst/>
          </a:prstGeom>
          <a:noFill/>
        </p:spPr>
        <p:txBody>
          <a:bodyPr wrap="square" rtlCol="0">
            <a:spAutoFit/>
          </a:bodyPr>
          <a:lstStyle/>
          <a:p>
            <a:r>
              <a:rPr lang="en-US" sz="1200" dirty="0" smtClean="0">
                <a:solidFill>
                  <a:srgbClr val="1F497D">
                    <a:lumMod val="75000"/>
                  </a:srgbClr>
                </a:solidFill>
              </a:rPr>
              <a:t>Confirm: Corporate Oversight, Contract Requirements Management</a:t>
            </a:r>
          </a:p>
          <a:p>
            <a:endParaRPr lang="en-US" dirty="0" smtClean="0">
              <a:solidFill>
                <a:prstClr val="black"/>
              </a:solidFill>
            </a:endParaRPr>
          </a:p>
          <a:p>
            <a:endParaRPr lang="en-US" dirty="0">
              <a:solidFill>
                <a:prstClr val="black"/>
              </a:solidFill>
            </a:endParaRPr>
          </a:p>
        </p:txBody>
      </p:sp>
      <p:sp>
        <p:nvSpPr>
          <p:cNvPr id="27" name="TextBox 26"/>
          <p:cNvSpPr txBox="1"/>
          <p:nvPr/>
        </p:nvSpPr>
        <p:spPr>
          <a:xfrm>
            <a:off x="467745" y="3491556"/>
            <a:ext cx="6252715" cy="830997"/>
          </a:xfrm>
          <a:prstGeom prst="rect">
            <a:avLst/>
          </a:prstGeom>
          <a:noFill/>
        </p:spPr>
        <p:txBody>
          <a:bodyPr wrap="square" rtlCol="0">
            <a:spAutoFit/>
          </a:bodyPr>
          <a:lstStyle/>
          <a:p>
            <a:r>
              <a:rPr lang="en-US" sz="1200" dirty="0" smtClean="0">
                <a:solidFill>
                  <a:srgbClr val="1F497D">
                    <a:lumMod val="75000"/>
                  </a:srgbClr>
                </a:solidFill>
              </a:rPr>
              <a:t>Confirm: Procedure development,  procedure adequacy, maintenance.  </a:t>
            </a:r>
          </a:p>
          <a:p>
            <a:endParaRPr lang="en-US" dirty="0" smtClean="0">
              <a:solidFill>
                <a:prstClr val="black"/>
              </a:solidFill>
            </a:endParaRPr>
          </a:p>
          <a:p>
            <a:endParaRPr lang="en-US" dirty="0">
              <a:solidFill>
                <a:prstClr val="black"/>
              </a:solidFill>
            </a:endParaRPr>
          </a:p>
        </p:txBody>
      </p:sp>
      <p:sp>
        <p:nvSpPr>
          <p:cNvPr id="28" name="TextBox 27"/>
          <p:cNvSpPr txBox="1"/>
          <p:nvPr/>
        </p:nvSpPr>
        <p:spPr>
          <a:xfrm>
            <a:off x="495541" y="5127746"/>
            <a:ext cx="2986200" cy="1569660"/>
          </a:xfrm>
          <a:prstGeom prst="rect">
            <a:avLst/>
          </a:prstGeom>
          <a:noFill/>
        </p:spPr>
        <p:txBody>
          <a:bodyPr wrap="square" rtlCol="0">
            <a:spAutoFit/>
          </a:bodyPr>
          <a:lstStyle/>
          <a:p>
            <a:r>
              <a:rPr lang="en-US" sz="1200" dirty="0" smtClean="0">
                <a:solidFill>
                  <a:srgbClr val="1F497D">
                    <a:lumMod val="75000"/>
                  </a:srgbClr>
                </a:solidFill>
              </a:rPr>
              <a:t>Confirm: Adherence to procedures including safe work practices;  performance in field is consistent with performance reported in information systems; Review work errors, deficiencies, asset damage, loss, etc.</a:t>
            </a:r>
          </a:p>
          <a:p>
            <a:endParaRPr lang="en-US" dirty="0" smtClean="0">
              <a:solidFill>
                <a:prstClr val="black"/>
              </a:solidFill>
            </a:endParaRPr>
          </a:p>
          <a:p>
            <a:endParaRPr lang="en-US" dirty="0">
              <a:solidFill>
                <a:prstClr val="black"/>
              </a:solidFill>
            </a:endParaRPr>
          </a:p>
        </p:txBody>
      </p:sp>
      <p:sp>
        <p:nvSpPr>
          <p:cNvPr id="29" name="TextBox 28"/>
          <p:cNvSpPr txBox="1"/>
          <p:nvPr/>
        </p:nvSpPr>
        <p:spPr>
          <a:xfrm>
            <a:off x="4061233" y="5128415"/>
            <a:ext cx="2986200" cy="923330"/>
          </a:xfrm>
          <a:prstGeom prst="rect">
            <a:avLst/>
          </a:prstGeom>
          <a:noFill/>
        </p:spPr>
        <p:txBody>
          <a:bodyPr wrap="square" rtlCol="0">
            <a:spAutoFit/>
          </a:bodyPr>
          <a:lstStyle/>
          <a:p>
            <a:r>
              <a:rPr lang="en-US" sz="1200" dirty="0" smtClean="0">
                <a:solidFill>
                  <a:srgbClr val="1F497D">
                    <a:lumMod val="75000"/>
                  </a:srgbClr>
                </a:solidFill>
              </a:rPr>
              <a:t>Confirm: Necessity of deliverable, Alignment with contract objectives, Adherence to contract requirements.</a:t>
            </a:r>
            <a:endParaRPr lang="en-US" dirty="0" smtClean="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18400034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71265682"/>
              </p:ext>
            </p:extLst>
          </p:nvPr>
        </p:nvGraphicFramePr>
        <p:xfrm>
          <a:off x="406402" y="914402"/>
          <a:ext cx="8331202" cy="5708276"/>
        </p:xfrm>
        <a:graphic>
          <a:graphicData uri="http://schemas.openxmlformats.org/drawingml/2006/table">
            <a:tbl>
              <a:tblPr firstRow="1" bandRow="1">
                <a:tableStyleId>{5C22544A-7EE6-4342-B048-85BDC9FD1C3A}</a:tableStyleId>
              </a:tblPr>
              <a:tblGrid>
                <a:gridCol w="2347308"/>
                <a:gridCol w="2588731"/>
                <a:gridCol w="3395163"/>
              </a:tblGrid>
              <a:tr h="344132">
                <a:tc>
                  <a:txBody>
                    <a:bodyPr/>
                    <a:lstStyle/>
                    <a:p>
                      <a:r>
                        <a:rPr lang="en-US" sz="800" dirty="0" smtClean="0"/>
                        <a:t>Performance</a:t>
                      </a:r>
                      <a:r>
                        <a:rPr lang="en-US" sz="800" baseline="0" dirty="0" smtClean="0"/>
                        <a:t> Evaluation Source</a:t>
                      </a:r>
                      <a:endParaRPr lang="en-US" sz="800" dirty="0"/>
                    </a:p>
                  </a:txBody>
                  <a:tcPr marL="121920" marR="121920" marT="34290" marB="34290"/>
                </a:tc>
                <a:tc>
                  <a:txBody>
                    <a:bodyPr/>
                    <a:lstStyle/>
                    <a:p>
                      <a:r>
                        <a:rPr lang="en-US" sz="800" dirty="0" smtClean="0"/>
                        <a:t>Site Office</a:t>
                      </a:r>
                      <a:r>
                        <a:rPr lang="en-US" sz="800" baseline="0" dirty="0" smtClean="0"/>
                        <a:t> Activity</a:t>
                      </a:r>
                      <a:endParaRPr lang="en-US" sz="800" dirty="0"/>
                    </a:p>
                  </a:txBody>
                  <a:tcPr marL="121920" marR="121920" marT="34290" marB="34290"/>
                </a:tc>
                <a:tc>
                  <a:txBody>
                    <a:bodyPr/>
                    <a:lstStyle/>
                    <a:p>
                      <a:r>
                        <a:rPr lang="en-US" sz="800" dirty="0" smtClean="0"/>
                        <a:t>Functional Skill Need</a:t>
                      </a:r>
                      <a:endParaRPr lang="en-US" sz="800" dirty="0"/>
                    </a:p>
                  </a:txBody>
                  <a:tcPr marL="121920" marR="121920" marT="34290" marB="34290"/>
                </a:tc>
              </a:tr>
              <a:tr h="1074420">
                <a:tc>
                  <a:txBody>
                    <a:bodyPr/>
                    <a:lstStyle/>
                    <a:p>
                      <a:pPr algn="ctr"/>
                      <a:r>
                        <a:rPr lang="en-US" sz="800" dirty="0" smtClean="0"/>
                        <a:t>Contract Requirements/</a:t>
                      </a:r>
                    </a:p>
                    <a:p>
                      <a:pPr algn="ctr"/>
                      <a:r>
                        <a:rPr lang="en-US" sz="800" dirty="0" smtClean="0"/>
                        <a:t>Corporate Expectations</a:t>
                      </a:r>
                    </a:p>
                    <a:p>
                      <a:endParaRPr lang="en-US" sz="800" dirty="0"/>
                    </a:p>
                  </a:txBody>
                  <a:tcPr marL="121920" marR="121920" marT="34290" marB="34290"/>
                </a:tc>
                <a:tc>
                  <a:txBody>
                    <a:bodyPr/>
                    <a:lstStyle/>
                    <a:p>
                      <a:r>
                        <a:rPr lang="en-US" sz="800" dirty="0" smtClean="0"/>
                        <a:t>Review of requirements management system and periodic review of content changes for:</a:t>
                      </a:r>
                    </a:p>
                    <a:p>
                      <a:pPr marL="228600" indent="-228600">
                        <a:buFont typeface="Arial" pitchFamily="34" charset="0"/>
                        <a:buChar char="•"/>
                      </a:pPr>
                      <a:r>
                        <a:rPr lang="en-US" sz="800" dirty="0" smtClean="0"/>
                        <a:t>Translation error/omission/additions</a:t>
                      </a:r>
                    </a:p>
                    <a:p>
                      <a:pPr marL="228600" indent="-228600">
                        <a:buFont typeface="Arial" pitchFamily="34" charset="0"/>
                        <a:buChar char="•"/>
                      </a:pPr>
                      <a:r>
                        <a:rPr lang="en-US" sz="800" dirty="0" smtClean="0"/>
                        <a:t>Intent change</a:t>
                      </a:r>
                    </a:p>
                    <a:p>
                      <a:endParaRPr lang="en-US" sz="800" dirty="0"/>
                    </a:p>
                  </a:txBody>
                  <a:tcPr marL="121920" marR="121920" marT="34290" marB="34290"/>
                </a:tc>
                <a:tc>
                  <a:txBody>
                    <a:bodyPr/>
                    <a:lstStyle/>
                    <a:p>
                      <a:pPr marL="171450" indent="-171450">
                        <a:buFont typeface="Arial" pitchFamily="34" charset="0"/>
                        <a:buChar char="•"/>
                      </a:pPr>
                      <a:r>
                        <a:rPr lang="en-US" sz="800" dirty="0" smtClean="0"/>
                        <a:t>Systems/program analyst/Technical</a:t>
                      </a:r>
                      <a:r>
                        <a:rPr lang="en-US" sz="800" baseline="0" dirty="0" smtClean="0"/>
                        <a:t> Editor to evaluate contract for errors/omissions, etc.</a:t>
                      </a:r>
                      <a:endParaRPr lang="en-US" sz="800" dirty="0" smtClean="0"/>
                    </a:p>
                    <a:p>
                      <a:pPr marL="171450" indent="-171450">
                        <a:buFont typeface="Arial" pitchFamily="34" charset="0"/>
                        <a:buChar char="•"/>
                      </a:pPr>
                      <a:r>
                        <a:rPr lang="en-US" sz="800" baseline="0" dirty="0" smtClean="0"/>
                        <a:t>Contracting Officers to determine appropriate contract language</a:t>
                      </a:r>
                    </a:p>
                    <a:p>
                      <a:pPr marL="171450" indent="-171450">
                        <a:buFont typeface="Arial" pitchFamily="34" charset="0"/>
                        <a:buChar char="•"/>
                      </a:pPr>
                      <a:r>
                        <a:rPr lang="en-US" sz="800" baseline="0" dirty="0" smtClean="0"/>
                        <a:t>Technical SMEs to determine appropriate contract language</a:t>
                      </a:r>
                      <a:endParaRPr lang="en-US" sz="800" dirty="0" smtClean="0"/>
                    </a:p>
                    <a:p>
                      <a:endParaRPr lang="en-US" sz="800" dirty="0"/>
                    </a:p>
                  </a:txBody>
                  <a:tcPr marL="121920" marR="121920" marT="34290" marB="34290"/>
                </a:tc>
              </a:tr>
              <a:tr h="1074420">
                <a:tc>
                  <a:txBody>
                    <a:bodyPr/>
                    <a:lstStyle/>
                    <a:p>
                      <a:pPr algn="ctr"/>
                      <a:r>
                        <a:rPr lang="en-US" sz="800" dirty="0" smtClean="0"/>
                        <a:t>Management System/</a:t>
                      </a:r>
                      <a:r>
                        <a:rPr lang="en-US" sz="800" baseline="0" dirty="0" smtClean="0"/>
                        <a:t> CAS performance data </a:t>
                      </a:r>
                      <a:endParaRPr lang="en-US" sz="800" dirty="0"/>
                    </a:p>
                  </a:txBody>
                  <a:tcPr marL="121920" marR="121920" marT="34290" marB="34290"/>
                </a:tc>
                <a:tc>
                  <a:txBody>
                    <a:bodyPr/>
                    <a:lstStyle/>
                    <a:p>
                      <a:pPr marL="228600" indent="-228600">
                        <a:buFont typeface="Arial" pitchFamily="34" charset="0"/>
                        <a:buChar char="•"/>
                      </a:pPr>
                      <a:r>
                        <a:rPr lang="en-US" sz="800" dirty="0" smtClean="0"/>
                        <a:t>Routine</a:t>
                      </a:r>
                      <a:r>
                        <a:rPr lang="en-US" sz="800" baseline="0" dirty="0" smtClean="0"/>
                        <a:t> r</a:t>
                      </a:r>
                      <a:r>
                        <a:rPr lang="en-US" sz="800" dirty="0" smtClean="0"/>
                        <a:t>eview of management system</a:t>
                      </a:r>
                      <a:r>
                        <a:rPr lang="en-US" sz="800" baseline="0" dirty="0" smtClean="0"/>
                        <a:t> data outputs/metrics</a:t>
                      </a:r>
                    </a:p>
                    <a:p>
                      <a:pPr marL="228600" indent="-228600">
                        <a:buFont typeface="Arial" pitchFamily="34" charset="0"/>
                        <a:buChar char="•"/>
                      </a:pPr>
                      <a:r>
                        <a:rPr lang="en-US" sz="800" baseline="0" dirty="0" smtClean="0"/>
                        <a:t>Review of systems as needed</a:t>
                      </a:r>
                      <a:endParaRPr lang="en-US" sz="800" dirty="0"/>
                    </a:p>
                  </a:txBody>
                  <a:tcPr marL="121920" marR="121920" marT="34290" marB="34290"/>
                </a:tc>
                <a:tc>
                  <a:txBody>
                    <a:bodyPr/>
                    <a:lstStyle/>
                    <a:p>
                      <a:pPr marL="171450" indent="-171450">
                        <a:buFont typeface="Arial" pitchFamily="34" charset="0"/>
                        <a:buChar char="•"/>
                      </a:pPr>
                      <a:r>
                        <a:rPr lang="en-US" sz="800" dirty="0" smtClean="0"/>
                        <a:t>System/program/management</a:t>
                      </a:r>
                      <a:r>
                        <a:rPr lang="en-US" sz="800" baseline="0" dirty="0" smtClean="0"/>
                        <a:t> analysts to analyze data for trends, issues</a:t>
                      </a:r>
                    </a:p>
                    <a:p>
                      <a:pPr marL="171450" indent="-171450">
                        <a:buFont typeface="Arial" pitchFamily="34" charset="0"/>
                        <a:buChar char="•"/>
                      </a:pPr>
                      <a:r>
                        <a:rPr lang="en-US" sz="800" baseline="0" dirty="0" smtClean="0"/>
                        <a:t>Technical SMEs to determine importance of analyses</a:t>
                      </a:r>
                    </a:p>
                    <a:p>
                      <a:pPr marL="171450" indent="-171450">
                        <a:buFont typeface="Arial" pitchFamily="34" charset="0"/>
                        <a:buChar char="•"/>
                      </a:pPr>
                      <a:r>
                        <a:rPr lang="en-US" sz="800" baseline="0" dirty="0" smtClean="0"/>
                        <a:t>Technical SMEs to review individual systems</a:t>
                      </a:r>
                    </a:p>
                    <a:p>
                      <a:endParaRPr lang="en-US" sz="800" dirty="0"/>
                    </a:p>
                  </a:txBody>
                  <a:tcPr marL="121920" marR="121920" marT="34290" marB="34290"/>
                </a:tc>
              </a:tr>
              <a:tr h="8229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t>Procedures/ Work practices</a:t>
                      </a:r>
                    </a:p>
                    <a:p>
                      <a:pPr algn="ctr"/>
                      <a:endParaRPr lang="en-US" sz="800" dirty="0"/>
                    </a:p>
                  </a:txBody>
                  <a:tcPr marL="121920" marR="121920" marT="34290" marB="34290"/>
                </a:tc>
                <a:tc>
                  <a:txBody>
                    <a:bodyPr/>
                    <a:lstStyle/>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Review body of procedures for completeness</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Review adequacy of procedures for internal consistency and accuracy</a:t>
                      </a:r>
                    </a:p>
                  </a:txBody>
                  <a:tcPr marL="121920" marR="121920" marT="34290" marB="34290"/>
                </a:tc>
                <a:tc>
                  <a:txBody>
                    <a:bodyPr/>
                    <a:lstStyle/>
                    <a:p>
                      <a:pPr marL="228600" indent="-228600">
                        <a:buFont typeface="Arial" pitchFamily="34" charset="0"/>
                        <a:buChar char="•"/>
                      </a:pPr>
                      <a:r>
                        <a:rPr lang="en-US" sz="800" dirty="0" smtClean="0"/>
                        <a:t>Quality control for review</a:t>
                      </a:r>
                    </a:p>
                    <a:p>
                      <a:pPr marL="228600" indent="-228600">
                        <a:buFont typeface="Arial" pitchFamily="34" charset="0"/>
                        <a:buChar char="•"/>
                      </a:pPr>
                      <a:r>
                        <a:rPr lang="en-US" sz="800" dirty="0" smtClean="0"/>
                        <a:t>Technical SMEs for review of adequacy</a:t>
                      </a:r>
                      <a:r>
                        <a:rPr lang="en-US" sz="800" baseline="0" dirty="0" smtClean="0"/>
                        <a:t> of procedures</a:t>
                      </a:r>
                      <a:endParaRPr lang="en-US" sz="800" dirty="0"/>
                    </a:p>
                  </a:txBody>
                  <a:tcPr marL="121920" marR="121920" marT="34290" marB="34290"/>
                </a:tc>
              </a:tr>
              <a:tr h="1325880">
                <a:tc>
                  <a:txBody>
                    <a:bodyPr/>
                    <a:lstStyle/>
                    <a:p>
                      <a:pPr algn="ctr"/>
                      <a:r>
                        <a:rPr lang="en-US" sz="800" dirty="0" smtClean="0"/>
                        <a:t>Work Activity/</a:t>
                      </a:r>
                      <a:r>
                        <a:rPr lang="en-US" sz="800" baseline="0" dirty="0" smtClean="0"/>
                        <a:t> Execution</a:t>
                      </a:r>
                      <a:endParaRPr lang="en-US" sz="800" dirty="0"/>
                    </a:p>
                  </a:txBody>
                  <a:tcPr marL="121920" marR="121920" marT="34290" marB="34290"/>
                </a:tc>
                <a:tc>
                  <a:txBody>
                    <a:bodyPr/>
                    <a:lstStyle/>
                    <a:p>
                      <a:pPr marL="228600" indent="-228600">
                        <a:buFont typeface="Arial" pitchFamily="34" charset="0"/>
                        <a:buChar char="•"/>
                      </a:pPr>
                      <a:r>
                        <a:rPr lang="en-US" sz="800" baseline="0" dirty="0" smtClean="0"/>
                        <a:t>Review of work activity  delivery information systems </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Periodic  observations of w</a:t>
                      </a:r>
                      <a:r>
                        <a:rPr lang="en-US" sz="800" dirty="0" smtClean="0"/>
                        <a:t>ork activities (risk based)</a:t>
                      </a:r>
                    </a:p>
                    <a:p>
                      <a:pPr marL="228600" marR="0"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Review Work Errors (personnel injuries/work product  deficiencies/asset damage/loss)</a:t>
                      </a:r>
                      <a:endParaRPr lang="en-US" sz="800"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en-US" sz="800" baseline="0" dirty="0" smtClean="0"/>
                    </a:p>
                  </a:txBody>
                  <a:tcPr marL="121920" marR="121920" marT="34290" marB="34290"/>
                </a:tc>
                <a:tc>
                  <a:txBody>
                    <a:bodyPr/>
                    <a:lstStyle/>
                    <a:p>
                      <a:pPr marL="228600" indent="-228600">
                        <a:buFont typeface="Arial" pitchFamily="34" charset="0"/>
                        <a:buChar char="•"/>
                      </a:pPr>
                      <a:r>
                        <a:rPr lang="en-US" sz="800" dirty="0" smtClean="0"/>
                        <a:t>General broad technical (facility representatives</a:t>
                      </a:r>
                      <a:r>
                        <a:rPr lang="en-US" sz="800" baseline="0" dirty="0" smtClean="0"/>
                        <a:t> and others)</a:t>
                      </a:r>
                    </a:p>
                    <a:p>
                      <a:pPr marL="228600" indent="-228600">
                        <a:buFont typeface="Arial" pitchFamily="34" charset="0"/>
                        <a:buChar char="•"/>
                      </a:pPr>
                      <a:r>
                        <a:rPr lang="en-US" sz="800" baseline="0" dirty="0" smtClean="0"/>
                        <a:t>Technical SMEs for specific activities</a:t>
                      </a:r>
                    </a:p>
                    <a:p>
                      <a:pPr marL="0" indent="0">
                        <a:buFont typeface="Arial" pitchFamily="34" charset="0"/>
                        <a:buNone/>
                      </a:pPr>
                      <a:endParaRPr lang="en-US" sz="800" baseline="0" dirty="0" smtClean="0"/>
                    </a:p>
                    <a:p>
                      <a:pPr marL="228600" indent="-228600">
                        <a:buAutoNum type="arabicPeriod"/>
                      </a:pPr>
                      <a:endParaRPr lang="en-US" sz="800" dirty="0"/>
                    </a:p>
                  </a:txBody>
                  <a:tcPr marL="121920" marR="121920" marT="34290" marB="34290"/>
                </a:tc>
              </a:tr>
              <a:tr h="620694">
                <a:tc>
                  <a:txBody>
                    <a:bodyPr/>
                    <a:lstStyle/>
                    <a:p>
                      <a:pPr algn="ctr"/>
                      <a:r>
                        <a:rPr lang="en-US" sz="800" dirty="0" smtClean="0"/>
                        <a:t>Contract Deliverables</a:t>
                      </a:r>
                      <a:endParaRPr lang="en-US" sz="800" dirty="0"/>
                    </a:p>
                  </a:txBody>
                  <a:tcPr marL="121920" marR="121920" marT="34290" marB="34290"/>
                </a:tc>
                <a:tc>
                  <a:txBody>
                    <a:bodyPr/>
                    <a:lstStyle/>
                    <a:p>
                      <a:pPr marL="171450" indent="-171450">
                        <a:buFont typeface="Arial" pitchFamily="34" charset="0"/>
                        <a:buChar char="•"/>
                      </a:pPr>
                      <a:r>
                        <a:rPr lang="en-US" sz="800" dirty="0" smtClean="0"/>
                        <a:t>Review of Contract Deliverables </a:t>
                      </a:r>
                      <a:r>
                        <a:rPr lang="en-US" sz="800" baseline="0" dirty="0" smtClean="0"/>
                        <a:t> (does it meet intent)</a:t>
                      </a:r>
                      <a:endParaRPr lang="en-US" sz="800" dirty="0"/>
                    </a:p>
                  </a:txBody>
                  <a:tcPr marL="121920" marR="121920" marT="34290" marB="34290"/>
                </a:tc>
                <a:tc>
                  <a:txBody>
                    <a:bodyPr/>
                    <a:lstStyle/>
                    <a:p>
                      <a:pPr marL="171450" indent="-171450">
                        <a:buFont typeface="Arial" pitchFamily="34" charset="0"/>
                        <a:buChar char="•"/>
                      </a:pPr>
                      <a:r>
                        <a:rPr lang="en-US" sz="800" dirty="0" smtClean="0"/>
                        <a:t>Contract</a:t>
                      </a:r>
                      <a:r>
                        <a:rPr lang="en-US" sz="800" baseline="0" dirty="0" smtClean="0"/>
                        <a:t>ing officers to determine compliance with contract</a:t>
                      </a:r>
                    </a:p>
                    <a:p>
                      <a:pPr marL="171450" indent="-171450">
                        <a:buFont typeface="Arial" pitchFamily="34" charset="0"/>
                        <a:buChar char="•"/>
                      </a:pPr>
                      <a:r>
                        <a:rPr lang="en-US" sz="800" baseline="0" dirty="0" smtClean="0"/>
                        <a:t>Technical/Administrative SMEs</a:t>
                      </a:r>
                      <a:endParaRPr lang="en-US" sz="800" dirty="0"/>
                    </a:p>
                  </a:txBody>
                  <a:tcPr marL="121920" marR="121920" marT="34290" marB="34290"/>
                </a:tc>
              </a:tr>
              <a:tr h="445770">
                <a:tc>
                  <a:txBody>
                    <a:bodyPr/>
                    <a:lstStyle/>
                    <a:p>
                      <a:pPr algn="ctr"/>
                      <a:r>
                        <a:rPr lang="en-US" sz="800" dirty="0" smtClean="0"/>
                        <a:t>Lessons Learned/Continuous</a:t>
                      </a:r>
                      <a:r>
                        <a:rPr lang="en-US" sz="800" baseline="0" dirty="0" smtClean="0"/>
                        <a:t> Improvement Systems </a:t>
                      </a:r>
                      <a:endParaRPr lang="en-US" sz="800" dirty="0"/>
                    </a:p>
                  </a:txBody>
                  <a:tcPr marL="121920" marR="121920" marT="34290" marB="34290"/>
                </a:tc>
                <a:tc>
                  <a:txBody>
                    <a:bodyPr/>
                    <a:lstStyle/>
                    <a:p>
                      <a:pPr marL="171450" indent="-171450">
                        <a:buFont typeface="Arial" pitchFamily="34" charset="0"/>
                        <a:buChar char="•"/>
                      </a:pPr>
                      <a:r>
                        <a:rPr lang="en-US" sz="800" dirty="0" smtClean="0"/>
                        <a:t>Review of performance feedback and corrective action</a:t>
                      </a:r>
                      <a:r>
                        <a:rPr lang="en-US" sz="800" baseline="0" dirty="0" smtClean="0"/>
                        <a:t> systems</a:t>
                      </a:r>
                      <a:endParaRPr lang="en-US" sz="800" dirty="0"/>
                    </a:p>
                  </a:txBody>
                  <a:tcPr marL="121920" marR="121920" marT="34290" marB="34290"/>
                </a:tc>
                <a:tc>
                  <a:txBody>
                    <a:bodyPr/>
                    <a:lstStyle/>
                    <a:p>
                      <a:pPr marL="171450" indent="-171450">
                        <a:buFont typeface="Arial" pitchFamily="34" charset="0"/>
                        <a:buChar char="•"/>
                      </a:pPr>
                      <a:r>
                        <a:rPr lang="en-US" sz="800" dirty="0" smtClean="0"/>
                        <a:t>System/program/management analysts</a:t>
                      </a:r>
                    </a:p>
                    <a:p>
                      <a:endParaRPr lang="en-US" sz="800" dirty="0"/>
                    </a:p>
                  </a:txBody>
                  <a:tcPr marL="121920" marR="121920" marT="34290" marB="34290"/>
                </a:tc>
              </a:tr>
            </a:tbl>
          </a:graphicData>
        </a:graphic>
      </p:graphicFrame>
      <p:sp>
        <p:nvSpPr>
          <p:cNvPr id="3" name="TextBox 2"/>
          <p:cNvSpPr txBox="1"/>
          <p:nvPr/>
        </p:nvSpPr>
        <p:spPr>
          <a:xfrm>
            <a:off x="2641602" y="457202"/>
            <a:ext cx="3470117" cy="276999"/>
          </a:xfrm>
          <a:prstGeom prst="rect">
            <a:avLst/>
          </a:prstGeom>
          <a:noFill/>
        </p:spPr>
        <p:txBody>
          <a:bodyPr wrap="none" rtlCol="0">
            <a:spAutoFit/>
          </a:bodyPr>
          <a:lstStyle/>
          <a:p>
            <a:r>
              <a:rPr lang="en-US" sz="1200" b="1" dirty="0" smtClean="0">
                <a:solidFill>
                  <a:prstClr val="black"/>
                </a:solidFill>
              </a:rPr>
              <a:t>DOE Site Office  Confirmation Activity/ Skills Matrix</a:t>
            </a:r>
            <a:endParaRPr lang="en-US" sz="1200" b="1" dirty="0">
              <a:solidFill>
                <a:prstClr val="black"/>
              </a:solidFill>
            </a:endParaRPr>
          </a:p>
        </p:txBody>
      </p:sp>
    </p:spTree>
    <p:extLst>
      <p:ext uri="{BB962C8B-B14F-4D97-AF65-F5344CB8AC3E}">
        <p14:creationId xmlns:p14="http://schemas.microsoft.com/office/powerpoint/2010/main" val="3206269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4179" t="52708" r="11643" b="6616"/>
          <a:stretch/>
        </p:blipFill>
        <p:spPr>
          <a:xfrm>
            <a:off x="1146190" y="2108130"/>
            <a:ext cx="6962456" cy="3555296"/>
          </a:xfrm>
          <a:prstGeom prst="rect">
            <a:avLst/>
          </a:prstGeom>
        </p:spPr>
      </p:pic>
      <p:sp>
        <p:nvSpPr>
          <p:cNvPr id="5" name="TextBox 4"/>
          <p:cNvSpPr txBox="1"/>
          <p:nvPr/>
        </p:nvSpPr>
        <p:spPr>
          <a:xfrm>
            <a:off x="5257800" y="3751937"/>
            <a:ext cx="2156884" cy="923330"/>
          </a:xfrm>
          <a:prstGeom prst="rect">
            <a:avLst/>
          </a:prstGeom>
          <a:noFill/>
        </p:spPr>
        <p:txBody>
          <a:bodyPr wrap="square" rtlCol="0">
            <a:spAutoFit/>
          </a:bodyPr>
          <a:lstStyle/>
          <a:p>
            <a:r>
              <a:rPr lang="en-US" b="1" dirty="0" smtClean="0">
                <a:solidFill>
                  <a:prstClr val="black"/>
                </a:solidFill>
              </a:rPr>
              <a:t>GAUGES – </a:t>
            </a:r>
          </a:p>
          <a:p>
            <a:r>
              <a:rPr lang="en-US" b="1" dirty="0" smtClean="0">
                <a:solidFill>
                  <a:prstClr val="black"/>
                </a:solidFill>
              </a:rPr>
              <a:t>Daily Activities</a:t>
            </a:r>
          </a:p>
          <a:p>
            <a:endParaRPr lang="en-US" dirty="0">
              <a:solidFill>
                <a:prstClr val="black"/>
              </a:solidFill>
            </a:endParaRPr>
          </a:p>
        </p:txBody>
      </p:sp>
      <p:sp>
        <p:nvSpPr>
          <p:cNvPr id="7" name="TextBox 6"/>
          <p:cNvSpPr txBox="1"/>
          <p:nvPr/>
        </p:nvSpPr>
        <p:spPr>
          <a:xfrm>
            <a:off x="3103418" y="3885778"/>
            <a:ext cx="1524000" cy="369332"/>
          </a:xfrm>
          <a:prstGeom prst="rect">
            <a:avLst/>
          </a:prstGeom>
          <a:noFill/>
        </p:spPr>
        <p:txBody>
          <a:bodyPr wrap="square" rtlCol="0">
            <a:spAutoFit/>
          </a:bodyPr>
          <a:lstStyle/>
          <a:p>
            <a:r>
              <a:rPr lang="en-US" b="1" dirty="0" smtClean="0">
                <a:solidFill>
                  <a:prstClr val="black"/>
                </a:solidFill>
              </a:rPr>
              <a:t>CONTRACT</a:t>
            </a:r>
            <a:endParaRPr lang="en-US" b="1" dirty="0">
              <a:solidFill>
                <a:prstClr val="black"/>
              </a:solidFill>
            </a:endParaRPr>
          </a:p>
        </p:txBody>
      </p:sp>
      <p:cxnSp>
        <p:nvCxnSpPr>
          <p:cNvPr id="8" name="Straight Arrow Connector 7"/>
          <p:cNvCxnSpPr/>
          <p:nvPr/>
        </p:nvCxnSpPr>
        <p:spPr>
          <a:xfrm flipH="1">
            <a:off x="6206067" y="2722166"/>
            <a:ext cx="133350" cy="42291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204250" y="2423027"/>
            <a:ext cx="132644" cy="41725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143125" y="1762694"/>
            <a:ext cx="1828800" cy="1107996"/>
          </a:xfrm>
          <a:prstGeom prst="rect">
            <a:avLst/>
          </a:prstGeom>
          <a:noFill/>
        </p:spPr>
        <p:txBody>
          <a:bodyPr wrap="square" rtlCol="0">
            <a:spAutoFit/>
          </a:bodyPr>
          <a:lstStyle/>
          <a:p>
            <a:r>
              <a:rPr lang="en-US" sz="1600" b="1" dirty="0" smtClean="0">
                <a:solidFill>
                  <a:prstClr val="black"/>
                </a:solidFill>
              </a:rPr>
              <a:t>Site Office: </a:t>
            </a:r>
            <a:r>
              <a:rPr lang="en-US" sz="1600" b="1" dirty="0" smtClean="0">
                <a:solidFill>
                  <a:prstClr val="black"/>
                </a:solidFill>
              </a:rPr>
              <a:t>Direction &amp; Guidance</a:t>
            </a:r>
          </a:p>
          <a:p>
            <a:endParaRPr lang="en-US" dirty="0">
              <a:solidFill>
                <a:prstClr val="black"/>
              </a:solidFill>
            </a:endParaRPr>
          </a:p>
        </p:txBody>
      </p:sp>
      <p:sp>
        <p:nvSpPr>
          <p:cNvPr id="13" name="TextBox 12"/>
          <p:cNvSpPr txBox="1"/>
          <p:nvPr/>
        </p:nvSpPr>
        <p:spPr>
          <a:xfrm>
            <a:off x="5946922" y="1891169"/>
            <a:ext cx="3200399" cy="830997"/>
          </a:xfrm>
          <a:prstGeom prst="rect">
            <a:avLst/>
          </a:prstGeom>
          <a:noFill/>
        </p:spPr>
        <p:txBody>
          <a:bodyPr wrap="square" rtlCol="0">
            <a:spAutoFit/>
          </a:bodyPr>
          <a:lstStyle/>
          <a:p>
            <a:r>
              <a:rPr lang="en-US" sz="1600" b="1" dirty="0" smtClean="0">
                <a:solidFill>
                  <a:prstClr val="black"/>
                </a:solidFill>
              </a:rPr>
              <a:t> Lab Management Team (Management </a:t>
            </a:r>
            <a:r>
              <a:rPr lang="en-US" sz="1600" b="1" dirty="0" smtClean="0">
                <a:solidFill>
                  <a:prstClr val="black"/>
                </a:solidFill>
              </a:rPr>
              <a:t>and Operations)</a:t>
            </a:r>
            <a:endParaRPr lang="en-US" sz="1600" b="1" dirty="0">
              <a:solidFill>
                <a:prstClr val="black"/>
              </a:solidFill>
            </a:endParaRPr>
          </a:p>
        </p:txBody>
      </p:sp>
      <p:sp>
        <p:nvSpPr>
          <p:cNvPr id="14" name="laptop"/>
          <p:cNvSpPr>
            <a:spLocks noEditPoints="1" noChangeArrowheads="1"/>
          </p:cNvSpPr>
          <p:nvPr/>
        </p:nvSpPr>
        <p:spPr bwMode="auto">
          <a:xfrm>
            <a:off x="152400" y="3836361"/>
            <a:ext cx="1371600" cy="1154529"/>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AutoShape 5" descr="data:image/jpeg;base64,/9j/4AAQSkZJRgABAQAAAQABAAD/2wCEAAkGBggGEBQSBxEVDxATEBUXFhYSGBcZGhgXFhkWGBYfFxYYGyYfGRkkGhoXHy8iIygpLSwsGx4xNTwqNSguLikBCQoKBQUFDQUFDSkYEhgpKSkpKSkpKSkpKSkpKSkpKSkpKSkpKSkpKSkpKSkpKSkpKSkpKSkpKSkpKSkpKSkpKf/AABEIAOEA4QMBIgACEQEDEQH/xAAcAAEAAwEAAwEAAAAAAAAAAAAABgcIBQEDBAL/xABFEAACAQIEBAIHBAYFDQAAAAAAAQIDEQQFBiEHEjFBUWETIjJCcYGhCFJichQVIySRkhZDorGyGDNUc4KTo7PC0tPh8f/EABQBAQAAAAAAAAAAAAAAAAAAAAD/xAAUEQEAAAAAAAAAAAAAAAAAAAAA/9oADAMBAAIRAxEAPwC8QAAAAAAAAAAAAAAAAeuvXpYWMp4iShCMW5Sk0kkt223skvEoXiXxzrY7mw2kZOnS6TxCupz8qXeEfxe0+1u4X8DOfCXi5i8nxCw+pK86uFrNJVK0nJ0Z9nzSbfo30a6LZ7b30YncAAAAPXiMTRwkJTxMo04Ri3KUmkopdW29kiguJnHGtmfNhdKSdOjup4hXU5+VPvCHn7T8u4THiRxrwelXLD5Go4nFp2k2706T7qVn68/wp7d3tYqePG7W6nzPFpq/sOlR5beFuS9vncggA1Jwt4p0dewlSxkVRxlOPNKMb8s4XS5oX3Vm0mne11u77T8yrwUnWjneF9Bff0ql+X0VS9/p87GqgAAAAAAAAAAAAAAAAAAAAAAczUWpMs0rQlXzeoqVNbLxlLtGEespPwXx2W5w9f8AEvKtB0/279NiZRvToRe78HN+5C/d9eye9sy6r1fmusq7rZvU5nuoQW0KcX2hHsvq+7YEg4i8Vsy11J06d8Pgk/VpJ7yt0lVa9qXe3Reb3cFAAF/cDeJn6wjHLs5n+1hG2HnJ+3BL/Nt/eiunitu29AnsoV6uFnGdCThOElKMouzUk7ppro09wNvnK1JqbLNKUJV84qKnBbJdZTl2jCPWUn4fN2W5WOV/aCwFPLVUzGLqZjH1HSirKo0tqnNa0YPuuqd7K1mUxqnVua6xruvnFTnluoxW0IR8IR7L6vu2wO/xE4qZnrubhG9DBxfq0U/at0lVfvS8ui7b7uDgAD34LBYjMakaWChKrUnK0YwTbbfZJHS0tpLNdY11Ryenzy2cpPaEI+M5dl9X2TZpnh/wyyrQdO9FKtipRtOvJb+cYL3IeXV929rBxeEPCqWiovE5vaWMqQ5eWLuqUHZtX6Sm7K7WytZX3bssAAAAAAAAAAAAAAAAAAAABVvFPjJR0tzYXIXGrjekpveFH4rpKp+Hou/geeMnFH+itP8ARMml++1I3lJf1MH0f+sl28Fv4XzfOcqjbm7tu7b7t+IHtx2OxOZVJVcbOVWrOV5Sm7tvzbPQAAAAAAAAAAJxw74V5nruanK9DBxfrVmvat1jSXvS8+i777OT8LOCv69jDGaj2w0kpU6MXvVXZza9mHkt35d9AYfD0cJCMMNGNOEYpRjFJKKWySS2SA52nNM5ZpShGhlFNU4LdvrKcu8py6yk/H5Ky2OqAAAAAAAAAAAAAAAAAAAAAj+u9XYfRWCqYmvaUl6tKD9+rK/Kvhs2/KLJAZo48auefZh+jYeV6GDvDbo6rt6V/LaHlyy8QK8zLMcTm1adbHTdSrUm5Tk+7fX4fDsfMAAAAAAAAAAAAFr8E+Jv9HaqwOcTthKs/wBnKT2o1JeL7U5Pr2T32vJmjDDhobghxN/XVNZfnE74inH9jOT3q04r2X4ziv4xXim2FugAAAABFNccSMl0JBfp8nUryV4UadnNrxlfaEb9313texFeJvGvDac5sNp1xr4veMqnWnRffynUXh0T63s4mecfj8TmlSVXHTlVqzleU5u7b82BdNH7S7c/22X2p392teSXzppN+WxbGlNXZXrOgq+UT5o3tKMlacJdbTj2fwun2uY2LL4AZvXwObKjTb9HiKNSM12vTi6kXbxVmv8AaYGmAAAAAAAAAABy9UZ1DTuDr4mpb9jRnNJ95JeovnKy+ZjSvXqYmUp1m5TlJyk31bbu2/Ns0h9oTNHgsqVKD3xGJhFr8MFKo/7UYGawAAAAAAAAAAAAAAe7CYuvgakamFk6dSElKMouzjKLumn4pnpAGr+F/EKhrvC3q2ji6SSrQXd9pxX3ZfR3Xg3NDGeldT47SGKhictdpwe8X7M4P2oy8Yv6OzW6Rp+HE/Tv6ujmFasoUZK3Js6npF1pqC6zT+VrS9ncCUYrFUMDCVTFzjTpwi3KU2lGKXVtvZIoDibxwr5xzYbS0nSw+6nX3U6i8Id4Q8/afkrpxXiHxRzTXc+V3oYSL9SjF9bdJVH78vou3duFAAD6MDgMTmdSNLAwlVqzlaMIK7b8kgPnL94EcOcZlDlmGcQdOU6bhQpy2koys5TkusbpJJdbOT7o6HDLgphtOcuJ1Go18XtKNP2qdF9vKdRePRPpeykWsAAAAAAAAAAAFG/aXxD/AHGmun7xJ/8ABS/6iji6PtKp+nwb7ehq/wCKH/opcAAAAAAAAAAAAAAAAAeeZ9Ox4AAAnfDnhRmWupKpVvh8En61VredusaSftPtzdF5vZhH9J6PzXWddUcohzPbnnLaFOL7zl2Xl1fZM01oHhrlWg6f7uvS4mUbVK8l6z8VBe5C/Zddrt7Hb09pzLdLUI0MopqlTj4dZPvKcuspPxf9x0wAAAAAAAAAAAAACk/tLYSUqeCqpbRnXg3+ZU5R/wAMiiDUHHfKHmmT1JQV5YerTqq3hd05fwjNv5GXwAAAAAAAAAAAAAAAAAAAGi+B/EinnlGOAzJqOJoU7UnsvS0orZfnguvit97SZnQ+jAY/E5ZVhVwU3Tq05KUJR6prdMDbYIjw119h9eYRT2hiado16a7S7SiuvJKza8N1va5LgAAAAAAAAAAAAAD5c0y+jm1CrQxKvTq0p05flmnF/RmMs4yuvkuIq4fFq1SjVlCXxi2rryfVeTNf6o1ZlWj6Dr5xU5I9IxW85y+7CPd/RdXZbmU9dapWssdUxSoxoc/KlGLbbUUopzfeVkr2SWy+LDgAAAAAAAAAAAAAAAAAAAAAO3o/VmO0Zi4YnL3dracG7KpB25oy8nZb9mk+xrrI84w+f4alicHf0danGcebqrro/NPZ/Azbw24Q5hrRxrY/mw+Bv7dvWq26qkn27c72Xa7TS0vluXYbKKNOhgY8lKlCMIR8IxVlu938X1A+kAAAAAAAAAACE8Q+KWV6Eg4bV8ZJepRi+l+kqj92Pl1fbu1FeJnHCjlPNhdKyVWvup19nCm/Cn2nPz9lefagcTiq2NnKpipyqVJycpSm23Jvq23u2B0dS6ozTVtd184qOpN7JdIwj2jCPSMf/ru9zkgAAAAAAAAAAAAAAAAAAD7smyXH6grRoZVTlWqze0Y/Vt9IxXdvZAfHCEqjSgm23ZJdW30si7uGXAvm5cVrCFukoYZ/R1v+z+bvEl3DXg/gNGKNfMuXEY63tdYUvFUk+/43v4W3vYoH5p04Uko00oxSSSWySXRJdkfoAAAAAAAAHD1brLKtF0PTZvO178kI2c6jXaEe/a76LvYDqY/MMLlVKVXHzjSpQV5Tm7JLzZnjibxqxWpebDaecqGE3jKfSdZd/OFN/d6tdevKRjXvEjNdeVL4p+iw8ZXp0Iv1Y+Dk/fnbu/OyREgAAAAHuwmExGPnGnhISqVJySjGCblJvoklu2B6S0NBcDcy1RSdfN5ywVKUH6JON5zbXqycW1an333kulk0ybcMuCFDJeXE6ojGridnCjtKFJ+Mu05r+Vebs1boGPNX6HznRNX0ebU7RbfJVjd06i/DLx/C7NeBHzbWY5bg83pypZjTjWpSVpQmk0/k+/n2Kc1f9nalWbqaUq+jfX0Fdtx+EKu7Xwkn8UBRAO1n+jM+0u7ZxhqlFXtztXg/hUjeL/icUAAAAAAAkGndB6i1U1+qcLUnB/1kly0/95K0X8E2y4dHfZ6wOBaqaoqfpM1v6GleNNfmntKfy5V8QKn0Rw6znXVS2AjyUFK0680+SPil9+X4V5XstzTGi9CZRoaj6PLIXnJL0lWXt1GvF9ortFbL43b7uFwlDAwjTwkI06cFaMYJRjFeCitkj2gAAAAAAAAAABCeJfE3B6ApJRSrYurFunSvsl056jW6hfa3WTTStZtZk1BqHMtT15V83qOrUl49IrtGMekYrwR92vs+q6kzLE16runWlGHlTg+Wmv5Uvm2+5HwAAAAE14ecLc013PmV6GDi/XrSXW3WNNe/L6Lv2TDg6Y0pmur66oZPTc5PeUntGEfvTl7q+r6K72NM8PeF+VaEhzQSrYuStOtJb+caa9yP1ffsl3dM6WyvSNBUMnpqnBbyfWU5d5Tl70v7uistjrAAAAAAHiUYzVpK6fVMjGa8MNI5y74vA0lJ9XTTpNvzdJxu/iSgAVji/s9aSxDvSliaPlCpFr+3CT+p8v8Ak4ab/wBJxVvzUv8AxFsACs8H9nzSGGd636RW8qlRL/lwiyUZRw30pkdngcDRUl0lOPpJL4SqOTXyZJAB4SS6HkAAAAAAAAAAAAAAAxpq/KKuQ4/E0KyadOvNK/eLd4P4OLi/mcc0zxa4ULWsViMp5YY2nG1pbRrQXRN9pre0vk9rOOdc3yDM8gm6ebUKlCafSpFq/wCV9JLzV0B8AOhk+QZpqCap5TQqV5t9KcW0vzPpFebaRf3DPgphdN8uJ1Co18WrOMOtOi+356i8eifS9uYCIcMuB9fN+XE6pi6WH2cKG6nUXjPvCHl7T8lZu/8AC4WhgYRp4WEadOEVGMYJKMUuiSWyR7QAAAAAAAAAAAAAAAAAAAAAAAAAAAAAAAAAPEoRntJXXmeQB4jCMNoqy8jyAAAAAAAAAAAAAAAAAAAAAAAAAAAAAAAAAAAAAAAAAAAAAAAAAAAAAAAAAAAAAAAAAAAAAAAAAAAAAAAAAAAAAAAAAAAAAAAAAAAAAAAAAAAAAAAAAAAAH//Z"/>
          <p:cNvSpPr>
            <a:spLocks noChangeAspect="1" noChangeArrowheads="1"/>
          </p:cNvSpPr>
          <p:nvPr/>
        </p:nvSpPr>
        <p:spPr bwMode="auto">
          <a:xfrm>
            <a:off x="0" y="-1038225"/>
            <a:ext cx="2143125" cy="21431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Left-Right Arrow 19"/>
          <p:cNvSpPr/>
          <p:nvPr/>
        </p:nvSpPr>
        <p:spPr>
          <a:xfrm>
            <a:off x="1447800" y="4634585"/>
            <a:ext cx="1981200" cy="16084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2" name="TextBox 21"/>
          <p:cNvSpPr txBox="1"/>
          <p:nvPr/>
        </p:nvSpPr>
        <p:spPr>
          <a:xfrm>
            <a:off x="1551358" y="4398268"/>
            <a:ext cx="2095114" cy="276999"/>
          </a:xfrm>
          <a:prstGeom prst="rect">
            <a:avLst/>
          </a:prstGeom>
          <a:noFill/>
          <a:ln w="12700">
            <a:noFill/>
          </a:ln>
        </p:spPr>
        <p:txBody>
          <a:bodyPr wrap="square" rtlCol="0">
            <a:spAutoFit/>
          </a:bodyPr>
          <a:lstStyle/>
          <a:p>
            <a:r>
              <a:rPr lang="en-US" sz="1200" b="1" dirty="0" smtClean="0">
                <a:solidFill>
                  <a:prstClr val="black"/>
                </a:solidFill>
              </a:rPr>
              <a:t>Performance Data Port</a:t>
            </a:r>
            <a:endParaRPr lang="en-US" sz="1200" b="1" dirty="0">
              <a:solidFill>
                <a:prstClr val="black"/>
              </a:solidFill>
            </a:endParaRPr>
          </a:p>
        </p:txBody>
      </p:sp>
      <p:pic>
        <p:nvPicPr>
          <p:cNvPr id="1031" name="Picture 7" descr="http://www.efcog.org/wg/ism/images/ism-logo.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306668"/>
            <a:ext cx="609600" cy="609600"/>
          </a:xfrm>
          <a:prstGeom prst="rect">
            <a:avLst/>
          </a:prstGeom>
          <a:noFill/>
          <a:extLst>
            <a:ext uri="{909E8E84-426E-40DD-AFC4-6F175D3DCCD1}">
              <a14:hiddenFill xmlns:a14="http://schemas.microsoft.com/office/drawing/2010/main">
                <a:solidFill>
                  <a:srgbClr val="FFFFFF"/>
                </a:solidFill>
              </a14:hiddenFill>
            </a:ext>
          </a:extLst>
        </p:spPr>
      </p:pic>
      <p:grpSp>
        <p:nvGrpSpPr>
          <p:cNvPr id="40" name="Group 39"/>
          <p:cNvGrpSpPr/>
          <p:nvPr/>
        </p:nvGrpSpPr>
        <p:grpSpPr>
          <a:xfrm>
            <a:off x="1221581" y="158172"/>
            <a:ext cx="7321582" cy="1424814"/>
            <a:chOff x="1221581" y="158172"/>
            <a:chExt cx="7321582" cy="1424814"/>
          </a:xfrm>
        </p:grpSpPr>
        <p:sp>
          <p:nvSpPr>
            <p:cNvPr id="35" name="Cloud Callout 34"/>
            <p:cNvSpPr/>
            <p:nvPr/>
          </p:nvSpPr>
          <p:spPr>
            <a:xfrm>
              <a:off x="2938463" y="342475"/>
              <a:ext cx="2852738" cy="1045169"/>
            </a:xfrm>
            <a:prstGeom prst="cloudCallout">
              <a:avLst>
                <a:gd name="adj1" fmla="val -31860"/>
                <a:gd name="adj2" fmla="val 899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8" name="Cloud Callout 37"/>
            <p:cNvSpPr/>
            <p:nvPr/>
          </p:nvSpPr>
          <p:spPr>
            <a:xfrm>
              <a:off x="1221581" y="158172"/>
              <a:ext cx="7321582" cy="1338829"/>
            </a:xfrm>
            <a:prstGeom prst="cloudCallout">
              <a:avLst>
                <a:gd name="adj1" fmla="val 16788"/>
                <a:gd name="adj2" fmla="val 804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8" name="TextBox 27"/>
            <p:cNvSpPr txBox="1"/>
            <p:nvPr/>
          </p:nvSpPr>
          <p:spPr>
            <a:xfrm>
              <a:off x="2181498" y="474990"/>
              <a:ext cx="2929948" cy="1107996"/>
            </a:xfrm>
            <a:prstGeom prst="rect">
              <a:avLst/>
            </a:prstGeom>
            <a:noFill/>
          </p:spPr>
          <p:txBody>
            <a:bodyPr wrap="square" rtlCol="0">
              <a:spAutoFit/>
            </a:bodyPr>
            <a:lstStyle/>
            <a:p>
              <a:r>
                <a:rPr lang="en-US" sz="1600" dirty="0" smtClean="0">
                  <a:solidFill>
                    <a:prstClr val="black"/>
                  </a:solidFill>
                </a:rPr>
                <a:t>Protect the Public, Environment, and Government interest</a:t>
              </a:r>
            </a:p>
            <a:p>
              <a:endParaRPr lang="en-US" dirty="0">
                <a:solidFill>
                  <a:prstClr val="black"/>
                </a:solidFill>
              </a:endParaRPr>
            </a:p>
          </p:txBody>
        </p:sp>
        <p:sp>
          <p:nvSpPr>
            <p:cNvPr id="32" name="TextBox 31"/>
            <p:cNvSpPr txBox="1"/>
            <p:nvPr/>
          </p:nvSpPr>
          <p:spPr>
            <a:xfrm>
              <a:off x="4800600" y="568772"/>
              <a:ext cx="2746522" cy="861774"/>
            </a:xfrm>
            <a:prstGeom prst="rect">
              <a:avLst/>
            </a:prstGeom>
            <a:noFill/>
          </p:spPr>
          <p:txBody>
            <a:bodyPr wrap="square" rtlCol="0">
              <a:spAutoFit/>
            </a:bodyPr>
            <a:lstStyle/>
            <a:p>
              <a:r>
                <a:rPr lang="en-US" sz="1600" dirty="0" smtClean="0">
                  <a:solidFill>
                    <a:prstClr val="black"/>
                  </a:solidFill>
                </a:rPr>
                <a:t>Achieve OHEP Mission Efficiently and Effectively</a:t>
              </a:r>
            </a:p>
            <a:p>
              <a:endParaRPr lang="en-US" dirty="0">
                <a:solidFill>
                  <a:prstClr val="black"/>
                </a:solidFill>
              </a:endParaRPr>
            </a:p>
          </p:txBody>
        </p:sp>
        <p:sp>
          <p:nvSpPr>
            <p:cNvPr id="24" name="TextBox 23"/>
            <p:cNvSpPr txBox="1"/>
            <p:nvPr/>
          </p:nvSpPr>
          <p:spPr>
            <a:xfrm>
              <a:off x="3390900" y="265895"/>
              <a:ext cx="2798618" cy="369332"/>
            </a:xfrm>
            <a:prstGeom prst="rect">
              <a:avLst/>
            </a:prstGeom>
            <a:noFill/>
          </p:spPr>
          <p:txBody>
            <a:bodyPr wrap="square" rtlCol="0">
              <a:spAutoFit/>
            </a:bodyPr>
            <a:lstStyle/>
            <a:p>
              <a:r>
                <a:rPr lang="en-US" dirty="0" smtClean="0">
                  <a:solidFill>
                    <a:prstClr val="black"/>
                  </a:solidFill>
                </a:rPr>
                <a:t>The Common “WHY”</a:t>
              </a:r>
              <a:endParaRPr lang="en-US" dirty="0">
                <a:solidFill>
                  <a:prstClr val="black"/>
                </a:solidFill>
              </a:endParaRPr>
            </a:p>
          </p:txBody>
        </p:sp>
      </p:grpSp>
      <p:sp>
        <p:nvSpPr>
          <p:cNvPr id="34" name="TextBox 33"/>
          <p:cNvSpPr txBox="1"/>
          <p:nvPr/>
        </p:nvSpPr>
        <p:spPr>
          <a:xfrm>
            <a:off x="3865418" y="4876800"/>
            <a:ext cx="1849582" cy="215444"/>
          </a:xfrm>
          <a:prstGeom prst="rect">
            <a:avLst/>
          </a:prstGeom>
          <a:noFill/>
        </p:spPr>
        <p:txBody>
          <a:bodyPr wrap="square" rtlCol="0">
            <a:spAutoFit/>
          </a:bodyPr>
          <a:lstStyle/>
          <a:p>
            <a:r>
              <a:rPr lang="en-US" sz="800" dirty="0" smtClean="0">
                <a:solidFill>
                  <a:prstClr val="black"/>
                </a:solidFill>
              </a:rPr>
              <a:t>   Fermi National Accelerator Lab</a:t>
            </a:r>
            <a:endParaRPr lang="en-US" sz="800" dirty="0">
              <a:solidFill>
                <a:prstClr val="black"/>
              </a:solidFill>
            </a:endParaRPr>
          </a:p>
        </p:txBody>
      </p:sp>
      <p:sp>
        <p:nvSpPr>
          <p:cNvPr id="26" name="TextBox 25"/>
          <p:cNvSpPr txBox="1"/>
          <p:nvPr/>
        </p:nvSpPr>
        <p:spPr>
          <a:xfrm>
            <a:off x="152400" y="1815742"/>
            <a:ext cx="1503218" cy="1323439"/>
          </a:xfrm>
          <a:prstGeom prst="rect">
            <a:avLst/>
          </a:prstGeom>
          <a:noFill/>
          <a:ln w="12700">
            <a:solidFill>
              <a:schemeClr val="tx1"/>
            </a:solidFill>
          </a:ln>
        </p:spPr>
        <p:txBody>
          <a:bodyPr wrap="square" rtlCol="0">
            <a:spAutoFit/>
          </a:bodyPr>
          <a:lstStyle/>
          <a:p>
            <a:r>
              <a:rPr lang="en-US" sz="1600" dirty="0" smtClean="0">
                <a:solidFill>
                  <a:prstClr val="black"/>
                </a:solidFill>
              </a:rPr>
              <a:t>CAS Performance Data Analysis and Monitoring</a:t>
            </a:r>
            <a:endParaRPr lang="en-US" sz="1600" dirty="0">
              <a:solidFill>
                <a:prstClr val="black"/>
              </a:solidFill>
            </a:endParaRPr>
          </a:p>
        </p:txBody>
      </p:sp>
      <p:cxnSp>
        <p:nvCxnSpPr>
          <p:cNvPr id="6" name="Straight Arrow Connector 5"/>
          <p:cNvCxnSpPr/>
          <p:nvPr/>
        </p:nvCxnSpPr>
        <p:spPr>
          <a:xfrm>
            <a:off x="762000" y="3145077"/>
            <a:ext cx="0" cy="60686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655618" y="2840277"/>
            <a:ext cx="3754582" cy="99608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412022" y="5355649"/>
            <a:ext cx="1168545" cy="615553"/>
          </a:xfrm>
          <a:prstGeom prst="rect">
            <a:avLst/>
          </a:prstGeom>
          <a:noFill/>
        </p:spPr>
        <p:txBody>
          <a:bodyPr wrap="square" rtlCol="0">
            <a:spAutoFit/>
          </a:bodyPr>
          <a:lstStyle/>
          <a:p>
            <a:r>
              <a:rPr lang="en-US" sz="1600" b="1" u="sng" dirty="0" smtClean="0">
                <a:solidFill>
                  <a:prstClr val="black"/>
                </a:solidFill>
              </a:rPr>
              <a:t>Activities</a:t>
            </a:r>
          </a:p>
          <a:p>
            <a:endParaRPr lang="en-US" dirty="0">
              <a:solidFill>
                <a:prstClr val="black"/>
              </a:solidFill>
            </a:endParaRPr>
          </a:p>
        </p:txBody>
      </p:sp>
      <p:sp>
        <p:nvSpPr>
          <p:cNvPr id="16" name="TextBox 15"/>
          <p:cNvSpPr txBox="1"/>
          <p:nvPr/>
        </p:nvSpPr>
        <p:spPr>
          <a:xfrm>
            <a:off x="762001" y="5693444"/>
            <a:ext cx="8305800" cy="1446550"/>
          </a:xfrm>
          <a:prstGeom prst="rect">
            <a:avLst/>
          </a:prstGeom>
          <a:noFill/>
        </p:spPr>
        <p:txBody>
          <a:bodyPr wrap="square" rtlCol="0">
            <a:spAutoFit/>
          </a:bodyPr>
          <a:lstStyle/>
          <a:p>
            <a:r>
              <a:rPr lang="en-US" sz="1400" u="sng" dirty="0" smtClean="0">
                <a:solidFill>
                  <a:prstClr val="black"/>
                </a:solidFill>
              </a:rPr>
              <a:t>LLC  </a:t>
            </a:r>
            <a:r>
              <a:rPr lang="en-US" sz="1400" u="sng" dirty="0" smtClean="0">
                <a:solidFill>
                  <a:prstClr val="black"/>
                </a:solidFill>
              </a:rPr>
              <a:t>Corporate:</a:t>
            </a:r>
            <a:r>
              <a:rPr lang="en-US" sz="1400" dirty="0" smtClean="0">
                <a:solidFill>
                  <a:prstClr val="black"/>
                </a:solidFill>
              </a:rPr>
              <a:t>		</a:t>
            </a:r>
            <a:r>
              <a:rPr lang="en-US" sz="1400" u="sng" dirty="0" smtClean="0">
                <a:solidFill>
                  <a:prstClr val="black"/>
                </a:solidFill>
              </a:rPr>
              <a:t> </a:t>
            </a:r>
            <a:r>
              <a:rPr lang="en-US" sz="1400" u="sng" dirty="0" smtClean="0">
                <a:solidFill>
                  <a:prstClr val="black"/>
                </a:solidFill>
              </a:rPr>
              <a:t>Lab:</a:t>
            </a:r>
            <a:r>
              <a:rPr lang="en-US" sz="1400" dirty="0" smtClean="0">
                <a:solidFill>
                  <a:prstClr val="black"/>
                </a:solidFill>
              </a:rPr>
              <a:t>			</a:t>
            </a:r>
            <a:r>
              <a:rPr lang="en-US" sz="1400" u="sng" dirty="0" smtClean="0">
                <a:solidFill>
                  <a:prstClr val="black"/>
                </a:solidFill>
              </a:rPr>
              <a:t>DOE:</a:t>
            </a:r>
          </a:p>
          <a:p>
            <a:r>
              <a:rPr lang="en-US" sz="1400" dirty="0" smtClean="0">
                <a:solidFill>
                  <a:prstClr val="black"/>
                </a:solidFill>
              </a:rPr>
              <a:t>-Governance Committees	-Assurance Council		-Boots on the Ground</a:t>
            </a:r>
          </a:p>
          <a:p>
            <a:r>
              <a:rPr lang="en-US" sz="1400" dirty="0" smtClean="0">
                <a:solidFill>
                  <a:prstClr val="black"/>
                </a:solidFill>
              </a:rPr>
              <a:t>-Reviews			-</a:t>
            </a:r>
            <a:r>
              <a:rPr lang="en-US" sz="1400" dirty="0">
                <a:solidFill>
                  <a:prstClr val="black"/>
                </a:solidFill>
              </a:rPr>
              <a:t>Management Systems	-Analysis of Lab CAS data</a:t>
            </a:r>
          </a:p>
          <a:p>
            <a:r>
              <a:rPr lang="en-US" sz="1400" dirty="0">
                <a:solidFill>
                  <a:prstClr val="black"/>
                </a:solidFill>
              </a:rPr>
              <a:t>-Assurance Declaration </a:t>
            </a:r>
            <a:r>
              <a:rPr lang="en-US" sz="1400" dirty="0" smtClean="0">
                <a:solidFill>
                  <a:prstClr val="black"/>
                </a:solidFill>
              </a:rPr>
              <a:t>	  maintenance/monitoring	</a:t>
            </a:r>
            <a:r>
              <a:rPr lang="en-US" sz="1400" dirty="0">
                <a:solidFill>
                  <a:prstClr val="black"/>
                </a:solidFill>
              </a:rPr>
              <a:t>- System C</a:t>
            </a:r>
            <a:r>
              <a:rPr lang="en-US" sz="1400" dirty="0" smtClean="0">
                <a:solidFill>
                  <a:prstClr val="black"/>
                </a:solidFill>
              </a:rPr>
              <a:t>hecks/Assessments </a:t>
            </a:r>
            <a:r>
              <a:rPr lang="en-US" sz="1400" dirty="0">
                <a:solidFill>
                  <a:prstClr val="black"/>
                </a:solidFill>
              </a:rPr>
              <a:t>	 </a:t>
            </a:r>
            <a:r>
              <a:rPr lang="en-US" sz="1400" dirty="0" smtClean="0">
                <a:solidFill>
                  <a:prstClr val="black"/>
                </a:solidFill>
              </a:rPr>
              <a:t>		-</a:t>
            </a:r>
            <a:r>
              <a:rPr lang="en-US" sz="1400" dirty="0">
                <a:solidFill>
                  <a:prstClr val="black"/>
                </a:solidFill>
              </a:rPr>
              <a:t>Feedback and Improvement</a:t>
            </a:r>
            <a:endParaRPr lang="en-US" sz="1400" dirty="0" smtClean="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139865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2" grpId="0"/>
      <p:bldP spid="13" grpId="0"/>
      <p:bldP spid="14" grpId="0" animBg="1"/>
      <p:bldP spid="20" grpId="0" animBg="1"/>
      <p:bldP spid="22" grpId="0"/>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Diagram Examples</a:t>
            </a:r>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26</a:t>
            </a:fld>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600200"/>
            <a:ext cx="4114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600200"/>
            <a:ext cx="3657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6453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Topics</a:t>
            </a:r>
            <a:endParaRPr lang="en-US" dirty="0"/>
          </a:p>
        </p:txBody>
      </p:sp>
      <p:sp>
        <p:nvSpPr>
          <p:cNvPr id="3" name="Content Placeholder 2"/>
          <p:cNvSpPr>
            <a:spLocks noGrp="1"/>
          </p:cNvSpPr>
          <p:nvPr>
            <p:ph idx="1"/>
          </p:nvPr>
        </p:nvSpPr>
        <p:spPr/>
        <p:txBody>
          <a:bodyPr/>
          <a:lstStyle/>
          <a:p>
            <a:r>
              <a:rPr lang="en-US" dirty="0" smtClean="0"/>
              <a:t>Counterpart and SME discussions</a:t>
            </a:r>
          </a:p>
          <a:p>
            <a:r>
              <a:rPr lang="en-US" dirty="0" smtClean="0"/>
              <a:t>MS addition, deletion, consolidation</a:t>
            </a:r>
          </a:p>
          <a:p>
            <a:r>
              <a:rPr lang="en-US" dirty="0" smtClean="0"/>
              <a:t>SOM </a:t>
            </a:r>
            <a:r>
              <a:rPr lang="en-US" dirty="0" smtClean="0"/>
              <a:t>sponsors for Management Systems</a:t>
            </a:r>
            <a:endParaRPr lang="en-US" dirty="0" smtClean="0"/>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27</a:t>
            </a:fld>
            <a:endParaRPr lang="en-US"/>
          </a:p>
        </p:txBody>
      </p:sp>
    </p:spTree>
    <p:extLst>
      <p:ext uri="{BB962C8B-B14F-4D97-AF65-F5344CB8AC3E}">
        <p14:creationId xmlns:p14="http://schemas.microsoft.com/office/powerpoint/2010/main" val="27056012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Actions/Next Steps</a:t>
            </a:r>
            <a:endParaRPr lang="en-US" dirty="0"/>
          </a:p>
        </p:txBody>
      </p:sp>
      <p:sp>
        <p:nvSpPr>
          <p:cNvPr id="3" name="Content Placeholder 2"/>
          <p:cNvSpPr>
            <a:spLocks noGrp="1"/>
          </p:cNvSpPr>
          <p:nvPr>
            <p:ph idx="1"/>
          </p:nvPr>
        </p:nvSpPr>
        <p:spPr/>
        <p:txBody>
          <a:bodyPr>
            <a:normAutofit/>
          </a:bodyPr>
          <a:lstStyle/>
          <a:p>
            <a:r>
              <a:rPr lang="en-US" dirty="0" smtClean="0"/>
              <a:t>Input from Group and room “charts”</a:t>
            </a:r>
          </a:p>
          <a:p>
            <a:r>
              <a:rPr lang="en-US" dirty="0" smtClean="0"/>
              <a:t>Review of Assignments, deliverables and target dates</a:t>
            </a:r>
          </a:p>
          <a:p>
            <a:endParaRPr lang="en-US" dirty="0"/>
          </a:p>
          <a:p>
            <a:r>
              <a:rPr lang="en-US" dirty="0" smtClean="0"/>
              <a:t>Closing thoughts?????</a:t>
            </a:r>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28</a:t>
            </a:fld>
            <a:endParaRPr lang="en-US"/>
          </a:p>
        </p:txBody>
      </p:sp>
    </p:spTree>
    <p:extLst>
      <p:ext uri="{BB962C8B-B14F-4D97-AF65-F5344CB8AC3E}">
        <p14:creationId xmlns:p14="http://schemas.microsoft.com/office/powerpoint/2010/main" val="1920447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You here?</a:t>
            </a:r>
            <a:endParaRPr lang="en-US" dirty="0"/>
          </a:p>
        </p:txBody>
      </p:sp>
      <p:sp>
        <p:nvSpPr>
          <p:cNvPr id="3" name="Content Placeholder 2"/>
          <p:cNvSpPr>
            <a:spLocks noGrp="1"/>
          </p:cNvSpPr>
          <p:nvPr>
            <p:ph idx="1"/>
          </p:nvPr>
        </p:nvSpPr>
        <p:spPr>
          <a:xfrm>
            <a:off x="457200" y="1752602"/>
            <a:ext cx="8382000" cy="4876799"/>
          </a:xfrm>
        </p:spPr>
        <p:txBody>
          <a:bodyPr/>
          <a:lstStyle/>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3</a:t>
            </a:fld>
            <a:endParaRPr lang="en-US"/>
          </a:p>
        </p:txBody>
      </p:sp>
      <p:pic>
        <p:nvPicPr>
          <p:cNvPr id="1026" name="Picture 2" descr="C:\Users\weismi\Desktop\scarecrow.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352801"/>
            <a:ext cx="1839925" cy="185085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weismi\Desktop\brai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525" y="2005012"/>
            <a:ext cx="1918321" cy="11191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weismi\Desktop\evil geniu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5464" y="4235105"/>
            <a:ext cx="2711936" cy="193709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weismi\Desktop\einstein.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3578" y="1905001"/>
            <a:ext cx="2257425" cy="13861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weismi\Desktop\madame-curie.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70302" y="1968500"/>
            <a:ext cx="1511300" cy="1801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weismi\Desktop\Margaret-Thatcher-9504796-2-40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87533" y="3805240"/>
            <a:ext cx="1942071" cy="1942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4551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Schedule</a:t>
            </a:r>
            <a:endParaRPr lang="en-US" dirty="0"/>
          </a:p>
        </p:txBody>
      </p:sp>
      <p:sp>
        <p:nvSpPr>
          <p:cNvPr id="3" name="Content Placeholder 2"/>
          <p:cNvSpPr>
            <a:spLocks noGrp="1"/>
          </p:cNvSpPr>
          <p:nvPr>
            <p:ph idx="1"/>
          </p:nvPr>
        </p:nvSpPr>
        <p:spPr/>
        <p:txBody>
          <a:bodyPr>
            <a:normAutofit fontScale="55000" lnSpcReduction="20000"/>
          </a:bodyPr>
          <a:lstStyle/>
          <a:p>
            <a:pPr>
              <a:buFont typeface="Wingdings" pitchFamily="2" charset="2"/>
              <a:buChar char="q"/>
            </a:pPr>
            <a:r>
              <a:rPr lang="en-US" sz="2500" dirty="0"/>
              <a:t>Team introductions 		</a:t>
            </a:r>
            <a:r>
              <a:rPr lang="en-US" sz="2500" dirty="0" smtClean="0"/>
              <a:t>		15 </a:t>
            </a:r>
            <a:r>
              <a:rPr lang="en-US" sz="2500" dirty="0"/>
              <a:t>minutes		</a:t>
            </a:r>
          </a:p>
          <a:p>
            <a:pPr marL="114300" indent="0">
              <a:buNone/>
            </a:pPr>
            <a:r>
              <a:rPr lang="en-US" sz="2500" dirty="0" smtClean="0"/>
              <a:t>	•</a:t>
            </a:r>
            <a:r>
              <a:rPr lang="en-US" sz="2500" dirty="0"/>
              <a:t> </a:t>
            </a:r>
            <a:r>
              <a:rPr lang="en-US" sz="2500" dirty="0" smtClean="0"/>
              <a:t>Logistics</a:t>
            </a:r>
            <a:endParaRPr lang="en-US" sz="2500" dirty="0"/>
          </a:p>
          <a:p>
            <a:pPr marL="114300" indent="0">
              <a:buNone/>
            </a:pPr>
            <a:r>
              <a:rPr lang="en-US" sz="2500" dirty="0" smtClean="0"/>
              <a:t>	• Philosophy/approach </a:t>
            </a:r>
            <a:r>
              <a:rPr lang="en-US" sz="2500" dirty="0"/>
              <a:t>– role of the core team</a:t>
            </a:r>
          </a:p>
          <a:p>
            <a:endParaRPr lang="en-US" sz="2500" dirty="0"/>
          </a:p>
          <a:p>
            <a:pPr>
              <a:buFont typeface="Wingdings" pitchFamily="2" charset="2"/>
              <a:buChar char="q"/>
            </a:pPr>
            <a:r>
              <a:rPr lang="en-US" sz="2500" dirty="0"/>
              <a:t>Building </a:t>
            </a:r>
            <a:r>
              <a:rPr lang="en-US" sz="2500" dirty="0" smtClean="0"/>
              <a:t>common understanding </a:t>
            </a:r>
            <a:r>
              <a:rPr lang="en-US" sz="2500" dirty="0"/>
              <a:t>(exercise)		</a:t>
            </a:r>
            <a:r>
              <a:rPr lang="en-US" sz="2500" dirty="0" smtClean="0"/>
              <a:t>15 </a:t>
            </a:r>
            <a:r>
              <a:rPr lang="en-US" sz="2500" dirty="0"/>
              <a:t>minutes		</a:t>
            </a:r>
          </a:p>
          <a:p>
            <a:pPr marL="114300" indent="0">
              <a:buNone/>
            </a:pPr>
            <a:r>
              <a:rPr lang="en-US" sz="2500" dirty="0" smtClean="0"/>
              <a:t>	•</a:t>
            </a:r>
            <a:r>
              <a:rPr lang="en-US" sz="2500" dirty="0"/>
              <a:t> </a:t>
            </a:r>
            <a:r>
              <a:rPr lang="en-US" sz="2500" dirty="0" smtClean="0"/>
              <a:t>Competing </a:t>
            </a:r>
            <a:r>
              <a:rPr lang="en-US" sz="2500" dirty="0"/>
              <a:t>for hearts</a:t>
            </a:r>
          </a:p>
          <a:p>
            <a:endParaRPr lang="en-US" sz="2500" dirty="0"/>
          </a:p>
          <a:p>
            <a:pPr>
              <a:buFont typeface="Wingdings" pitchFamily="2" charset="2"/>
              <a:buChar char="q"/>
            </a:pPr>
            <a:r>
              <a:rPr lang="en-US" sz="2500" dirty="0"/>
              <a:t>CAS background and goals/objectives	</a:t>
            </a:r>
            <a:r>
              <a:rPr lang="en-US" sz="2500" dirty="0" smtClean="0"/>
              <a:t>	45 </a:t>
            </a:r>
            <a:r>
              <a:rPr lang="en-US" sz="2500" dirty="0"/>
              <a:t>minutes</a:t>
            </a:r>
          </a:p>
          <a:p>
            <a:endParaRPr lang="en-US" sz="2500" dirty="0"/>
          </a:p>
          <a:p>
            <a:pPr>
              <a:buFont typeface="Wingdings" pitchFamily="2" charset="2"/>
              <a:buChar char="q"/>
            </a:pPr>
            <a:r>
              <a:rPr lang="en-US" sz="2500" dirty="0"/>
              <a:t>Break						</a:t>
            </a:r>
            <a:r>
              <a:rPr lang="en-US" sz="2500" dirty="0" smtClean="0"/>
              <a:t>15 </a:t>
            </a:r>
            <a:r>
              <a:rPr lang="en-US" sz="2500" dirty="0"/>
              <a:t>minutes</a:t>
            </a:r>
          </a:p>
          <a:p>
            <a:endParaRPr lang="en-US" sz="2500" dirty="0"/>
          </a:p>
          <a:p>
            <a:pPr>
              <a:buFont typeface="Wingdings" pitchFamily="2" charset="2"/>
              <a:buChar char="q"/>
            </a:pPr>
            <a:r>
              <a:rPr lang="en-US" sz="2500" dirty="0"/>
              <a:t>Framing the challenge and opportunity (scope)		</a:t>
            </a:r>
            <a:r>
              <a:rPr lang="en-US" sz="2500" dirty="0" smtClean="0"/>
              <a:t>30 </a:t>
            </a:r>
            <a:r>
              <a:rPr lang="en-US" sz="2500" dirty="0"/>
              <a:t>minutes</a:t>
            </a:r>
          </a:p>
          <a:p>
            <a:endParaRPr lang="en-US" sz="2500" dirty="0"/>
          </a:p>
          <a:p>
            <a:endParaRPr lang="en-US" sz="2500" dirty="0"/>
          </a:p>
          <a:p>
            <a:pPr>
              <a:buFont typeface="Wingdings" pitchFamily="2" charset="2"/>
              <a:buChar char="q"/>
            </a:pPr>
            <a:r>
              <a:rPr lang="en-US" sz="2500" dirty="0"/>
              <a:t>MSO/POC brainstorming and actions			</a:t>
            </a:r>
            <a:r>
              <a:rPr lang="en-US" sz="2500" dirty="0" smtClean="0"/>
              <a:t>30 </a:t>
            </a:r>
            <a:r>
              <a:rPr lang="en-US" sz="2500" dirty="0"/>
              <a:t>minutes  												</a:t>
            </a:r>
          </a:p>
          <a:p>
            <a:pPr>
              <a:buFont typeface="Wingdings" pitchFamily="2" charset="2"/>
              <a:buChar char="q"/>
            </a:pPr>
            <a:r>
              <a:rPr lang="en-US" sz="2500" dirty="0"/>
              <a:t>Actions/assignments and meeting summary		</a:t>
            </a:r>
            <a:r>
              <a:rPr lang="en-US" sz="2500" dirty="0" smtClean="0"/>
              <a:t>30 </a:t>
            </a:r>
            <a:r>
              <a:rPr lang="en-US" sz="2500" dirty="0"/>
              <a:t>minutes</a:t>
            </a:r>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4</a:t>
            </a:fld>
            <a:endParaRPr lang="en-US"/>
          </a:p>
        </p:txBody>
      </p:sp>
    </p:spTree>
    <p:extLst>
      <p:ext uri="{BB962C8B-B14F-4D97-AF65-F5344CB8AC3E}">
        <p14:creationId xmlns:p14="http://schemas.microsoft.com/office/powerpoint/2010/main" val="1146751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rPr>
              <a:t>Description Of Effort</a:t>
            </a:r>
            <a:endParaRPr lang="en-US" dirty="0">
              <a:latin typeface="+mn-lt"/>
            </a:endParaRPr>
          </a:p>
        </p:txBody>
      </p:sp>
      <p:sp>
        <p:nvSpPr>
          <p:cNvPr id="3" name="Content Placeholder 2"/>
          <p:cNvSpPr>
            <a:spLocks noGrp="1"/>
          </p:cNvSpPr>
          <p:nvPr>
            <p:ph idx="1"/>
          </p:nvPr>
        </p:nvSpPr>
        <p:spPr/>
        <p:txBody>
          <a:bodyPr>
            <a:normAutofit/>
          </a:bodyPr>
          <a:lstStyle/>
          <a:p>
            <a:endParaRPr lang="en-US" sz="1600" dirty="0" smtClean="0"/>
          </a:p>
          <a:p>
            <a:r>
              <a:rPr lang="en-US" sz="1600" dirty="0" smtClean="0"/>
              <a:t>SCMS </a:t>
            </a:r>
            <a:r>
              <a:rPr lang="en-US" sz="1600" dirty="0"/>
              <a:t>refresh </a:t>
            </a:r>
            <a:r>
              <a:rPr lang="en-US" sz="1600" dirty="0" smtClean="0"/>
              <a:t>to </a:t>
            </a:r>
            <a:r>
              <a:rPr lang="en-US" sz="1600" dirty="0"/>
              <a:t>update the description of SC’s oversight model to reflect the implementation of Contractor Assurance Systems (CAS) at the SC Laboratories</a:t>
            </a:r>
          </a:p>
          <a:p>
            <a:pPr marL="114300" indent="0">
              <a:buNone/>
            </a:pPr>
            <a:endParaRPr lang="en-US" sz="1600" dirty="0"/>
          </a:p>
          <a:p>
            <a:pPr marL="114300" indent="0">
              <a:buNone/>
            </a:pPr>
            <a:endParaRPr lang="en-US" sz="1600" dirty="0" smtClean="0"/>
          </a:p>
          <a:p>
            <a:r>
              <a:rPr lang="en-US" sz="1600" dirty="0" smtClean="0"/>
              <a:t>Goal</a:t>
            </a:r>
            <a:r>
              <a:rPr lang="en-US" sz="1600" dirty="0"/>
              <a:t>:  The SC oversight model reflects implementation of the CAS framework, and the model and expected behaviors are understood by all those that perform contractor oversight.</a:t>
            </a:r>
          </a:p>
          <a:p>
            <a:endParaRPr lang="en-US" sz="1600" dirty="0"/>
          </a:p>
          <a:p>
            <a:pPr marL="114300" indent="0">
              <a:buNone/>
            </a:pPr>
            <a:endParaRPr lang="en-US" sz="1600" dirty="0"/>
          </a:p>
        </p:txBody>
      </p:sp>
      <p:sp>
        <p:nvSpPr>
          <p:cNvPr id="4" name="Slide Number Placeholder 3"/>
          <p:cNvSpPr>
            <a:spLocks noGrp="1"/>
          </p:cNvSpPr>
          <p:nvPr>
            <p:ph type="sldNum" sz="quarter" idx="12"/>
          </p:nvPr>
        </p:nvSpPr>
        <p:spPr/>
        <p:txBody>
          <a:bodyPr/>
          <a:lstStyle/>
          <a:p>
            <a:fld id="{D64CDF45-E28E-4208-ABB4-2BE9CA05F111}" type="slidenum">
              <a:rPr lang="en-US" smtClean="0"/>
              <a:t>5</a:t>
            </a:fld>
            <a:endParaRPr lang="en-US"/>
          </a:p>
        </p:txBody>
      </p:sp>
    </p:spTree>
    <p:extLst>
      <p:ext uri="{BB962C8B-B14F-4D97-AF65-F5344CB8AC3E}">
        <p14:creationId xmlns:p14="http://schemas.microsoft.com/office/powerpoint/2010/main" val="3833398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The Challenge</a:t>
            </a:r>
            <a:endParaRPr lang="en-US" dirty="0">
              <a:latin typeface="+mn-lt"/>
            </a:endParaRPr>
          </a:p>
        </p:txBody>
      </p:sp>
      <p:sp>
        <p:nvSpPr>
          <p:cNvPr id="3" name="Content Placeholder 2"/>
          <p:cNvSpPr>
            <a:spLocks noGrp="1"/>
          </p:cNvSpPr>
          <p:nvPr>
            <p:ph idx="1"/>
          </p:nvPr>
        </p:nvSpPr>
        <p:spPr/>
        <p:txBody>
          <a:bodyPr>
            <a:normAutofit fontScale="92500" lnSpcReduction="20000"/>
          </a:bodyPr>
          <a:lstStyle/>
          <a:p>
            <a:r>
              <a:rPr lang="en-US" sz="2800" dirty="0" smtClean="0"/>
              <a:t>Development and promulgation of SC-3 Oversight Model based on Contractor Assurance System framework including:</a:t>
            </a:r>
          </a:p>
          <a:p>
            <a:pPr lvl="1"/>
            <a:r>
              <a:rPr lang="en-US" sz="2800" dirty="0" smtClean="0"/>
              <a:t>Management expectations</a:t>
            </a:r>
          </a:p>
          <a:p>
            <a:pPr lvl="1"/>
            <a:r>
              <a:rPr lang="en-US" sz="2800" dirty="0" smtClean="0"/>
              <a:t>Management System descriptions</a:t>
            </a:r>
          </a:p>
          <a:p>
            <a:pPr lvl="1"/>
            <a:r>
              <a:rPr lang="en-US" sz="2800" dirty="0" smtClean="0"/>
              <a:t>Guidance and instructions</a:t>
            </a:r>
          </a:p>
          <a:p>
            <a:pPr lvl="1"/>
            <a:r>
              <a:rPr lang="en-US" sz="2800" dirty="0" smtClean="0"/>
              <a:t>Instructional materials and training</a:t>
            </a:r>
          </a:p>
          <a:p>
            <a:pPr lvl="1"/>
            <a:r>
              <a:rPr lang="en-US" sz="2800" dirty="0" smtClean="0"/>
              <a:t>Self assessment and improvement </a:t>
            </a:r>
            <a:r>
              <a:rPr lang="en-US" sz="2800" dirty="0" smtClean="0"/>
              <a:t>process</a:t>
            </a:r>
          </a:p>
          <a:p>
            <a:pPr lvl="1"/>
            <a:r>
              <a:rPr lang="en-US" sz="2800" dirty="0"/>
              <a:t>Designed to reflect the vision of DDFO leadership and build an enduring foundation for CAS based </a:t>
            </a:r>
            <a:r>
              <a:rPr lang="en-US" sz="2800" dirty="0" smtClean="0"/>
              <a:t>oversight in all areas</a:t>
            </a:r>
            <a:endParaRPr lang="en-US" sz="2800" dirty="0"/>
          </a:p>
          <a:p>
            <a:pPr marL="411480" lvl="1" indent="0">
              <a:buNone/>
            </a:pPr>
            <a:endParaRPr lang="en-US" sz="2800" dirty="0" smtClean="0"/>
          </a:p>
          <a:p>
            <a:pPr lvl="1"/>
            <a:endParaRPr lang="en-US" sz="3200" dirty="0" smtClean="0"/>
          </a:p>
          <a:p>
            <a:pPr lvl="1"/>
            <a:endParaRPr lang="en-US" sz="3200" dirty="0" smtClean="0"/>
          </a:p>
          <a:p>
            <a:endParaRPr lang="en-US" sz="3600" dirty="0" smtClean="0"/>
          </a:p>
          <a:p>
            <a:endParaRPr lang="en-US" sz="3600" dirty="0"/>
          </a:p>
        </p:txBody>
      </p:sp>
      <p:sp>
        <p:nvSpPr>
          <p:cNvPr id="4" name="Slide Number Placeholder 3"/>
          <p:cNvSpPr>
            <a:spLocks noGrp="1"/>
          </p:cNvSpPr>
          <p:nvPr>
            <p:ph type="sldNum" sz="quarter" idx="12"/>
          </p:nvPr>
        </p:nvSpPr>
        <p:spPr/>
        <p:txBody>
          <a:bodyPr/>
          <a:lstStyle/>
          <a:p>
            <a:fld id="{D64CDF45-E28E-4208-ABB4-2BE9CA05F111}" type="slidenum">
              <a:rPr lang="en-US" smtClean="0"/>
              <a:t>6</a:t>
            </a:fld>
            <a:endParaRPr lang="en-US"/>
          </a:p>
        </p:txBody>
      </p:sp>
    </p:spTree>
    <p:extLst>
      <p:ext uri="{BB962C8B-B14F-4D97-AF65-F5344CB8AC3E}">
        <p14:creationId xmlns:p14="http://schemas.microsoft.com/office/powerpoint/2010/main" val="829746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Process</a:t>
            </a:r>
            <a:endParaRPr lang="en-US" dirty="0">
              <a:latin typeface="+mn-lt"/>
            </a:endParaRPr>
          </a:p>
        </p:txBody>
      </p:sp>
      <p:sp>
        <p:nvSpPr>
          <p:cNvPr id="3" name="Content Placeholder 2"/>
          <p:cNvSpPr>
            <a:spLocks noGrp="1"/>
          </p:cNvSpPr>
          <p:nvPr>
            <p:ph idx="1"/>
          </p:nvPr>
        </p:nvSpPr>
        <p:spPr/>
        <p:txBody>
          <a:bodyPr>
            <a:normAutofit/>
          </a:bodyPr>
          <a:lstStyle/>
          <a:p>
            <a:r>
              <a:rPr lang="en-US" sz="3200" dirty="0" smtClean="0"/>
              <a:t>Management </a:t>
            </a:r>
            <a:r>
              <a:rPr lang="en-US" sz="3200" dirty="0"/>
              <a:t>l</a:t>
            </a:r>
            <a:r>
              <a:rPr lang="en-US" sz="3200" dirty="0" smtClean="0"/>
              <a:t>ead </a:t>
            </a:r>
            <a:r>
              <a:rPr lang="en-US" sz="3200" dirty="0"/>
              <a:t>p</a:t>
            </a:r>
            <a:r>
              <a:rPr lang="en-US" sz="3200" dirty="0" smtClean="0"/>
              <a:t>roject </a:t>
            </a:r>
            <a:r>
              <a:rPr lang="en-US" sz="3200" dirty="0" smtClean="0"/>
              <a:t>team </a:t>
            </a:r>
            <a:r>
              <a:rPr lang="en-US" sz="3200" dirty="0" smtClean="0"/>
              <a:t>composed of </a:t>
            </a:r>
            <a:r>
              <a:rPr lang="en-US" sz="3200" dirty="0" smtClean="0"/>
              <a:t>management system </a:t>
            </a:r>
            <a:r>
              <a:rPr lang="en-US" sz="3200" dirty="0" smtClean="0"/>
              <a:t>owners and experts</a:t>
            </a:r>
            <a:endParaRPr lang="en-US" sz="3200" dirty="0"/>
          </a:p>
          <a:p>
            <a:r>
              <a:rPr lang="en-US" sz="3200" dirty="0" smtClean="0"/>
              <a:t>Broad participation from SMEs</a:t>
            </a:r>
            <a:endParaRPr lang="en-US" sz="3200" dirty="0"/>
          </a:p>
          <a:p>
            <a:r>
              <a:rPr lang="en-US" sz="3200" dirty="0" smtClean="0"/>
              <a:t>Utilizes SCMS change/review process</a:t>
            </a:r>
          </a:p>
          <a:p>
            <a:r>
              <a:rPr lang="en-US" sz="3200" dirty="0" smtClean="0"/>
              <a:t>Completes </a:t>
            </a:r>
            <a:r>
              <a:rPr lang="en-US" sz="3200" dirty="0" smtClean="0"/>
              <a:t>the circle of learning through instruction/training</a:t>
            </a:r>
          </a:p>
          <a:p>
            <a:endParaRPr lang="en-US" sz="3600" dirty="0"/>
          </a:p>
        </p:txBody>
      </p:sp>
      <p:sp>
        <p:nvSpPr>
          <p:cNvPr id="4" name="Slide Number Placeholder 3"/>
          <p:cNvSpPr>
            <a:spLocks noGrp="1"/>
          </p:cNvSpPr>
          <p:nvPr>
            <p:ph type="sldNum" sz="quarter" idx="12"/>
          </p:nvPr>
        </p:nvSpPr>
        <p:spPr/>
        <p:txBody>
          <a:bodyPr/>
          <a:lstStyle/>
          <a:p>
            <a:fld id="{D64CDF45-E28E-4208-ABB4-2BE9CA05F111}" type="slidenum">
              <a:rPr lang="en-US" smtClean="0"/>
              <a:t>7</a:t>
            </a:fld>
            <a:endParaRPr lang="en-US"/>
          </a:p>
        </p:txBody>
      </p:sp>
    </p:spTree>
    <p:extLst>
      <p:ext uri="{BB962C8B-B14F-4D97-AF65-F5344CB8AC3E}">
        <p14:creationId xmlns:p14="http://schemas.microsoft.com/office/powerpoint/2010/main" val="2742977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n-lt"/>
              </a:rPr>
              <a:t>The Opportunity:</a:t>
            </a:r>
            <a:r>
              <a:rPr lang="en-US" dirty="0">
                <a:latin typeface="+mn-lt"/>
              </a:rPr>
              <a:t/>
            </a:r>
            <a:br>
              <a:rPr lang="en-US" dirty="0">
                <a:latin typeface="+mn-lt"/>
              </a:rPr>
            </a:br>
            <a:r>
              <a:rPr lang="en-US" dirty="0" smtClean="0">
                <a:latin typeface="+mn-lt"/>
              </a:rPr>
              <a:t>SCMS Refresh</a:t>
            </a:r>
            <a:endParaRPr lang="en-US" dirty="0">
              <a:latin typeface="+mn-lt"/>
            </a:endParaRPr>
          </a:p>
        </p:txBody>
      </p:sp>
      <p:sp>
        <p:nvSpPr>
          <p:cNvPr id="3" name="Content Placeholder 2"/>
          <p:cNvSpPr>
            <a:spLocks noGrp="1"/>
          </p:cNvSpPr>
          <p:nvPr>
            <p:ph idx="1"/>
          </p:nvPr>
        </p:nvSpPr>
        <p:spPr>
          <a:xfrm>
            <a:off x="457200" y="2179639"/>
            <a:ext cx="8229600" cy="4373563"/>
          </a:xfrm>
        </p:spPr>
        <p:txBody>
          <a:bodyPr>
            <a:normAutofit fontScale="92500" lnSpcReduction="10000"/>
          </a:bodyPr>
          <a:lstStyle/>
          <a:p>
            <a:r>
              <a:rPr lang="en-US" dirty="0" smtClean="0"/>
              <a:t>SCMS System wide review to identify critical points for incorporation of CAS based mindset into all aspects of DOE’s oversight role: operational, contractual, and stewardship</a:t>
            </a:r>
            <a:endParaRPr lang="en-US" dirty="0"/>
          </a:p>
          <a:p>
            <a:r>
              <a:rPr lang="en-US" dirty="0" smtClean="0"/>
              <a:t>Standardization of vocabulary and language</a:t>
            </a:r>
            <a:endParaRPr lang="en-US" dirty="0"/>
          </a:p>
          <a:p>
            <a:r>
              <a:rPr lang="en-US" dirty="0" smtClean="0"/>
              <a:t>Requirements analysis to result in clarification, integration, and elimination of duplicative or unnecessary systems, processes, and activities</a:t>
            </a:r>
          </a:p>
          <a:p>
            <a:r>
              <a:rPr lang="en-US" dirty="0" smtClean="0"/>
              <a:t>Development of acceptable examples for use that allow for flexibility in implementation provided consistency in approach is maintained</a:t>
            </a:r>
          </a:p>
          <a:p>
            <a:r>
              <a:rPr lang="en-US" dirty="0" smtClean="0"/>
              <a:t>MAIN POINT: The </a:t>
            </a:r>
            <a:r>
              <a:rPr lang="en-US" dirty="0" smtClean="0"/>
              <a:t>discussion is as important as the description changes</a:t>
            </a:r>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8</a:t>
            </a:fld>
            <a:endParaRPr lang="en-US"/>
          </a:p>
        </p:txBody>
      </p:sp>
    </p:spTree>
    <p:extLst>
      <p:ext uri="{BB962C8B-B14F-4D97-AF65-F5344CB8AC3E}">
        <p14:creationId xmlns:p14="http://schemas.microsoft.com/office/powerpoint/2010/main" val="2254357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Approach</a:t>
            </a:r>
            <a:endParaRPr lang="en-US" dirty="0"/>
          </a:p>
        </p:txBody>
      </p:sp>
      <p:sp>
        <p:nvSpPr>
          <p:cNvPr id="3" name="Content Placeholder 2"/>
          <p:cNvSpPr>
            <a:spLocks noGrp="1"/>
          </p:cNvSpPr>
          <p:nvPr>
            <p:ph idx="1"/>
          </p:nvPr>
        </p:nvSpPr>
        <p:spPr/>
        <p:txBody>
          <a:bodyPr>
            <a:normAutofit fontScale="62500" lnSpcReduction="20000"/>
          </a:bodyPr>
          <a:lstStyle/>
          <a:p>
            <a:r>
              <a:rPr lang="en-US" dirty="0"/>
              <a:t>B</a:t>
            </a:r>
            <a:r>
              <a:rPr lang="en-US" dirty="0" smtClean="0"/>
              <a:t>egin </a:t>
            </a:r>
            <a:r>
              <a:rPr lang="en-US" dirty="0"/>
              <a:t>the change </a:t>
            </a:r>
            <a:r>
              <a:rPr lang="en-US" dirty="0" smtClean="0"/>
              <a:t>by</a:t>
            </a:r>
            <a:r>
              <a:rPr lang="en-US" dirty="0" smtClean="0"/>
              <a:t> promulgating </a:t>
            </a:r>
            <a:r>
              <a:rPr lang="en-US" dirty="0"/>
              <a:t>the concepts and actions </a:t>
            </a:r>
            <a:r>
              <a:rPr lang="en-US" dirty="0" smtClean="0"/>
              <a:t>through </a:t>
            </a:r>
            <a:r>
              <a:rPr lang="en-US" dirty="0" smtClean="0"/>
              <a:t>the </a:t>
            </a:r>
            <a:r>
              <a:rPr lang="en-US" dirty="0"/>
              <a:t>MSOs and SOMs, with specific management system changes informed by Users in the following notional steps:</a:t>
            </a:r>
          </a:p>
          <a:p>
            <a:pPr marL="571500" indent="-457200">
              <a:buFont typeface="+mj-lt"/>
              <a:buAutoNum type="arabicPeriod"/>
            </a:pPr>
            <a:r>
              <a:rPr lang="en-US" dirty="0" smtClean="0"/>
              <a:t>Review </a:t>
            </a:r>
            <a:r>
              <a:rPr lang="en-US" dirty="0"/>
              <a:t>with MSOs where we are in CAS. And discuss the objectives of our team’s efforts (target </a:t>
            </a:r>
            <a:r>
              <a:rPr lang="en-US" dirty="0" smtClean="0"/>
              <a:t>June/July </a:t>
            </a:r>
            <a:r>
              <a:rPr lang="en-US" dirty="0"/>
              <a:t>MSO </a:t>
            </a:r>
            <a:r>
              <a:rPr lang="en-US" dirty="0" smtClean="0"/>
              <a:t>meetings </a:t>
            </a:r>
            <a:r>
              <a:rPr lang="en-US" dirty="0"/>
              <a:t>as first </a:t>
            </a:r>
            <a:r>
              <a:rPr lang="en-US" dirty="0" smtClean="0"/>
              <a:t>opportunity)</a:t>
            </a:r>
          </a:p>
          <a:p>
            <a:pPr marL="571500" indent="-457200">
              <a:buFont typeface="+mj-lt"/>
              <a:buAutoNum type="arabicPeriod"/>
            </a:pPr>
            <a:r>
              <a:rPr lang="en-US" dirty="0" smtClean="0"/>
              <a:t>Update </a:t>
            </a:r>
            <a:r>
              <a:rPr lang="en-US" dirty="0"/>
              <a:t>expectations and ask MSOs to </a:t>
            </a:r>
            <a:r>
              <a:rPr lang="en-US" dirty="0" smtClean="0"/>
              <a:t>review</a:t>
            </a:r>
            <a:r>
              <a:rPr lang="en-US" dirty="0" smtClean="0"/>
              <a:t> </a:t>
            </a:r>
            <a:r>
              <a:rPr lang="en-US" dirty="0"/>
              <a:t>their Management systems to revise oversight model to reflect implementation of CAS principles (some may not directly have applicability for CAS </a:t>
            </a:r>
            <a:r>
              <a:rPr lang="en-US" dirty="0" smtClean="0"/>
              <a:t>principles)</a:t>
            </a:r>
          </a:p>
          <a:p>
            <a:pPr marL="571500" indent="-457200">
              <a:buFont typeface="+mj-lt"/>
              <a:buAutoNum type="arabicPeriod"/>
            </a:pPr>
            <a:r>
              <a:rPr lang="en-US" dirty="0" smtClean="0"/>
              <a:t>Subset </a:t>
            </a:r>
            <a:r>
              <a:rPr lang="en-US" dirty="0"/>
              <a:t>of refresh core team members provide independent look at Management Systems for opportunities for oversight model description </a:t>
            </a:r>
            <a:r>
              <a:rPr lang="en-US" dirty="0" smtClean="0"/>
              <a:t>changes</a:t>
            </a:r>
          </a:p>
          <a:p>
            <a:pPr marL="571500" indent="-457200">
              <a:buFont typeface="+mj-lt"/>
              <a:buAutoNum type="arabicPeriod"/>
            </a:pPr>
            <a:r>
              <a:rPr lang="en-US" dirty="0" smtClean="0"/>
              <a:t>Compare </a:t>
            </a:r>
            <a:r>
              <a:rPr lang="en-US" dirty="0"/>
              <a:t>results to define next steps for Site Office Manager input and buy-in (target SOM meeting at Brookhaven in </a:t>
            </a:r>
            <a:r>
              <a:rPr lang="en-US" dirty="0" smtClean="0"/>
              <a:t>September)</a:t>
            </a:r>
          </a:p>
          <a:p>
            <a:pPr marL="571500" indent="-457200">
              <a:buFont typeface="+mj-lt"/>
              <a:buAutoNum type="arabicPeriod"/>
            </a:pPr>
            <a:r>
              <a:rPr lang="en-US" dirty="0" smtClean="0"/>
              <a:t>Develop </a:t>
            </a:r>
            <a:r>
              <a:rPr lang="en-US" dirty="0"/>
              <a:t>common terminology </a:t>
            </a:r>
            <a:r>
              <a:rPr lang="en-US" dirty="0" smtClean="0"/>
              <a:t>list/dictionary</a:t>
            </a:r>
          </a:p>
          <a:p>
            <a:pPr marL="571500" indent="-457200">
              <a:buFont typeface="+mj-lt"/>
              <a:buAutoNum type="arabicPeriod"/>
            </a:pPr>
            <a:r>
              <a:rPr lang="en-US" dirty="0" smtClean="0"/>
              <a:t>Gather </a:t>
            </a:r>
            <a:r>
              <a:rPr lang="en-US" dirty="0"/>
              <a:t>input and feedback on approach from </a:t>
            </a:r>
            <a:r>
              <a:rPr lang="en-US" dirty="0" smtClean="0"/>
              <a:t>stakeholders/customers</a:t>
            </a:r>
          </a:p>
          <a:p>
            <a:pPr marL="571500" indent="-457200">
              <a:buFont typeface="+mj-lt"/>
              <a:buAutoNum type="arabicPeriod"/>
            </a:pPr>
            <a:r>
              <a:rPr lang="en-US" dirty="0" smtClean="0"/>
              <a:t>Develop </a:t>
            </a:r>
            <a:r>
              <a:rPr lang="en-US" dirty="0"/>
              <a:t>training materials/case studies and instructions as appropriate to communicate changes and define behavioral expectations that reflect model and CAS </a:t>
            </a:r>
            <a:r>
              <a:rPr lang="en-US" dirty="0" smtClean="0"/>
              <a:t>philosophy.</a:t>
            </a:r>
          </a:p>
          <a:p>
            <a:pPr marL="571500" indent="-457200">
              <a:buFont typeface="+mj-lt"/>
              <a:buAutoNum type="arabicPeriod"/>
            </a:pPr>
            <a:r>
              <a:rPr lang="en-US" dirty="0" smtClean="0"/>
              <a:t>Provide </a:t>
            </a:r>
            <a:r>
              <a:rPr lang="en-US" dirty="0"/>
              <a:t>“train the trainer” training/instruction to SOMs and other applicable change </a:t>
            </a:r>
            <a:r>
              <a:rPr lang="en-US" dirty="0" smtClean="0"/>
              <a:t>agents</a:t>
            </a:r>
          </a:p>
          <a:p>
            <a:pPr marL="571500" indent="-457200">
              <a:buFont typeface="+mj-lt"/>
              <a:buAutoNum type="arabicPeriod"/>
            </a:pPr>
            <a:r>
              <a:rPr lang="en-US" dirty="0" smtClean="0"/>
              <a:t>Complete </a:t>
            </a:r>
            <a:r>
              <a:rPr lang="en-US" dirty="0"/>
              <a:t>training for all SC-3 staff</a:t>
            </a:r>
          </a:p>
          <a:p>
            <a:endParaRPr lang="en-US" dirty="0"/>
          </a:p>
        </p:txBody>
      </p:sp>
      <p:sp>
        <p:nvSpPr>
          <p:cNvPr id="4" name="Slide Number Placeholder 3"/>
          <p:cNvSpPr>
            <a:spLocks noGrp="1"/>
          </p:cNvSpPr>
          <p:nvPr>
            <p:ph type="sldNum" sz="quarter" idx="12"/>
          </p:nvPr>
        </p:nvSpPr>
        <p:spPr/>
        <p:txBody>
          <a:bodyPr/>
          <a:lstStyle/>
          <a:p>
            <a:fld id="{D64CDF45-E28E-4208-ABB4-2BE9CA05F111}" type="slidenum">
              <a:rPr lang="en-US" smtClean="0"/>
              <a:t>9</a:t>
            </a:fld>
            <a:endParaRPr lang="en-US"/>
          </a:p>
        </p:txBody>
      </p:sp>
    </p:spTree>
    <p:extLst>
      <p:ext uri="{BB962C8B-B14F-4D97-AF65-F5344CB8AC3E}">
        <p14:creationId xmlns:p14="http://schemas.microsoft.com/office/powerpoint/2010/main" val="20753970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555</TotalTime>
  <Words>2109</Words>
  <Application>Microsoft Office PowerPoint</Application>
  <PresentationFormat>On-screen Show (4:3)</PresentationFormat>
  <Paragraphs>279</Paragraphs>
  <Slides>28</Slides>
  <Notes>0</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Apothecary</vt:lpstr>
      <vt:lpstr>Office Theme</vt:lpstr>
      <vt:lpstr>1_Office Theme</vt:lpstr>
      <vt:lpstr>1_Apothecary</vt:lpstr>
      <vt:lpstr>Meetings with SCMS MSOs, SMEs, and Pocs,: Translating CAS Thinking into the SC-3 Oversight Model through SCMS</vt:lpstr>
      <vt:lpstr>Introductions</vt:lpstr>
      <vt:lpstr>Why are You here?</vt:lpstr>
      <vt:lpstr>Meeting Schedule</vt:lpstr>
      <vt:lpstr>Description Of Effort</vt:lpstr>
      <vt:lpstr>The Challenge</vt:lpstr>
      <vt:lpstr>Process</vt:lpstr>
      <vt:lpstr>The Opportunity: SCMS Refresh</vt:lpstr>
      <vt:lpstr>General Approach</vt:lpstr>
      <vt:lpstr>role of the Core Team</vt:lpstr>
      <vt:lpstr>Discussion Pause</vt:lpstr>
      <vt:lpstr>United Hearts</vt:lpstr>
      <vt:lpstr>CAS goals/objectives</vt:lpstr>
      <vt:lpstr>CAS Implementation in SC</vt:lpstr>
      <vt:lpstr>Peer Review Results</vt:lpstr>
      <vt:lpstr>Existing Guidance</vt:lpstr>
      <vt:lpstr>Discussion Pause</vt:lpstr>
      <vt:lpstr> “Boots on the Ground” Thinking </vt:lpstr>
      <vt:lpstr>Oversight Model: SCMS Refresh Framing the Scope</vt:lpstr>
      <vt:lpstr>Discussion Pause</vt:lpstr>
      <vt:lpstr>Ideas/Considerations</vt:lpstr>
      <vt:lpstr>Process Flow and Analogies</vt:lpstr>
      <vt:lpstr>PowerPoint Presentation</vt:lpstr>
      <vt:lpstr>PowerPoint Presentation</vt:lpstr>
      <vt:lpstr>PowerPoint Presentation</vt:lpstr>
      <vt:lpstr>Process Diagram Examples</vt:lpstr>
      <vt:lpstr>Discussion Topics</vt:lpstr>
      <vt:lpstr>Summary of Actions/Next Steps</vt:lpstr>
    </vt:vector>
  </TitlesOfParts>
  <Company>U. S. Department of Energy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Begner, Whitney</dc:creator>
  <cp:lastModifiedBy>Weis, Michael</cp:lastModifiedBy>
  <cp:revision>53</cp:revision>
  <cp:lastPrinted>2013-07-02T18:20:54Z</cp:lastPrinted>
  <dcterms:created xsi:type="dcterms:W3CDTF">2013-03-26T16:01:57Z</dcterms:created>
  <dcterms:modified xsi:type="dcterms:W3CDTF">2013-07-03T18:12:04Z</dcterms:modified>
</cp:coreProperties>
</file>